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0" r:id="rId3"/>
    <p:sldId id="261" r:id="rId4"/>
    <p:sldId id="342" r:id="rId5"/>
    <p:sldId id="262" r:id="rId6"/>
    <p:sldId id="308" r:id="rId7"/>
    <p:sldId id="265" r:id="rId8"/>
    <p:sldId id="267" r:id="rId9"/>
    <p:sldId id="270" r:id="rId10"/>
    <p:sldId id="310" r:id="rId11"/>
    <p:sldId id="311" r:id="rId12"/>
    <p:sldId id="312" r:id="rId13"/>
    <p:sldId id="313" r:id="rId14"/>
    <p:sldId id="314" r:id="rId15"/>
    <p:sldId id="315" r:id="rId16"/>
    <p:sldId id="316" r:id="rId17"/>
    <p:sldId id="317" r:id="rId18"/>
    <p:sldId id="318" r:id="rId19"/>
    <p:sldId id="319" r:id="rId20"/>
    <p:sldId id="320" r:id="rId21"/>
    <p:sldId id="322" r:id="rId22"/>
    <p:sldId id="285" r:id="rId23"/>
    <p:sldId id="324" r:id="rId24"/>
    <p:sldId id="325" r:id="rId25"/>
    <p:sldId id="326" r:id="rId26"/>
    <p:sldId id="327" r:id="rId27"/>
    <p:sldId id="328" r:id="rId28"/>
    <p:sldId id="329" r:id="rId29"/>
    <p:sldId id="330" r:id="rId30"/>
    <p:sldId id="331" r:id="rId31"/>
    <p:sldId id="332" r:id="rId32"/>
    <p:sldId id="333" r:id="rId33"/>
    <p:sldId id="334" r:id="rId34"/>
    <p:sldId id="289" r:id="rId35"/>
    <p:sldId id="305" r:id="rId36"/>
    <p:sldId id="343" r:id="rId37"/>
    <p:sldId id="344" r:id="rId38"/>
    <p:sldId id="345" r:id="rId39"/>
    <p:sldId id="346" r:id="rId40"/>
    <p:sldId id="336" r:id="rId41"/>
    <p:sldId id="337" r:id="rId42"/>
    <p:sldId id="338" r:id="rId43"/>
    <p:sldId id="339" r:id="rId44"/>
    <p:sldId id="307" r:id="rId45"/>
  </p:sldIdLst>
  <p:sldSz cx="9144000" cy="6858000" type="screen4x3"/>
  <p:notesSz cx="6858000" cy="9144000"/>
  <p:embeddedFontLst>
    <p:embeddedFont>
      <p:font typeface="KG HAPPY Solid" pitchFamily="2" charset="0"/>
      <p:regular r:id="rId46"/>
    </p:embeddedFont>
    <p:embeddedFont>
      <p:font typeface="Webdings" pitchFamily="18" charset="2"/>
      <p:regular r:id="rId47"/>
    </p:embeddedFont>
    <p:embeddedFont>
      <p:font typeface="Calibri" pitchFamily="34" charset="0"/>
      <p:regular r:id="rId48"/>
      <p:bold r:id="rId49"/>
      <p:italic r:id="rId50"/>
      <p:boldItalic r:id="rId51"/>
    </p:embeddedFont>
    <p:embeddedFont>
      <p:font typeface="KG All of Me"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78" autoAdjust="0"/>
    <p:restoredTop sz="94723" autoAdjust="0"/>
  </p:normalViewPr>
  <p:slideViewPr>
    <p:cSldViewPr>
      <p:cViewPr varScale="1">
        <p:scale>
          <a:sx n="63" d="100"/>
          <a:sy n="63" d="100"/>
        </p:scale>
        <p:origin x="-1365"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5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66BE2A0-323B-4B80-97D8-FF64F0B820C7}" type="datetimeFigureOut">
              <a:rPr lang="en-US" smtClean="0"/>
              <a:pPr/>
              <a:t>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7697-5463-41B0-9FC2-78AA546FF1A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6BE2A0-323B-4B80-97D8-FF64F0B820C7}" type="datetimeFigureOut">
              <a:rPr lang="en-US" smtClean="0"/>
              <a:pPr/>
              <a:t>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7697-5463-41B0-9FC2-78AA546FF1A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6BE2A0-323B-4B80-97D8-FF64F0B820C7}" type="datetimeFigureOut">
              <a:rPr lang="en-US" smtClean="0"/>
              <a:pPr/>
              <a:t>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7697-5463-41B0-9FC2-78AA546FF1A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6BE2A0-323B-4B80-97D8-FF64F0B820C7}" type="datetimeFigureOut">
              <a:rPr lang="en-US" smtClean="0"/>
              <a:pPr/>
              <a:t>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7697-5463-41B0-9FC2-78AA546FF1A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6BE2A0-323B-4B80-97D8-FF64F0B820C7}" type="datetimeFigureOut">
              <a:rPr lang="en-US" smtClean="0"/>
              <a:pPr/>
              <a:t>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7697-5463-41B0-9FC2-78AA546FF1A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66BE2A0-323B-4B80-97D8-FF64F0B820C7}" type="datetimeFigureOut">
              <a:rPr lang="en-US" smtClean="0"/>
              <a:pPr/>
              <a:t>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147697-5463-41B0-9FC2-78AA546FF1A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66BE2A0-323B-4B80-97D8-FF64F0B820C7}" type="datetimeFigureOut">
              <a:rPr lang="en-US" smtClean="0"/>
              <a:pPr/>
              <a:t>8/10/2021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147697-5463-41B0-9FC2-78AA546FF1A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66BE2A0-323B-4B80-97D8-FF64F0B820C7}" type="datetimeFigureOut">
              <a:rPr lang="en-US" smtClean="0"/>
              <a:pPr/>
              <a:t>8/10/2021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147697-5463-41B0-9FC2-78AA546FF1A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BE2A0-323B-4B80-97D8-FF64F0B820C7}" type="datetimeFigureOut">
              <a:rPr lang="en-US" smtClean="0"/>
              <a:pPr/>
              <a:t>8/10/2021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147697-5463-41B0-9FC2-78AA546FF1A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6BE2A0-323B-4B80-97D8-FF64F0B820C7}" type="datetimeFigureOut">
              <a:rPr lang="en-US" smtClean="0"/>
              <a:pPr/>
              <a:t>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147697-5463-41B0-9FC2-78AA546FF1A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6BE2A0-323B-4B80-97D8-FF64F0B820C7}" type="datetimeFigureOut">
              <a:rPr lang="en-US" smtClean="0"/>
              <a:pPr/>
              <a:t>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147697-5463-41B0-9FC2-78AA546FF1A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BE2A0-323B-4B80-97D8-FF64F0B820C7}" type="datetimeFigureOut">
              <a:rPr lang="en-US" smtClean="0"/>
              <a:pPr/>
              <a:t>8/10/2021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7697-5463-41B0-9FC2-78AA546FF1A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collinsdictionary.com/dictionary/english/amble"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1026" name="Picture 2" descr="Silhouette of Person Holding Glass Mason Jar"/>
          <p:cNvPicPr>
            <a:picLocks noChangeAspect="1" noChangeArrowheads="1"/>
          </p:cNvPicPr>
          <p:nvPr/>
        </p:nvPicPr>
        <p:blipFill>
          <a:blip r:embed="rId2"/>
          <a:srcRect/>
          <a:stretch>
            <a:fillRect/>
          </a:stretch>
        </p:blipFill>
        <p:spPr bwMode="auto">
          <a:xfrm>
            <a:off x="2500298" y="-142900"/>
            <a:ext cx="4762500" cy="7143750"/>
          </a:xfrm>
          <a:prstGeom prst="rect">
            <a:avLst/>
          </a:prstGeom>
          <a:noFill/>
        </p:spPr>
      </p:pic>
      <p:sp>
        <p:nvSpPr>
          <p:cNvPr id="5" name="TextBox 4"/>
          <p:cNvSpPr txBox="1"/>
          <p:nvPr/>
        </p:nvSpPr>
        <p:spPr>
          <a:xfrm>
            <a:off x="857224" y="428604"/>
            <a:ext cx="5572164" cy="1015663"/>
          </a:xfrm>
          <a:prstGeom prst="rect">
            <a:avLst/>
          </a:prstGeom>
          <a:noFill/>
        </p:spPr>
        <p:txBody>
          <a:bodyPr wrap="square" rtlCol="0">
            <a:spAutoFit/>
          </a:bodyPr>
          <a:lstStyle/>
          <a:p>
            <a:r>
              <a:rPr lang="en-GB" sz="6000" dirty="0" smtClean="0">
                <a:solidFill>
                  <a:srgbClr val="FF0000"/>
                </a:solidFill>
                <a:latin typeface="KG HAPPY Solid" pitchFamily="2" charset="0"/>
              </a:rPr>
              <a:t>Welcome</a:t>
            </a:r>
            <a:endParaRPr lang="en-GB" sz="6000" dirty="0">
              <a:solidFill>
                <a:srgbClr val="FF0000"/>
              </a:solidFill>
              <a:latin typeface="KG HAPPY Solid" pitchFamily="2" charset="0"/>
            </a:endParaRPr>
          </a:p>
        </p:txBody>
      </p:sp>
      <p:sp>
        <p:nvSpPr>
          <p:cNvPr id="6" name="TextBox 5"/>
          <p:cNvSpPr txBox="1"/>
          <p:nvPr/>
        </p:nvSpPr>
        <p:spPr>
          <a:xfrm>
            <a:off x="1214414" y="1357298"/>
            <a:ext cx="3429024" cy="1015663"/>
          </a:xfrm>
          <a:prstGeom prst="rect">
            <a:avLst/>
          </a:prstGeom>
          <a:noFill/>
        </p:spPr>
        <p:txBody>
          <a:bodyPr wrap="square" rtlCol="0">
            <a:spAutoFit/>
          </a:bodyPr>
          <a:lstStyle/>
          <a:p>
            <a:r>
              <a:rPr lang="en-GB" sz="6000" dirty="0" smtClean="0">
                <a:solidFill>
                  <a:srgbClr val="00B050"/>
                </a:solidFill>
                <a:latin typeface="KG HAPPY Solid" pitchFamily="2" charset="0"/>
              </a:rPr>
              <a:t>to</a:t>
            </a:r>
            <a:endParaRPr lang="en-GB" sz="6000" dirty="0">
              <a:solidFill>
                <a:srgbClr val="00B050"/>
              </a:solidFill>
              <a:latin typeface="KG HAPPY Solid" pitchFamily="2" charset="0"/>
            </a:endParaRPr>
          </a:p>
        </p:txBody>
      </p:sp>
      <p:sp>
        <p:nvSpPr>
          <p:cNvPr id="7" name="TextBox 6"/>
          <p:cNvSpPr txBox="1"/>
          <p:nvPr/>
        </p:nvSpPr>
        <p:spPr>
          <a:xfrm>
            <a:off x="571472" y="2714620"/>
            <a:ext cx="4491070" cy="1015663"/>
          </a:xfrm>
          <a:prstGeom prst="rect">
            <a:avLst/>
          </a:prstGeom>
          <a:noFill/>
        </p:spPr>
        <p:txBody>
          <a:bodyPr wrap="square" rtlCol="0">
            <a:spAutoFit/>
          </a:bodyPr>
          <a:lstStyle/>
          <a:p>
            <a:r>
              <a:rPr lang="en-GB" sz="6000" dirty="0" smtClean="0">
                <a:solidFill>
                  <a:srgbClr val="FFFF00"/>
                </a:solidFill>
                <a:latin typeface="KG HAPPY Solid" pitchFamily="2" charset="0"/>
              </a:rPr>
              <a:t>Tuition</a:t>
            </a:r>
            <a:endParaRPr lang="en-GB" sz="6000" dirty="0">
              <a:solidFill>
                <a:srgbClr val="FFFF00"/>
              </a:solidFill>
              <a:latin typeface="KG HAPPY Solid" pitchFamily="2" charset="0"/>
            </a:endParaRPr>
          </a:p>
        </p:txBody>
      </p:sp>
      <p:sp>
        <p:nvSpPr>
          <p:cNvPr id="8" name="TextBox 7"/>
          <p:cNvSpPr txBox="1"/>
          <p:nvPr/>
        </p:nvSpPr>
        <p:spPr>
          <a:xfrm>
            <a:off x="2643174" y="2071678"/>
            <a:ext cx="5643602" cy="646331"/>
          </a:xfrm>
          <a:prstGeom prst="rect">
            <a:avLst/>
          </a:prstGeom>
          <a:noFill/>
        </p:spPr>
        <p:txBody>
          <a:bodyPr wrap="square" rtlCol="0">
            <a:spAutoFit/>
          </a:bodyPr>
          <a:lstStyle/>
          <a:p>
            <a:r>
              <a:rPr lang="en-GB" sz="3600" dirty="0" smtClean="0">
                <a:solidFill>
                  <a:schemeClr val="bg1">
                    <a:lumMod val="95000"/>
                  </a:schemeClr>
                </a:solidFill>
                <a:latin typeface="KG HAPPY Solid" pitchFamily="2" charset="0"/>
              </a:rPr>
              <a:t>Better</a:t>
            </a:r>
            <a:endParaRPr lang="en-GB" sz="3600" dirty="0">
              <a:solidFill>
                <a:schemeClr val="bg1">
                  <a:lumMod val="95000"/>
                </a:schemeClr>
              </a:solidFill>
              <a:latin typeface="KG HAPPY Solid"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500" fill="hold"/>
                                        <p:tgtEl>
                                          <p:spTgt spid="5"/>
                                        </p:tgtEl>
                                      </p:cBhvr>
                                      <p:by x="150000" y="150000"/>
                                    </p:animScale>
                                  </p:childTnLst>
                                </p:cTn>
                              </p:par>
                            </p:childTnLst>
                          </p:cTn>
                        </p:par>
                        <p:par>
                          <p:cTn id="7" fill="hold">
                            <p:stCondLst>
                              <p:cond delay="500"/>
                            </p:stCondLst>
                            <p:childTnLst>
                              <p:par>
                                <p:cTn id="8" presetID="8" presetClass="emph" presetSubtype="0" fill="hold" grpId="0" nodeType="afterEffect">
                                  <p:stCondLst>
                                    <p:cond delay="0"/>
                                  </p:stCondLst>
                                  <p:childTnLst>
                                    <p:animRot by="21600000">
                                      <p:cBhvr>
                                        <p:cTn id="9" dur="500" fill="hold"/>
                                        <p:tgtEl>
                                          <p:spTgt spid="6"/>
                                        </p:tgtEl>
                                        <p:attrNameLst>
                                          <p:attrName>r</p:attrName>
                                        </p:attrNameLst>
                                      </p:cBhvr>
                                    </p:animRot>
                                  </p:childTnLst>
                                </p:cTn>
                              </p:par>
                            </p:childTnLst>
                          </p:cTn>
                        </p:par>
                        <p:par>
                          <p:cTn id="10" fill="hold">
                            <p:stCondLst>
                              <p:cond delay="1000"/>
                            </p:stCondLst>
                            <p:childTnLst>
                              <p:par>
                                <p:cTn id="11" presetID="4" presetClass="emph" presetSubtype="2" fill="hold" grpId="0" nodeType="afterEffect">
                                  <p:stCondLst>
                                    <p:cond delay="0"/>
                                  </p:stCondLst>
                                  <p:childTnLst>
                                    <p:anim to="1.5" calcmode="lin" valueType="num">
                                      <p:cBhvr override="childStyle">
                                        <p:cTn id="12" dur="500" fill="hold"/>
                                        <p:tgtEl>
                                          <p:spTgt spid="8"/>
                                        </p:tgtEl>
                                        <p:attrNameLst>
                                          <p:attrName>style.fontSize</p:attrName>
                                        </p:attrNameLst>
                                      </p:cBhvr>
                                    </p:anim>
                                  </p:childTnLst>
                                </p:cTn>
                              </p:par>
                            </p:childTnLst>
                          </p:cTn>
                        </p:par>
                        <p:par>
                          <p:cTn id="13" fill="hold">
                            <p:stCondLst>
                              <p:cond delay="1500"/>
                            </p:stCondLst>
                            <p:childTnLst>
                              <p:par>
                                <p:cTn id="14" presetID="8" presetClass="emph" presetSubtype="0" fill="hold" nodeType="afterEffect">
                                  <p:stCondLst>
                                    <p:cond delay="0"/>
                                  </p:stCondLst>
                                  <p:childTnLst>
                                    <p:animRot by="21600000">
                                      <p:cBhvr>
                                        <p:cTn id="15" dur="500" fill="hold"/>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71414"/>
            <a:ext cx="8001056" cy="646331"/>
          </a:xfrm>
          <a:prstGeom prst="rect">
            <a:avLst/>
          </a:prstGeom>
          <a:solidFill>
            <a:schemeClr val="bg1"/>
          </a:solidFill>
          <a:ln w="28575">
            <a:solidFill>
              <a:srgbClr val="FF0000"/>
            </a:solidFill>
          </a:ln>
        </p:spPr>
        <p:txBody>
          <a:bodyPr wrap="square" rtlCol="0">
            <a:spAutoFit/>
          </a:bodyPr>
          <a:lstStyle/>
          <a:p>
            <a:r>
              <a:rPr lang="en-GB" sz="3600" dirty="0" smtClean="0">
                <a:solidFill>
                  <a:srgbClr val="00B0F0"/>
                </a:solidFill>
                <a:latin typeface="KG HAPPY Solid" pitchFamily="2" charset="0"/>
              </a:rPr>
              <a:t>        2-FOR-1 Words</a:t>
            </a:r>
            <a:endParaRPr lang="en-GB" sz="3600" dirty="0">
              <a:solidFill>
                <a:srgbClr val="00B0F0"/>
              </a:solidFill>
              <a:latin typeface="KG HAPPY Solid" pitchFamily="2" charset="0"/>
            </a:endParaRPr>
          </a:p>
        </p:txBody>
      </p:sp>
      <p:sp>
        <p:nvSpPr>
          <p:cNvPr id="3" name="Flowchart: Manual Input 2"/>
          <p:cNvSpPr/>
          <p:nvPr/>
        </p:nvSpPr>
        <p:spPr>
          <a:xfrm>
            <a:off x="5929322" y="214290"/>
            <a:ext cx="3143272" cy="1000132"/>
          </a:xfrm>
          <a:prstGeom prst="flowChartManualInput">
            <a:avLst/>
          </a:prstGeom>
          <a:solidFill>
            <a:srgbClr val="00B0F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KG All of Me" pitchFamily="2" charset="0"/>
              </a:rPr>
              <a:t>A N S W E R s</a:t>
            </a:r>
            <a:endParaRPr lang="en-GB" dirty="0">
              <a:latin typeface="KG All of Me" pitchFamily="2" charset="0"/>
            </a:endParaRPr>
          </a:p>
        </p:txBody>
      </p:sp>
      <p:sp>
        <p:nvSpPr>
          <p:cNvPr id="5" name="TextBox 4"/>
          <p:cNvSpPr txBox="1"/>
          <p:nvPr/>
        </p:nvSpPr>
        <p:spPr>
          <a:xfrm>
            <a:off x="214282" y="1214422"/>
            <a:ext cx="7358082" cy="646331"/>
          </a:xfrm>
          <a:prstGeom prst="rect">
            <a:avLst/>
          </a:prstGeom>
          <a:solidFill>
            <a:schemeClr val="accent2">
              <a:lumMod val="40000"/>
              <a:lumOff val="60000"/>
            </a:schemeClr>
          </a:solidFill>
        </p:spPr>
        <p:txBody>
          <a:bodyPr wrap="square" rtlCol="0">
            <a:spAutoFit/>
          </a:bodyPr>
          <a:lstStyle/>
          <a:p>
            <a:r>
              <a:rPr lang="en-GB" dirty="0" smtClean="0">
                <a:latin typeface="Sassoon Infant Std" pitchFamily="34" charset="0"/>
              </a:rPr>
              <a:t>1a) After sailing I always </a:t>
            </a:r>
            <a:r>
              <a:rPr lang="en-GB" dirty="0" smtClean="0">
                <a:solidFill>
                  <a:srgbClr val="FF0000"/>
                </a:solidFill>
                <a:latin typeface="KG HAPPY Solid" pitchFamily="2" charset="0"/>
              </a:rPr>
              <a:t>GORGE</a:t>
            </a:r>
            <a:r>
              <a:rPr lang="en-GB" dirty="0" smtClean="0">
                <a:latin typeface="Sassoon Infant Std" pitchFamily="34" charset="0"/>
              </a:rPr>
              <a:t> on chips on the seafront.</a:t>
            </a:r>
            <a:br>
              <a:rPr lang="en-GB" dirty="0" smtClean="0">
                <a:latin typeface="Sassoon Infant Std" pitchFamily="34" charset="0"/>
              </a:rPr>
            </a:br>
            <a:r>
              <a:rPr lang="en-GB" dirty="0" smtClean="0">
                <a:latin typeface="Sassoon Infant Std" pitchFamily="34" charset="0"/>
              </a:rPr>
              <a:t>  b) He broke his leg after falling down a deep </a:t>
            </a:r>
            <a:r>
              <a:rPr lang="en-GB" dirty="0" smtClean="0">
                <a:solidFill>
                  <a:srgbClr val="FF0000"/>
                </a:solidFill>
                <a:latin typeface="KG HAPPY Solid" pitchFamily="2" charset="0"/>
              </a:rPr>
              <a:t>GORGE</a:t>
            </a:r>
            <a:r>
              <a:rPr lang="en-GB" dirty="0" smtClean="0">
                <a:latin typeface="Sassoon Infant Std" pitchFamily="34" charset="0"/>
              </a:rPr>
              <a:t>. </a:t>
            </a:r>
            <a:endParaRPr lang="en-GB" dirty="0">
              <a:latin typeface="Sassoon Infant Std" pitchFamily="34" charset="0"/>
            </a:endParaRPr>
          </a:p>
        </p:txBody>
      </p:sp>
      <p:sp>
        <p:nvSpPr>
          <p:cNvPr id="6" name="TextBox 5"/>
          <p:cNvSpPr txBox="1"/>
          <p:nvPr/>
        </p:nvSpPr>
        <p:spPr>
          <a:xfrm>
            <a:off x="214282" y="1925413"/>
            <a:ext cx="7358082" cy="646331"/>
          </a:xfrm>
          <a:prstGeom prst="rect">
            <a:avLst/>
          </a:prstGeom>
          <a:solidFill>
            <a:schemeClr val="accent5">
              <a:lumMod val="20000"/>
              <a:lumOff val="80000"/>
            </a:schemeClr>
          </a:solidFill>
        </p:spPr>
        <p:txBody>
          <a:bodyPr wrap="square" rtlCol="0">
            <a:spAutoFit/>
          </a:bodyPr>
          <a:lstStyle/>
          <a:p>
            <a:r>
              <a:rPr lang="en-GB" dirty="0">
                <a:latin typeface="Sassoon Infant Std" pitchFamily="34" charset="0"/>
              </a:rPr>
              <a:t>2</a:t>
            </a:r>
            <a:r>
              <a:rPr lang="en-GB" dirty="0" smtClean="0">
                <a:latin typeface="Sassoon Infant Std" pitchFamily="34" charset="0"/>
              </a:rPr>
              <a:t>a) Taking a deep breath, she began to </a:t>
            </a:r>
            <a:r>
              <a:rPr lang="en-GB" dirty="0" smtClean="0">
                <a:solidFill>
                  <a:srgbClr val="FF0000"/>
                </a:solidFill>
                <a:latin typeface="KG HAPPY Solid" pitchFamily="2" charset="0"/>
              </a:rPr>
              <a:t>ADDRESS</a:t>
            </a:r>
            <a:r>
              <a:rPr lang="en-GB" dirty="0" smtClean="0">
                <a:latin typeface="Sassoon Infant Std" pitchFamily="34" charset="0"/>
              </a:rPr>
              <a:t> the mob.</a:t>
            </a:r>
            <a:br>
              <a:rPr lang="en-GB" dirty="0" smtClean="0">
                <a:latin typeface="Sassoon Infant Std" pitchFamily="34" charset="0"/>
              </a:rPr>
            </a:br>
            <a:r>
              <a:rPr lang="en-GB" dirty="0" smtClean="0">
                <a:latin typeface="Sassoon Infant Std" pitchFamily="34" charset="0"/>
              </a:rPr>
              <a:t>  b) </a:t>
            </a:r>
            <a:r>
              <a:rPr lang="en-GB" dirty="0" err="1" smtClean="0">
                <a:latin typeface="Sassoon Infant Std" pitchFamily="34" charset="0"/>
              </a:rPr>
              <a:t>Hana</a:t>
            </a:r>
            <a:r>
              <a:rPr lang="en-GB" dirty="0" smtClean="0">
                <a:latin typeface="Sassoon Infant Std" pitchFamily="34" charset="0"/>
              </a:rPr>
              <a:t> carefully wrote the </a:t>
            </a:r>
            <a:r>
              <a:rPr lang="en-GB" dirty="0" smtClean="0">
                <a:solidFill>
                  <a:srgbClr val="FF0000"/>
                </a:solidFill>
                <a:latin typeface="KG HAPPY Solid" pitchFamily="2" charset="0"/>
              </a:rPr>
              <a:t>ADDRESS </a:t>
            </a:r>
            <a:r>
              <a:rPr lang="en-GB" dirty="0" smtClean="0">
                <a:latin typeface="Sassoon Infant Std" pitchFamily="34" charset="0"/>
              </a:rPr>
              <a:t>on the envelope.</a:t>
            </a:r>
            <a:endParaRPr lang="en-GB" dirty="0">
              <a:latin typeface="Sassoon Infant Std" pitchFamily="34" charset="0"/>
            </a:endParaRPr>
          </a:p>
        </p:txBody>
      </p:sp>
      <p:sp>
        <p:nvSpPr>
          <p:cNvPr id="8" name="TextBox 7"/>
          <p:cNvSpPr txBox="1"/>
          <p:nvPr/>
        </p:nvSpPr>
        <p:spPr>
          <a:xfrm>
            <a:off x="214282" y="2639793"/>
            <a:ext cx="7358082" cy="646331"/>
          </a:xfrm>
          <a:prstGeom prst="rect">
            <a:avLst/>
          </a:prstGeom>
          <a:solidFill>
            <a:schemeClr val="accent6">
              <a:lumMod val="20000"/>
              <a:lumOff val="80000"/>
            </a:schemeClr>
          </a:solidFill>
        </p:spPr>
        <p:txBody>
          <a:bodyPr wrap="square" rtlCol="0">
            <a:spAutoFit/>
          </a:bodyPr>
          <a:lstStyle/>
          <a:p>
            <a:r>
              <a:rPr lang="en-GB" dirty="0">
                <a:latin typeface="Sassoon Infant Std" pitchFamily="34" charset="0"/>
              </a:rPr>
              <a:t>3</a:t>
            </a:r>
            <a:r>
              <a:rPr lang="en-GB" dirty="0" smtClean="0">
                <a:latin typeface="Sassoon Infant Std" pitchFamily="34" charset="0"/>
              </a:rPr>
              <a:t>a) Not doing your homework will only </a:t>
            </a:r>
            <a:r>
              <a:rPr lang="en-GB" dirty="0" smtClean="0">
                <a:solidFill>
                  <a:srgbClr val="FF0000"/>
                </a:solidFill>
                <a:latin typeface="KG HAPPY Solid" pitchFamily="2" charset="0"/>
              </a:rPr>
              <a:t>COMPOUND</a:t>
            </a:r>
            <a:r>
              <a:rPr lang="en-GB" dirty="0" smtClean="0">
                <a:latin typeface="Sassoon Infant Std" pitchFamily="34" charset="0"/>
              </a:rPr>
              <a:t> your problems.</a:t>
            </a:r>
            <a:br>
              <a:rPr lang="en-GB" dirty="0" smtClean="0">
                <a:latin typeface="Sassoon Infant Std" pitchFamily="34" charset="0"/>
              </a:rPr>
            </a:br>
            <a:r>
              <a:rPr lang="en-GB" dirty="0" smtClean="0">
                <a:latin typeface="Sassoon Infant Std" pitchFamily="34" charset="0"/>
              </a:rPr>
              <a:t>  b) The soldiers were based in a military </a:t>
            </a:r>
            <a:r>
              <a:rPr lang="en-GB" dirty="0" smtClean="0">
                <a:solidFill>
                  <a:srgbClr val="FF0000"/>
                </a:solidFill>
                <a:latin typeface="KG HAPPY Solid" pitchFamily="2" charset="0"/>
              </a:rPr>
              <a:t>COMPOUND</a:t>
            </a:r>
            <a:r>
              <a:rPr lang="en-GB" dirty="0" smtClean="0">
                <a:latin typeface="Sassoon Infant Std" pitchFamily="34" charset="0"/>
              </a:rPr>
              <a:t>.</a:t>
            </a:r>
            <a:endParaRPr lang="en-GB" dirty="0">
              <a:latin typeface="Sassoon Infant Std" pitchFamily="34" charset="0"/>
            </a:endParaRPr>
          </a:p>
        </p:txBody>
      </p:sp>
      <p:sp>
        <p:nvSpPr>
          <p:cNvPr id="9" name="TextBox 8"/>
          <p:cNvSpPr txBox="1"/>
          <p:nvPr/>
        </p:nvSpPr>
        <p:spPr>
          <a:xfrm>
            <a:off x="214282" y="3354173"/>
            <a:ext cx="7643866" cy="646331"/>
          </a:xfrm>
          <a:prstGeom prst="rect">
            <a:avLst/>
          </a:prstGeom>
          <a:solidFill>
            <a:schemeClr val="accent3">
              <a:lumMod val="20000"/>
              <a:lumOff val="80000"/>
            </a:schemeClr>
          </a:solidFill>
        </p:spPr>
        <p:txBody>
          <a:bodyPr wrap="square" rtlCol="0">
            <a:spAutoFit/>
          </a:bodyPr>
          <a:lstStyle/>
          <a:p>
            <a:r>
              <a:rPr lang="en-GB" dirty="0" smtClean="0">
                <a:latin typeface="Sassoon Infant Std" pitchFamily="34" charset="0"/>
              </a:rPr>
              <a:t>4a) In the United Kingdom, we </a:t>
            </a:r>
            <a:r>
              <a:rPr lang="en-GB" dirty="0" smtClean="0">
                <a:solidFill>
                  <a:srgbClr val="FF0000"/>
                </a:solidFill>
                <a:latin typeface="KG HAPPY Solid" pitchFamily="2" charset="0"/>
              </a:rPr>
              <a:t>IMPORT </a:t>
            </a:r>
            <a:r>
              <a:rPr lang="en-GB" dirty="0" smtClean="0">
                <a:latin typeface="Sassoon Infant Std" pitchFamily="34" charset="0"/>
              </a:rPr>
              <a:t>most of our avocados from Europe.</a:t>
            </a:r>
            <a:br>
              <a:rPr lang="en-GB" dirty="0" smtClean="0">
                <a:latin typeface="Sassoon Infant Std" pitchFamily="34" charset="0"/>
              </a:rPr>
            </a:br>
            <a:r>
              <a:rPr lang="en-GB" dirty="0" smtClean="0">
                <a:latin typeface="Sassoon Infant Std" pitchFamily="34" charset="0"/>
              </a:rPr>
              <a:t>  b) The teacher smiled and said that a mistake or two was of no </a:t>
            </a:r>
            <a:r>
              <a:rPr lang="en-GB" dirty="0" smtClean="0">
                <a:solidFill>
                  <a:srgbClr val="FF0000"/>
                </a:solidFill>
                <a:latin typeface="KG HAPPY Solid" pitchFamily="2" charset="0"/>
              </a:rPr>
              <a:t>IMPORT</a:t>
            </a:r>
            <a:r>
              <a:rPr lang="en-GB" dirty="0" smtClean="0">
                <a:latin typeface="Sassoon Infant Std" pitchFamily="34" charset="0"/>
              </a:rPr>
              <a:t> .</a:t>
            </a:r>
            <a:endParaRPr lang="en-GB" dirty="0">
              <a:latin typeface="Sassoon Infant Std" pitchFamily="34" charset="0"/>
            </a:endParaRPr>
          </a:p>
        </p:txBody>
      </p:sp>
      <p:sp>
        <p:nvSpPr>
          <p:cNvPr id="11" name="TextBox 10"/>
          <p:cNvSpPr txBox="1"/>
          <p:nvPr/>
        </p:nvSpPr>
        <p:spPr>
          <a:xfrm>
            <a:off x="214282" y="5214950"/>
            <a:ext cx="7500990" cy="923330"/>
          </a:xfrm>
          <a:prstGeom prst="rect">
            <a:avLst/>
          </a:prstGeom>
          <a:solidFill>
            <a:schemeClr val="bg1">
              <a:lumMod val="95000"/>
            </a:schemeClr>
          </a:solidFill>
          <a:ln w="28575">
            <a:solidFill>
              <a:srgbClr val="FF0000"/>
            </a:solidFill>
          </a:ln>
        </p:spPr>
        <p:txBody>
          <a:bodyPr wrap="square" rtlCol="0">
            <a:spAutoFit/>
          </a:bodyPr>
          <a:lstStyle/>
          <a:p>
            <a:pPr algn="ctr"/>
            <a:r>
              <a:rPr lang="en-GB" dirty="0" smtClean="0">
                <a:solidFill>
                  <a:srgbClr val="FF0000"/>
                </a:solidFill>
                <a:latin typeface="KG HAPPY Solid" pitchFamily="2" charset="0"/>
              </a:rPr>
              <a:t>CHOOSE FROM:</a:t>
            </a:r>
            <a:r>
              <a:rPr lang="en-GB" dirty="0" smtClean="0">
                <a:solidFill>
                  <a:srgbClr val="00B0F0"/>
                </a:solidFill>
                <a:latin typeface="KG HAPPY Solid" pitchFamily="2" charset="0"/>
              </a:rPr>
              <a:t/>
            </a:r>
            <a:br>
              <a:rPr lang="en-GB" dirty="0" smtClean="0">
                <a:solidFill>
                  <a:srgbClr val="00B0F0"/>
                </a:solidFill>
                <a:latin typeface="KG HAPPY Solid" pitchFamily="2" charset="0"/>
              </a:rPr>
            </a:br>
            <a:r>
              <a:rPr lang="en-GB" dirty="0" smtClean="0">
                <a:solidFill>
                  <a:srgbClr val="00B0F0"/>
                </a:solidFill>
                <a:latin typeface="KG HAPPY Solid" pitchFamily="2" charset="0"/>
              </a:rPr>
              <a:t/>
            </a:r>
            <a:br>
              <a:rPr lang="en-GB" dirty="0" smtClean="0">
                <a:solidFill>
                  <a:srgbClr val="00B0F0"/>
                </a:solidFill>
                <a:latin typeface="KG HAPPY Solid" pitchFamily="2" charset="0"/>
              </a:rPr>
            </a:br>
            <a:r>
              <a:rPr lang="en-GB" dirty="0" smtClean="0">
                <a:solidFill>
                  <a:srgbClr val="00B0F0"/>
                </a:solidFill>
                <a:latin typeface="KG HAPPY Solid" pitchFamily="2" charset="0"/>
              </a:rPr>
              <a:t>import       compound     address        gorge         </a:t>
            </a:r>
            <a:endParaRPr lang="en-GB" dirty="0">
              <a:solidFill>
                <a:srgbClr val="00B0F0"/>
              </a:solidFill>
              <a:latin typeface="KG HAPPY Solid" pitchFamily="2" charset="0"/>
            </a:endParaRPr>
          </a:p>
        </p:txBody>
      </p:sp>
      <p:sp>
        <p:nvSpPr>
          <p:cNvPr id="13" name="24-Point Star 12"/>
          <p:cNvSpPr/>
          <p:nvPr/>
        </p:nvSpPr>
        <p:spPr>
          <a:xfrm>
            <a:off x="7358082" y="4071942"/>
            <a:ext cx="1500198" cy="1357322"/>
          </a:xfrm>
          <a:prstGeom prst="star24">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latin typeface="KG All of Me" pitchFamily="2" charset="0"/>
              </a:rPr>
              <a:t>2 </a:t>
            </a:r>
            <a:r>
              <a:rPr lang="en-GB" dirty="0" err="1" smtClean="0">
                <a:latin typeface="KG All of Me" pitchFamily="2" charset="0"/>
              </a:rPr>
              <a:t>mins</a:t>
            </a:r>
            <a:endParaRPr lang="en-GB" dirty="0">
              <a:latin typeface="KG All of Me"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71414"/>
            <a:ext cx="8001056" cy="646331"/>
          </a:xfrm>
          <a:prstGeom prst="rect">
            <a:avLst/>
          </a:prstGeom>
          <a:solidFill>
            <a:schemeClr val="bg1"/>
          </a:solidFill>
          <a:ln w="28575">
            <a:solidFill>
              <a:srgbClr val="FF0000"/>
            </a:solidFill>
          </a:ln>
        </p:spPr>
        <p:txBody>
          <a:bodyPr wrap="square" rtlCol="0">
            <a:spAutoFit/>
          </a:bodyPr>
          <a:lstStyle/>
          <a:p>
            <a:r>
              <a:rPr lang="en-GB" sz="3600" dirty="0" smtClean="0">
                <a:solidFill>
                  <a:srgbClr val="00B0F0"/>
                </a:solidFill>
                <a:latin typeface="KG HAPPY Solid" pitchFamily="2" charset="0"/>
              </a:rPr>
              <a:t>        2-FOR-1 Words</a:t>
            </a:r>
            <a:endParaRPr lang="en-GB" sz="3600" dirty="0">
              <a:solidFill>
                <a:srgbClr val="00B0F0"/>
              </a:solidFill>
              <a:latin typeface="KG HAPPY Solid" pitchFamily="2" charset="0"/>
            </a:endParaRPr>
          </a:p>
        </p:txBody>
      </p:sp>
      <p:sp>
        <p:nvSpPr>
          <p:cNvPr id="3" name="Flowchart: Manual Input 2"/>
          <p:cNvSpPr/>
          <p:nvPr/>
        </p:nvSpPr>
        <p:spPr>
          <a:xfrm>
            <a:off x="5929322" y="214290"/>
            <a:ext cx="3143272" cy="1000132"/>
          </a:xfrm>
          <a:prstGeom prst="flowChartManualInput">
            <a:avLst/>
          </a:prstGeom>
          <a:solidFill>
            <a:srgbClr val="00B0F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KG All of Me" pitchFamily="2" charset="0"/>
              </a:rPr>
              <a:t>Use one word for two gaps</a:t>
            </a:r>
            <a:endParaRPr lang="en-GB" dirty="0">
              <a:latin typeface="KG All of Me" pitchFamily="2" charset="0"/>
            </a:endParaRPr>
          </a:p>
        </p:txBody>
      </p:sp>
      <p:sp>
        <p:nvSpPr>
          <p:cNvPr id="5" name="TextBox 4"/>
          <p:cNvSpPr txBox="1"/>
          <p:nvPr/>
        </p:nvSpPr>
        <p:spPr>
          <a:xfrm>
            <a:off x="214282" y="1214422"/>
            <a:ext cx="7358082" cy="646331"/>
          </a:xfrm>
          <a:prstGeom prst="rect">
            <a:avLst/>
          </a:prstGeom>
          <a:solidFill>
            <a:schemeClr val="accent2">
              <a:lumMod val="40000"/>
              <a:lumOff val="60000"/>
            </a:schemeClr>
          </a:solidFill>
        </p:spPr>
        <p:txBody>
          <a:bodyPr wrap="square" rtlCol="0">
            <a:spAutoFit/>
          </a:bodyPr>
          <a:lstStyle/>
          <a:p>
            <a:r>
              <a:rPr lang="en-GB" dirty="0">
                <a:latin typeface="Sassoon Infant Std" pitchFamily="34" charset="0"/>
              </a:rPr>
              <a:t>5</a:t>
            </a:r>
            <a:r>
              <a:rPr lang="en-GB" dirty="0" smtClean="0">
                <a:latin typeface="Sassoon Infant Std" pitchFamily="34" charset="0"/>
              </a:rPr>
              <a:t>a) Archie liked to </a:t>
            </a:r>
            <a:r>
              <a:rPr lang="en-GB" dirty="0" smtClean="0">
                <a:solidFill>
                  <a:srgbClr val="FF0000"/>
                </a:solidFill>
                <a:latin typeface="KG HAPPY Solid" pitchFamily="2" charset="0"/>
              </a:rPr>
              <a:t>CONSORT </a:t>
            </a:r>
            <a:r>
              <a:rPr lang="en-GB" dirty="0" smtClean="0">
                <a:latin typeface="Sassoon Infant Std" pitchFamily="34" charset="0"/>
              </a:rPr>
              <a:t>with other boys who liked football.</a:t>
            </a:r>
            <a:br>
              <a:rPr lang="en-GB" dirty="0" smtClean="0">
                <a:latin typeface="Sassoon Infant Std" pitchFamily="34" charset="0"/>
              </a:rPr>
            </a:br>
            <a:r>
              <a:rPr lang="en-GB" dirty="0" smtClean="0">
                <a:latin typeface="Sassoon Infant Std" pitchFamily="34" charset="0"/>
              </a:rPr>
              <a:t>  b) The Queen’s  </a:t>
            </a:r>
            <a:r>
              <a:rPr lang="en-GB" dirty="0" smtClean="0">
                <a:solidFill>
                  <a:srgbClr val="FF0000"/>
                </a:solidFill>
                <a:latin typeface="KG HAPPY Solid" pitchFamily="2" charset="0"/>
              </a:rPr>
              <a:t>CONSORT </a:t>
            </a:r>
            <a:r>
              <a:rPr lang="en-GB" dirty="0" smtClean="0">
                <a:latin typeface="Sassoon Infant Std" pitchFamily="34" charset="0"/>
              </a:rPr>
              <a:t>was Prince Philip.</a:t>
            </a:r>
            <a:endParaRPr lang="en-GB" dirty="0">
              <a:latin typeface="Sassoon Infant Std" pitchFamily="34" charset="0"/>
            </a:endParaRPr>
          </a:p>
        </p:txBody>
      </p:sp>
      <p:sp>
        <p:nvSpPr>
          <p:cNvPr id="6" name="TextBox 5"/>
          <p:cNvSpPr txBox="1"/>
          <p:nvPr/>
        </p:nvSpPr>
        <p:spPr>
          <a:xfrm>
            <a:off x="214282" y="1925413"/>
            <a:ext cx="7358082" cy="646331"/>
          </a:xfrm>
          <a:prstGeom prst="rect">
            <a:avLst/>
          </a:prstGeom>
          <a:solidFill>
            <a:schemeClr val="accent5">
              <a:lumMod val="20000"/>
              <a:lumOff val="80000"/>
            </a:schemeClr>
          </a:solidFill>
        </p:spPr>
        <p:txBody>
          <a:bodyPr wrap="square" rtlCol="0">
            <a:spAutoFit/>
          </a:bodyPr>
          <a:lstStyle/>
          <a:p>
            <a:r>
              <a:rPr lang="en-GB" dirty="0" smtClean="0">
                <a:latin typeface="Sassoon Infant Std" pitchFamily="34" charset="0"/>
              </a:rPr>
              <a:t>6a) I couldn’t help but  </a:t>
            </a:r>
            <a:r>
              <a:rPr lang="en-GB" dirty="0" smtClean="0">
                <a:solidFill>
                  <a:srgbClr val="FF0000"/>
                </a:solidFill>
                <a:latin typeface="KG HAPPY Solid" pitchFamily="2" charset="0"/>
              </a:rPr>
              <a:t>SUSPECT </a:t>
            </a:r>
            <a:r>
              <a:rPr lang="en-GB" dirty="0" smtClean="0">
                <a:latin typeface="Sassoon Infant Std" pitchFamily="34" charset="0"/>
              </a:rPr>
              <a:t>that she had copied her neighbour.</a:t>
            </a:r>
            <a:br>
              <a:rPr lang="en-GB" dirty="0" smtClean="0">
                <a:latin typeface="Sassoon Infant Std" pitchFamily="34" charset="0"/>
              </a:rPr>
            </a:br>
            <a:r>
              <a:rPr lang="en-GB" dirty="0" smtClean="0">
                <a:latin typeface="Sassoon Infant Std" pitchFamily="34" charset="0"/>
              </a:rPr>
              <a:t>  b) The police made him a </a:t>
            </a:r>
            <a:r>
              <a:rPr lang="en-GB" dirty="0" smtClean="0">
                <a:solidFill>
                  <a:srgbClr val="FF0000"/>
                </a:solidFill>
                <a:latin typeface="KG HAPPY Solid" pitchFamily="2" charset="0"/>
              </a:rPr>
              <a:t>SUSPECT</a:t>
            </a:r>
            <a:r>
              <a:rPr lang="en-GB" dirty="0" smtClean="0">
                <a:latin typeface="Sassoon Infant Std" pitchFamily="34" charset="0"/>
              </a:rPr>
              <a:t> in the murder case.</a:t>
            </a:r>
            <a:endParaRPr lang="en-GB" dirty="0">
              <a:latin typeface="Sassoon Infant Std" pitchFamily="34" charset="0"/>
            </a:endParaRPr>
          </a:p>
        </p:txBody>
      </p:sp>
      <p:sp>
        <p:nvSpPr>
          <p:cNvPr id="8" name="TextBox 7"/>
          <p:cNvSpPr txBox="1"/>
          <p:nvPr/>
        </p:nvSpPr>
        <p:spPr>
          <a:xfrm>
            <a:off x="214282" y="2639793"/>
            <a:ext cx="7929618" cy="646331"/>
          </a:xfrm>
          <a:prstGeom prst="rect">
            <a:avLst/>
          </a:prstGeom>
          <a:solidFill>
            <a:schemeClr val="accent6">
              <a:lumMod val="20000"/>
              <a:lumOff val="80000"/>
            </a:schemeClr>
          </a:solidFill>
        </p:spPr>
        <p:txBody>
          <a:bodyPr wrap="square" rtlCol="0">
            <a:spAutoFit/>
          </a:bodyPr>
          <a:lstStyle/>
          <a:p>
            <a:r>
              <a:rPr lang="en-GB" dirty="0" smtClean="0">
                <a:latin typeface="Sassoon Infant Std" pitchFamily="34" charset="0"/>
              </a:rPr>
              <a:t>7a) Cinderella’s pretty eyes never failed to </a:t>
            </a:r>
            <a:r>
              <a:rPr lang="en-GB" dirty="0" smtClean="0">
                <a:solidFill>
                  <a:srgbClr val="FF0000"/>
                </a:solidFill>
                <a:latin typeface="KG HAPPY Solid" pitchFamily="2" charset="0"/>
              </a:rPr>
              <a:t>ENTRANCE</a:t>
            </a:r>
            <a:r>
              <a:rPr lang="en-GB" dirty="0" smtClean="0">
                <a:latin typeface="Sassoon Infant Std" pitchFamily="34" charset="0"/>
              </a:rPr>
              <a:t> everyone in the kingdom.</a:t>
            </a:r>
            <a:br>
              <a:rPr lang="en-GB" dirty="0" smtClean="0">
                <a:latin typeface="Sassoon Infant Std" pitchFamily="34" charset="0"/>
              </a:rPr>
            </a:br>
            <a:r>
              <a:rPr lang="en-GB" dirty="0" smtClean="0">
                <a:latin typeface="Sassoon Infant Std" pitchFamily="34" charset="0"/>
              </a:rPr>
              <a:t>  b) The palace </a:t>
            </a:r>
            <a:r>
              <a:rPr lang="en-GB" dirty="0" smtClean="0">
                <a:solidFill>
                  <a:srgbClr val="FF0000"/>
                </a:solidFill>
                <a:latin typeface="KG HAPPY Solid" pitchFamily="2" charset="0"/>
              </a:rPr>
              <a:t>ENTRANCE  </a:t>
            </a:r>
            <a:r>
              <a:rPr lang="en-GB" dirty="0" smtClean="0">
                <a:latin typeface="Sassoon Infant Std" pitchFamily="34" charset="0"/>
              </a:rPr>
              <a:t>was reached by a long, sweeping path. </a:t>
            </a:r>
            <a:endParaRPr lang="en-GB" dirty="0">
              <a:latin typeface="Sassoon Infant Std" pitchFamily="34" charset="0"/>
            </a:endParaRPr>
          </a:p>
        </p:txBody>
      </p:sp>
      <p:sp>
        <p:nvSpPr>
          <p:cNvPr id="9" name="TextBox 8"/>
          <p:cNvSpPr txBox="1"/>
          <p:nvPr/>
        </p:nvSpPr>
        <p:spPr>
          <a:xfrm>
            <a:off x="214282" y="3357562"/>
            <a:ext cx="7643866" cy="646331"/>
          </a:xfrm>
          <a:prstGeom prst="rect">
            <a:avLst/>
          </a:prstGeom>
          <a:solidFill>
            <a:schemeClr val="accent3">
              <a:lumMod val="20000"/>
              <a:lumOff val="80000"/>
            </a:schemeClr>
          </a:solidFill>
        </p:spPr>
        <p:txBody>
          <a:bodyPr wrap="square" rtlCol="0">
            <a:spAutoFit/>
          </a:bodyPr>
          <a:lstStyle/>
          <a:p>
            <a:r>
              <a:rPr lang="en-GB" dirty="0" smtClean="0">
                <a:latin typeface="Sassoon Infant Std" pitchFamily="34" charset="0"/>
              </a:rPr>
              <a:t>8) She decided to </a:t>
            </a:r>
            <a:r>
              <a:rPr lang="en-GB" dirty="0" smtClean="0">
                <a:solidFill>
                  <a:srgbClr val="FF0000"/>
                </a:solidFill>
                <a:latin typeface="KG HAPPY Solid" pitchFamily="2" charset="0"/>
              </a:rPr>
              <a:t>DESERT  </a:t>
            </a:r>
            <a:r>
              <a:rPr lang="en-GB" dirty="0" smtClean="0">
                <a:latin typeface="Sassoon Infant Std" pitchFamily="34" charset="0"/>
              </a:rPr>
              <a:t>her friend without a second thought.</a:t>
            </a:r>
            <a:br>
              <a:rPr lang="en-GB" dirty="0" smtClean="0">
                <a:latin typeface="Sassoon Infant Std" pitchFamily="34" charset="0"/>
              </a:rPr>
            </a:br>
            <a:r>
              <a:rPr lang="en-GB" dirty="0" smtClean="0">
                <a:latin typeface="Sassoon Infant Std" pitchFamily="34" charset="0"/>
              </a:rPr>
              <a:t>  b) For three days, they traipsed over the hot </a:t>
            </a:r>
            <a:r>
              <a:rPr lang="en-GB" dirty="0" smtClean="0">
                <a:solidFill>
                  <a:srgbClr val="FF0000"/>
                </a:solidFill>
                <a:latin typeface="KG HAPPY Solid" pitchFamily="2" charset="0"/>
              </a:rPr>
              <a:t>DESERT </a:t>
            </a:r>
            <a:r>
              <a:rPr lang="en-GB" dirty="0" smtClean="0">
                <a:latin typeface="Sassoon Infant Std" pitchFamily="34" charset="0"/>
              </a:rPr>
              <a:t>sand.</a:t>
            </a:r>
            <a:endParaRPr lang="en-GB" dirty="0">
              <a:latin typeface="Sassoon Infant Std" pitchFamily="34" charset="0"/>
            </a:endParaRPr>
          </a:p>
        </p:txBody>
      </p:sp>
      <p:sp>
        <p:nvSpPr>
          <p:cNvPr id="11" name="TextBox 10"/>
          <p:cNvSpPr txBox="1"/>
          <p:nvPr/>
        </p:nvSpPr>
        <p:spPr>
          <a:xfrm>
            <a:off x="214282" y="5214950"/>
            <a:ext cx="7500990" cy="923330"/>
          </a:xfrm>
          <a:prstGeom prst="rect">
            <a:avLst/>
          </a:prstGeom>
          <a:solidFill>
            <a:schemeClr val="bg1">
              <a:lumMod val="95000"/>
            </a:schemeClr>
          </a:solidFill>
          <a:ln w="28575">
            <a:solidFill>
              <a:srgbClr val="FF0000"/>
            </a:solidFill>
          </a:ln>
        </p:spPr>
        <p:txBody>
          <a:bodyPr wrap="square" rtlCol="0">
            <a:spAutoFit/>
          </a:bodyPr>
          <a:lstStyle/>
          <a:p>
            <a:pPr algn="ctr"/>
            <a:r>
              <a:rPr lang="en-GB" dirty="0" smtClean="0">
                <a:solidFill>
                  <a:srgbClr val="FF0000"/>
                </a:solidFill>
                <a:latin typeface="KG HAPPY Solid" pitchFamily="2" charset="0"/>
              </a:rPr>
              <a:t>CHOOSE FROM:</a:t>
            </a:r>
            <a:r>
              <a:rPr lang="en-GB" dirty="0" smtClean="0">
                <a:solidFill>
                  <a:srgbClr val="00B0F0"/>
                </a:solidFill>
                <a:latin typeface="KG HAPPY Solid" pitchFamily="2" charset="0"/>
              </a:rPr>
              <a:t/>
            </a:r>
            <a:br>
              <a:rPr lang="en-GB" dirty="0" smtClean="0">
                <a:solidFill>
                  <a:srgbClr val="00B0F0"/>
                </a:solidFill>
                <a:latin typeface="KG HAPPY Solid" pitchFamily="2" charset="0"/>
              </a:rPr>
            </a:br>
            <a:r>
              <a:rPr lang="en-GB" dirty="0" smtClean="0">
                <a:solidFill>
                  <a:srgbClr val="00B0F0"/>
                </a:solidFill>
                <a:latin typeface="KG HAPPY Solid" pitchFamily="2" charset="0"/>
              </a:rPr>
              <a:t/>
            </a:r>
            <a:br>
              <a:rPr lang="en-GB" dirty="0" smtClean="0">
                <a:solidFill>
                  <a:srgbClr val="00B0F0"/>
                </a:solidFill>
                <a:latin typeface="KG HAPPY Solid" pitchFamily="2" charset="0"/>
              </a:rPr>
            </a:br>
            <a:r>
              <a:rPr lang="en-GB" dirty="0" smtClean="0">
                <a:solidFill>
                  <a:srgbClr val="00B0F0"/>
                </a:solidFill>
                <a:latin typeface="KG HAPPY Solid" pitchFamily="2" charset="0"/>
              </a:rPr>
              <a:t>suspect        desert      consort      entrance</a:t>
            </a:r>
            <a:endParaRPr lang="en-GB" dirty="0">
              <a:solidFill>
                <a:srgbClr val="00B0F0"/>
              </a:solidFill>
              <a:latin typeface="KG HAPPY Solid" pitchFamily="2" charset="0"/>
            </a:endParaRPr>
          </a:p>
        </p:txBody>
      </p:sp>
      <p:sp>
        <p:nvSpPr>
          <p:cNvPr id="13" name="24-Point Star 12"/>
          <p:cNvSpPr/>
          <p:nvPr/>
        </p:nvSpPr>
        <p:spPr>
          <a:xfrm>
            <a:off x="7358082" y="4071942"/>
            <a:ext cx="1500198" cy="1357322"/>
          </a:xfrm>
          <a:prstGeom prst="star24">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latin typeface="KG All of Me" pitchFamily="2" charset="0"/>
              </a:rPr>
              <a:t>2 </a:t>
            </a:r>
            <a:r>
              <a:rPr lang="en-GB" dirty="0" err="1" smtClean="0">
                <a:latin typeface="KG All of Me" pitchFamily="2" charset="0"/>
              </a:rPr>
              <a:t>mins</a:t>
            </a:r>
            <a:endParaRPr lang="en-GB" dirty="0">
              <a:latin typeface="KG All of Me" pitchFamily="2" charset="0"/>
            </a:endParaRPr>
          </a:p>
        </p:txBody>
      </p:sp>
      <p:pic>
        <p:nvPicPr>
          <p:cNvPr id="10" name="Picture 8" descr="Super star word and corresponding Royalty Free Vector Image"/>
          <p:cNvPicPr>
            <a:picLocks noChangeAspect="1" noChangeArrowheads="1"/>
          </p:cNvPicPr>
          <p:nvPr/>
        </p:nvPicPr>
        <p:blipFill>
          <a:blip r:embed="rId2" cstate="print"/>
          <a:srcRect b="14671"/>
          <a:stretch>
            <a:fillRect/>
          </a:stretch>
        </p:blipFill>
        <p:spPr bwMode="auto">
          <a:xfrm>
            <a:off x="642910" y="1428736"/>
            <a:ext cx="3333333" cy="3071834"/>
          </a:xfrm>
          <a:prstGeom prst="rect">
            <a:avLst/>
          </a:prstGeom>
          <a:noFill/>
        </p:spPr>
      </p:pic>
      <p:pic>
        <p:nvPicPr>
          <p:cNvPr id="12" name="Picture 10" descr="Keep Trying You Can Do It Stamper | Purple Ink | 21mm"/>
          <p:cNvPicPr>
            <a:picLocks noChangeAspect="1" noChangeArrowheads="1"/>
          </p:cNvPicPr>
          <p:nvPr/>
        </p:nvPicPr>
        <p:blipFill>
          <a:blip r:embed="rId3"/>
          <a:srcRect/>
          <a:stretch>
            <a:fillRect/>
          </a:stretch>
        </p:blipFill>
        <p:spPr bwMode="auto">
          <a:xfrm>
            <a:off x="4429124" y="1428736"/>
            <a:ext cx="3000396" cy="3000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500034" y="1714488"/>
          <a:ext cx="2286016" cy="3976344"/>
        </p:xfrm>
        <a:graphic>
          <a:graphicData uri="http://schemas.openxmlformats.org/drawingml/2006/table">
            <a:tbl>
              <a:tblPr firstRow="1" bandRow="1">
                <a:tableStyleId>{5C22544A-7EE6-4342-B048-85BDC9FD1C3A}</a:tableStyleId>
              </a:tblPr>
              <a:tblGrid>
                <a:gridCol w="2286016"/>
              </a:tblGrid>
              <a:tr h="441816">
                <a:tc>
                  <a:txBody>
                    <a:bodyPr/>
                    <a:lstStyle/>
                    <a:p>
                      <a:r>
                        <a:rPr lang="en-GB" b="0" dirty="0" smtClean="0">
                          <a:solidFill>
                            <a:schemeClr val="tx1"/>
                          </a:solidFill>
                          <a:latin typeface="KG HAPPY Solid" pitchFamily="2" charset="0"/>
                        </a:rPr>
                        <a:t>know</a:t>
                      </a:r>
                      <a:endParaRPr lang="en-GB" b="0" dirty="0">
                        <a:solidFill>
                          <a:schemeClr val="tx1"/>
                        </a:solidFill>
                        <a:latin typeface="KG HAPPY Solid" pitchFamily="2" charset="0"/>
                      </a:endParaRPr>
                    </a:p>
                  </a:txBody>
                  <a:tcPr>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improve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fast</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ignore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avoid</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export</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entrance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accompany</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bl>
          </a:graphicData>
        </a:graphic>
      </p:graphicFrame>
      <p:sp>
        <p:nvSpPr>
          <p:cNvPr id="9" name="6-Point Star 8"/>
          <p:cNvSpPr/>
          <p:nvPr/>
        </p:nvSpPr>
        <p:spPr>
          <a:xfrm>
            <a:off x="142844" y="142852"/>
            <a:ext cx="8715436" cy="1214446"/>
          </a:xfrm>
          <a:prstGeom prst="star6">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latin typeface="KG All of Me" pitchFamily="2" charset="0"/>
              </a:rPr>
              <a:t>ANTONYMS 2</a:t>
            </a:r>
            <a:endParaRPr lang="en-GB" sz="2800" dirty="0">
              <a:solidFill>
                <a:schemeClr val="bg1"/>
              </a:solidFill>
              <a:latin typeface="KG All of Me" pitchFamily="2" charset="0"/>
            </a:endParaRPr>
          </a:p>
        </p:txBody>
      </p:sp>
      <p:sp>
        <p:nvSpPr>
          <p:cNvPr id="6" name="TextBox 5"/>
          <p:cNvSpPr txBox="1"/>
          <p:nvPr/>
        </p:nvSpPr>
        <p:spPr>
          <a:xfrm>
            <a:off x="4143372" y="1142984"/>
            <a:ext cx="4286280" cy="4770537"/>
          </a:xfrm>
          <a:prstGeom prst="rect">
            <a:avLst/>
          </a:prstGeom>
          <a:solidFill>
            <a:schemeClr val="bg1">
              <a:lumMod val="95000"/>
            </a:schemeClr>
          </a:solidFill>
          <a:ln w="57150">
            <a:solidFill>
              <a:srgbClr val="FF0000"/>
            </a:solidFill>
          </a:ln>
        </p:spPr>
        <p:txBody>
          <a:bodyPr wrap="square" rtlCol="0">
            <a:spAutoFit/>
          </a:bodyPr>
          <a:lstStyle/>
          <a:p>
            <a:r>
              <a:rPr lang="en-GB" sz="2800" dirty="0" smtClean="0">
                <a:solidFill>
                  <a:srgbClr val="FF0000"/>
                </a:solidFill>
                <a:latin typeface="Sassoon Infant Std" pitchFamily="34" charset="0"/>
              </a:rPr>
              <a:t>Write:</a:t>
            </a:r>
            <a:r>
              <a:rPr lang="en-GB" sz="2800" dirty="0" smtClean="0">
                <a:latin typeface="Sassoon Infant Std" pitchFamily="34" charset="0"/>
              </a:rPr>
              <a:t/>
            </a:r>
            <a:br>
              <a:rPr lang="en-GB" sz="2800" dirty="0" smtClean="0">
                <a:latin typeface="Sassoon Infant Std" pitchFamily="34" charset="0"/>
              </a:rPr>
            </a:br>
            <a:r>
              <a:rPr lang="en-GB" sz="2800" dirty="0" smtClean="0">
                <a:latin typeface="Sassoon Infant Std" pitchFamily="34" charset="0"/>
              </a:rPr>
              <a:t/>
            </a:r>
            <a:br>
              <a:rPr lang="en-GB" sz="2800" dirty="0" smtClean="0">
                <a:latin typeface="Sassoon Infant Std" pitchFamily="34" charset="0"/>
              </a:rPr>
            </a:br>
            <a:r>
              <a:rPr lang="en-GB" sz="2800" b="1" u="sng" dirty="0" smtClean="0">
                <a:solidFill>
                  <a:srgbClr val="00B050"/>
                </a:solidFill>
                <a:latin typeface="Sassoon Infant Std" pitchFamily="34" charset="0"/>
              </a:rPr>
              <a:t>Synonyms &amp; Antonyms</a:t>
            </a:r>
            <a:r>
              <a:rPr lang="en-GB" sz="2800" dirty="0" smtClean="0">
                <a:solidFill>
                  <a:srgbClr val="00B050"/>
                </a:solidFill>
                <a:latin typeface="Sassoon Infant Std" pitchFamily="34" charset="0"/>
              </a:rPr>
              <a:t/>
            </a:r>
            <a:br>
              <a:rPr lang="en-GB" sz="2800" dirty="0" smtClean="0">
                <a:solidFill>
                  <a:srgbClr val="00B050"/>
                </a:solidFill>
                <a:latin typeface="Sassoon Infant Std" pitchFamily="34" charset="0"/>
              </a:rPr>
            </a:br>
            <a:r>
              <a:rPr lang="en-GB" sz="2000" dirty="0" smtClean="0">
                <a:solidFill>
                  <a:srgbClr val="00B050"/>
                </a:solidFill>
                <a:latin typeface="Sassoon Infant Std" pitchFamily="34" charset="0"/>
              </a:rPr>
              <a:t/>
            </a:r>
            <a:br>
              <a:rPr lang="en-GB" sz="2000" dirty="0" smtClean="0">
                <a:solidFill>
                  <a:srgbClr val="00B050"/>
                </a:solidFill>
                <a:latin typeface="Sassoon Infant Std" pitchFamily="34" charset="0"/>
              </a:rPr>
            </a:br>
            <a:r>
              <a:rPr lang="en-GB" sz="2000" dirty="0" smtClean="0">
                <a:solidFill>
                  <a:srgbClr val="00B050"/>
                </a:solidFill>
                <a:latin typeface="Sassoon Infant Std" pitchFamily="34" charset="0"/>
              </a:rPr>
              <a:t>1)</a:t>
            </a:r>
            <a:br>
              <a:rPr lang="en-GB" sz="2000" dirty="0" smtClean="0">
                <a:solidFill>
                  <a:srgbClr val="00B050"/>
                </a:solidFill>
                <a:latin typeface="Sassoon Infant Std" pitchFamily="34" charset="0"/>
              </a:rPr>
            </a:br>
            <a:r>
              <a:rPr lang="en-GB" sz="2000" dirty="0" smtClean="0">
                <a:solidFill>
                  <a:srgbClr val="00B050"/>
                </a:solidFill>
                <a:latin typeface="Sassoon Infant Std" pitchFamily="34" charset="0"/>
              </a:rPr>
              <a:t>2)</a:t>
            </a:r>
          </a:p>
          <a:p>
            <a:r>
              <a:rPr lang="en-GB" sz="2000" dirty="0" smtClean="0">
                <a:solidFill>
                  <a:srgbClr val="00B050"/>
                </a:solidFill>
                <a:latin typeface="Sassoon Infant Std" pitchFamily="34" charset="0"/>
              </a:rPr>
              <a:t>3)</a:t>
            </a:r>
          </a:p>
          <a:p>
            <a:r>
              <a:rPr lang="en-GB" sz="2000" dirty="0" smtClean="0">
                <a:solidFill>
                  <a:srgbClr val="00B050"/>
                </a:solidFill>
                <a:latin typeface="Sassoon Infant Std" pitchFamily="34" charset="0"/>
              </a:rPr>
              <a:t>4)</a:t>
            </a:r>
          </a:p>
          <a:p>
            <a:r>
              <a:rPr lang="en-GB" sz="2000" dirty="0" smtClean="0">
                <a:solidFill>
                  <a:srgbClr val="00B050"/>
                </a:solidFill>
                <a:latin typeface="Sassoon Infant Std" pitchFamily="34" charset="0"/>
              </a:rPr>
              <a:t>5)</a:t>
            </a:r>
          </a:p>
          <a:p>
            <a:r>
              <a:rPr lang="en-GB" sz="2000" dirty="0" smtClean="0">
                <a:solidFill>
                  <a:srgbClr val="00B050"/>
                </a:solidFill>
                <a:latin typeface="Sassoon Infant Std" pitchFamily="34" charset="0"/>
              </a:rPr>
              <a:t>6)</a:t>
            </a:r>
          </a:p>
          <a:p>
            <a:r>
              <a:rPr lang="en-GB" sz="2000" dirty="0" smtClean="0">
                <a:solidFill>
                  <a:srgbClr val="00B050"/>
                </a:solidFill>
                <a:latin typeface="Sassoon Infant Std" pitchFamily="34" charset="0"/>
              </a:rPr>
              <a:t>7)</a:t>
            </a:r>
          </a:p>
          <a:p>
            <a:r>
              <a:rPr lang="en-GB" sz="2000" dirty="0" smtClean="0">
                <a:solidFill>
                  <a:srgbClr val="00B050"/>
                </a:solidFill>
                <a:latin typeface="Sassoon Infant Std" pitchFamily="34" charset="0"/>
              </a:rPr>
              <a:t>8)</a:t>
            </a:r>
          </a:p>
          <a:p>
            <a:r>
              <a:rPr lang="en-GB" sz="2000" dirty="0" smtClean="0">
                <a:solidFill>
                  <a:srgbClr val="00B050"/>
                </a:solidFill>
                <a:latin typeface="Sassoon Infant Std" pitchFamily="34" charset="0"/>
              </a:rPr>
              <a:t>9)</a:t>
            </a:r>
          </a:p>
          <a:p>
            <a:r>
              <a:rPr lang="en-GB" sz="2000" dirty="0" smtClean="0">
                <a:solidFill>
                  <a:srgbClr val="00B050"/>
                </a:solidFill>
                <a:latin typeface="Sassoon Infant Std" pitchFamily="34" charset="0"/>
              </a:rPr>
              <a:t>10)</a:t>
            </a:r>
            <a:endParaRPr lang="en-GB" sz="2000" dirty="0">
              <a:solidFill>
                <a:srgbClr val="00B050"/>
              </a:solidFill>
              <a:latin typeface="Sassoon Infant Std" pitchFamily="34" charset="0"/>
            </a:endParaRPr>
          </a:p>
        </p:txBody>
      </p:sp>
      <p:sp>
        <p:nvSpPr>
          <p:cNvPr id="8" name="Pentagon 7"/>
          <p:cNvSpPr/>
          <p:nvPr/>
        </p:nvSpPr>
        <p:spPr>
          <a:xfrm>
            <a:off x="2571736" y="2428868"/>
            <a:ext cx="2000264" cy="785818"/>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suspect</a:t>
            </a:r>
            <a:endParaRPr lang="en-GB" dirty="0">
              <a:solidFill>
                <a:schemeClr val="bg1"/>
              </a:solidFill>
              <a:latin typeface="KG HAPPY Solid" pitchFamily="2" charset="0"/>
            </a:endParaRPr>
          </a:p>
        </p:txBody>
      </p:sp>
      <p:sp>
        <p:nvSpPr>
          <p:cNvPr id="10" name="Flowchart: Manual Input 9"/>
          <p:cNvSpPr/>
          <p:nvPr/>
        </p:nvSpPr>
        <p:spPr>
          <a:xfrm>
            <a:off x="4714876" y="5857892"/>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gorge</a:t>
            </a:r>
            <a:endParaRPr lang="en-GB" dirty="0">
              <a:solidFill>
                <a:schemeClr val="bg1"/>
              </a:solidFill>
              <a:latin typeface="KG HAPPY Solid" pitchFamily="2" charset="0"/>
            </a:endParaRPr>
          </a:p>
        </p:txBody>
      </p:sp>
      <p:sp>
        <p:nvSpPr>
          <p:cNvPr id="11" name="Left Arrow 10"/>
          <p:cNvSpPr/>
          <p:nvPr/>
        </p:nvSpPr>
        <p:spPr>
          <a:xfrm>
            <a:off x="2571736" y="3929066"/>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consort</a:t>
            </a:r>
            <a:endParaRPr lang="en-GB" dirty="0">
              <a:solidFill>
                <a:schemeClr val="bg1"/>
              </a:solidFill>
              <a:latin typeface="KG HAPPY Solid" pitchFamily="2" charset="0"/>
            </a:endParaRPr>
          </a:p>
        </p:txBody>
      </p:sp>
      <p:sp>
        <p:nvSpPr>
          <p:cNvPr id="12" name="24-Point Star 11"/>
          <p:cNvSpPr/>
          <p:nvPr/>
        </p:nvSpPr>
        <p:spPr>
          <a:xfrm>
            <a:off x="4143372" y="2786058"/>
            <a:ext cx="2786082" cy="1714512"/>
          </a:xfrm>
          <a:prstGeom prst="star2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disgust</a:t>
            </a:r>
            <a:endParaRPr lang="en-GB" dirty="0">
              <a:solidFill>
                <a:schemeClr val="bg1"/>
              </a:solidFill>
              <a:latin typeface="KG HAPPY Solid" pitchFamily="2" charset="0"/>
            </a:endParaRPr>
          </a:p>
        </p:txBody>
      </p:sp>
      <p:sp>
        <p:nvSpPr>
          <p:cNvPr id="14" name="Flowchart: Data 13"/>
          <p:cNvSpPr/>
          <p:nvPr/>
        </p:nvSpPr>
        <p:spPr>
          <a:xfrm>
            <a:off x="2143108" y="5786454"/>
            <a:ext cx="2643206" cy="785818"/>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address</a:t>
            </a:r>
            <a:endParaRPr lang="en-GB" dirty="0">
              <a:solidFill>
                <a:schemeClr val="bg1"/>
              </a:solidFill>
              <a:latin typeface="KG HAPPY Solid" pitchFamily="2" charset="0"/>
            </a:endParaRPr>
          </a:p>
        </p:txBody>
      </p:sp>
      <p:sp>
        <p:nvSpPr>
          <p:cNvPr id="15" name="Left Arrow 14"/>
          <p:cNvSpPr/>
          <p:nvPr/>
        </p:nvSpPr>
        <p:spPr>
          <a:xfrm>
            <a:off x="6429388" y="3000372"/>
            <a:ext cx="2714612"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compound</a:t>
            </a:r>
            <a:endParaRPr lang="en-GB" dirty="0">
              <a:solidFill>
                <a:schemeClr val="bg1"/>
              </a:solidFill>
              <a:latin typeface="KG HAPPY Solid" pitchFamily="2" charset="0"/>
            </a:endParaRPr>
          </a:p>
        </p:txBody>
      </p:sp>
      <p:sp>
        <p:nvSpPr>
          <p:cNvPr id="16" name="Explosion 2 15"/>
          <p:cNvSpPr/>
          <p:nvPr/>
        </p:nvSpPr>
        <p:spPr>
          <a:xfrm>
            <a:off x="3643306" y="1000108"/>
            <a:ext cx="5500694" cy="1857388"/>
          </a:xfrm>
          <a:prstGeom prst="irregularSeal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desert</a:t>
            </a:r>
            <a:endParaRPr lang="en-GB" dirty="0">
              <a:solidFill>
                <a:schemeClr val="bg1"/>
              </a:solidFill>
              <a:latin typeface="KG HAPPY Solid" pitchFamily="2" charset="0"/>
            </a:endParaRPr>
          </a:p>
        </p:txBody>
      </p:sp>
      <p:sp>
        <p:nvSpPr>
          <p:cNvPr id="17" name="Flowchart: Data 16"/>
          <p:cNvSpPr/>
          <p:nvPr/>
        </p:nvSpPr>
        <p:spPr>
          <a:xfrm>
            <a:off x="6072198" y="4643446"/>
            <a:ext cx="2643206" cy="785818"/>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import</a:t>
            </a:r>
            <a:endParaRPr lang="en-GB" dirty="0">
              <a:solidFill>
                <a:schemeClr val="bg1"/>
              </a:solidFill>
              <a:latin typeface="KG HAPPY Solid"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10" grpId="0" animBg="1"/>
      <p:bldP spid="11" grpId="0" animBg="1"/>
      <p:bldP spid="12"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aphicFrame>
        <p:nvGraphicFramePr>
          <p:cNvPr id="20" name="Table 19"/>
          <p:cNvGraphicFramePr>
            <a:graphicFrameLocks noGrp="1"/>
          </p:cNvGraphicFramePr>
          <p:nvPr/>
        </p:nvGraphicFramePr>
        <p:xfrm>
          <a:off x="71406" y="1714488"/>
          <a:ext cx="2286016" cy="3976344"/>
        </p:xfrm>
        <a:graphic>
          <a:graphicData uri="http://schemas.openxmlformats.org/drawingml/2006/table">
            <a:tbl>
              <a:tblPr firstRow="1" bandRow="1">
                <a:tableStyleId>{5C22544A-7EE6-4342-B048-85BDC9FD1C3A}</a:tableStyleId>
              </a:tblPr>
              <a:tblGrid>
                <a:gridCol w="2286016"/>
              </a:tblGrid>
              <a:tr h="441816">
                <a:tc>
                  <a:txBody>
                    <a:bodyPr/>
                    <a:lstStyle/>
                    <a:p>
                      <a:r>
                        <a:rPr lang="en-GB" b="0" dirty="0" smtClean="0">
                          <a:solidFill>
                            <a:schemeClr val="tx1"/>
                          </a:solidFill>
                          <a:latin typeface="KG HAPPY Solid" pitchFamily="2" charset="0"/>
                        </a:rPr>
                        <a:t>know</a:t>
                      </a:r>
                      <a:endParaRPr lang="en-GB" b="0" dirty="0">
                        <a:solidFill>
                          <a:schemeClr val="tx1"/>
                        </a:solidFill>
                        <a:latin typeface="KG HAPPY Solid" pitchFamily="2" charset="0"/>
                      </a:endParaRPr>
                    </a:p>
                  </a:txBody>
                  <a:tcPr>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improve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fast</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ignore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avoid</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export</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entrance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accompany</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bl>
          </a:graphicData>
        </a:graphic>
      </p:graphicFrame>
      <p:sp>
        <p:nvSpPr>
          <p:cNvPr id="9" name="6-Point Star 8"/>
          <p:cNvSpPr/>
          <p:nvPr/>
        </p:nvSpPr>
        <p:spPr>
          <a:xfrm>
            <a:off x="142844" y="142852"/>
            <a:ext cx="8715436" cy="1214446"/>
          </a:xfrm>
          <a:prstGeom prst="star6">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latin typeface="KG All of Me" pitchFamily="2" charset="0"/>
              </a:rPr>
              <a:t>ANTONYMS 2</a:t>
            </a:r>
            <a:endParaRPr lang="en-GB" sz="2800" dirty="0">
              <a:solidFill>
                <a:schemeClr val="bg1"/>
              </a:solidFill>
              <a:latin typeface="KG All of Me" pitchFamily="2" charset="0"/>
            </a:endParaRPr>
          </a:p>
        </p:txBody>
      </p:sp>
      <p:sp>
        <p:nvSpPr>
          <p:cNvPr id="8" name="Pentagon 7"/>
          <p:cNvSpPr/>
          <p:nvPr/>
        </p:nvSpPr>
        <p:spPr>
          <a:xfrm>
            <a:off x="1428728" y="1357298"/>
            <a:ext cx="2000264" cy="785818"/>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suspect</a:t>
            </a:r>
            <a:endParaRPr lang="en-GB" dirty="0">
              <a:solidFill>
                <a:schemeClr val="bg1"/>
              </a:solidFill>
              <a:latin typeface="KG HAPPY Solid" pitchFamily="2" charset="0"/>
            </a:endParaRPr>
          </a:p>
        </p:txBody>
      </p:sp>
      <p:sp>
        <p:nvSpPr>
          <p:cNvPr id="10" name="Flowchart: Manual Input 9"/>
          <p:cNvSpPr/>
          <p:nvPr/>
        </p:nvSpPr>
        <p:spPr>
          <a:xfrm>
            <a:off x="4714876" y="5857892"/>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gorge</a:t>
            </a:r>
            <a:endParaRPr lang="en-GB" dirty="0">
              <a:solidFill>
                <a:schemeClr val="bg1"/>
              </a:solidFill>
              <a:latin typeface="KG HAPPY Solid" pitchFamily="2" charset="0"/>
            </a:endParaRPr>
          </a:p>
        </p:txBody>
      </p:sp>
      <p:sp>
        <p:nvSpPr>
          <p:cNvPr id="11" name="Left Arrow 10"/>
          <p:cNvSpPr/>
          <p:nvPr/>
        </p:nvSpPr>
        <p:spPr>
          <a:xfrm>
            <a:off x="2571736" y="3929066"/>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consort</a:t>
            </a:r>
            <a:endParaRPr lang="en-GB" dirty="0">
              <a:solidFill>
                <a:schemeClr val="bg1"/>
              </a:solidFill>
              <a:latin typeface="KG HAPPY Solid" pitchFamily="2" charset="0"/>
            </a:endParaRPr>
          </a:p>
        </p:txBody>
      </p:sp>
      <p:sp>
        <p:nvSpPr>
          <p:cNvPr id="12" name="24-Point Star 11"/>
          <p:cNvSpPr/>
          <p:nvPr/>
        </p:nvSpPr>
        <p:spPr>
          <a:xfrm>
            <a:off x="4143372" y="2786058"/>
            <a:ext cx="2786082" cy="1714512"/>
          </a:xfrm>
          <a:prstGeom prst="star2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disgust</a:t>
            </a:r>
            <a:endParaRPr lang="en-GB" dirty="0">
              <a:solidFill>
                <a:schemeClr val="bg1"/>
              </a:solidFill>
              <a:latin typeface="KG HAPPY Solid" pitchFamily="2" charset="0"/>
            </a:endParaRPr>
          </a:p>
        </p:txBody>
      </p:sp>
      <p:sp>
        <p:nvSpPr>
          <p:cNvPr id="14" name="Flowchart: Data 13"/>
          <p:cNvSpPr/>
          <p:nvPr/>
        </p:nvSpPr>
        <p:spPr>
          <a:xfrm>
            <a:off x="2143108" y="5786454"/>
            <a:ext cx="2643206" cy="785818"/>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address</a:t>
            </a:r>
            <a:endParaRPr lang="en-GB" dirty="0">
              <a:solidFill>
                <a:schemeClr val="bg1"/>
              </a:solidFill>
              <a:latin typeface="KG HAPPY Solid" pitchFamily="2" charset="0"/>
            </a:endParaRPr>
          </a:p>
        </p:txBody>
      </p:sp>
      <p:sp>
        <p:nvSpPr>
          <p:cNvPr id="15" name="Left Arrow 14"/>
          <p:cNvSpPr/>
          <p:nvPr/>
        </p:nvSpPr>
        <p:spPr>
          <a:xfrm>
            <a:off x="6429388" y="3000372"/>
            <a:ext cx="2714612"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compound</a:t>
            </a:r>
            <a:endParaRPr lang="en-GB" dirty="0">
              <a:solidFill>
                <a:schemeClr val="bg1"/>
              </a:solidFill>
              <a:latin typeface="KG HAPPY Solid" pitchFamily="2" charset="0"/>
            </a:endParaRPr>
          </a:p>
        </p:txBody>
      </p:sp>
      <p:sp>
        <p:nvSpPr>
          <p:cNvPr id="16" name="Explosion 2 15"/>
          <p:cNvSpPr/>
          <p:nvPr/>
        </p:nvSpPr>
        <p:spPr>
          <a:xfrm>
            <a:off x="4000496" y="1000108"/>
            <a:ext cx="5143504" cy="1857388"/>
          </a:xfrm>
          <a:prstGeom prst="irregularSeal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desert</a:t>
            </a:r>
            <a:endParaRPr lang="en-GB" dirty="0">
              <a:solidFill>
                <a:schemeClr val="bg1"/>
              </a:solidFill>
              <a:latin typeface="KG HAPPY Solid" pitchFamily="2" charset="0"/>
            </a:endParaRPr>
          </a:p>
        </p:txBody>
      </p:sp>
      <p:sp>
        <p:nvSpPr>
          <p:cNvPr id="17" name="Flowchart: Data 16"/>
          <p:cNvSpPr/>
          <p:nvPr/>
        </p:nvSpPr>
        <p:spPr>
          <a:xfrm>
            <a:off x="6072198" y="4643446"/>
            <a:ext cx="2643206" cy="785818"/>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import</a:t>
            </a:r>
            <a:endParaRPr lang="en-GB" dirty="0">
              <a:solidFill>
                <a:schemeClr val="bg1"/>
              </a:solidFill>
              <a:latin typeface="KG HAPPY Solid"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aphicFrame>
        <p:nvGraphicFramePr>
          <p:cNvPr id="21" name="Table 20"/>
          <p:cNvGraphicFramePr>
            <a:graphicFrameLocks noGrp="1"/>
          </p:cNvGraphicFramePr>
          <p:nvPr/>
        </p:nvGraphicFramePr>
        <p:xfrm>
          <a:off x="71406" y="1714488"/>
          <a:ext cx="2286016" cy="3976344"/>
        </p:xfrm>
        <a:graphic>
          <a:graphicData uri="http://schemas.openxmlformats.org/drawingml/2006/table">
            <a:tbl>
              <a:tblPr firstRow="1" bandRow="1">
                <a:tableStyleId>{5C22544A-7EE6-4342-B048-85BDC9FD1C3A}</a:tableStyleId>
              </a:tblPr>
              <a:tblGrid>
                <a:gridCol w="2286016"/>
              </a:tblGrid>
              <a:tr h="441816">
                <a:tc>
                  <a:txBody>
                    <a:bodyPr/>
                    <a:lstStyle/>
                    <a:p>
                      <a:r>
                        <a:rPr lang="en-GB" b="0" dirty="0" smtClean="0">
                          <a:solidFill>
                            <a:schemeClr val="tx1"/>
                          </a:solidFill>
                          <a:latin typeface="KG HAPPY Solid" pitchFamily="2" charset="0"/>
                        </a:rPr>
                        <a:t>know</a:t>
                      </a:r>
                      <a:endParaRPr lang="en-GB" b="0" dirty="0">
                        <a:solidFill>
                          <a:schemeClr val="tx1"/>
                        </a:solidFill>
                        <a:latin typeface="KG HAPPY Solid" pitchFamily="2" charset="0"/>
                      </a:endParaRPr>
                    </a:p>
                  </a:txBody>
                  <a:tcPr>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improve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fast</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ignore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avoid</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export</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entrance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accompany</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bl>
          </a:graphicData>
        </a:graphic>
      </p:graphicFrame>
      <p:sp>
        <p:nvSpPr>
          <p:cNvPr id="9" name="6-Point Star 8"/>
          <p:cNvSpPr/>
          <p:nvPr/>
        </p:nvSpPr>
        <p:spPr>
          <a:xfrm>
            <a:off x="142844" y="142852"/>
            <a:ext cx="8715436" cy="1214446"/>
          </a:xfrm>
          <a:prstGeom prst="star6">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latin typeface="KG All of Me" pitchFamily="2" charset="0"/>
              </a:rPr>
              <a:t>ANTONYMS 2</a:t>
            </a:r>
            <a:endParaRPr lang="en-GB" sz="2800" dirty="0">
              <a:solidFill>
                <a:schemeClr val="bg1"/>
              </a:solidFill>
              <a:latin typeface="KG All of Me" pitchFamily="2" charset="0"/>
            </a:endParaRPr>
          </a:p>
        </p:txBody>
      </p:sp>
      <p:sp>
        <p:nvSpPr>
          <p:cNvPr id="8" name="Pentagon 7"/>
          <p:cNvSpPr/>
          <p:nvPr/>
        </p:nvSpPr>
        <p:spPr>
          <a:xfrm>
            <a:off x="1428728" y="1357298"/>
            <a:ext cx="2000264" cy="785818"/>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suspect</a:t>
            </a:r>
            <a:endParaRPr lang="en-GB" dirty="0">
              <a:solidFill>
                <a:schemeClr val="bg1"/>
              </a:solidFill>
              <a:latin typeface="KG HAPPY Solid" pitchFamily="2" charset="0"/>
            </a:endParaRPr>
          </a:p>
        </p:txBody>
      </p:sp>
      <p:sp>
        <p:nvSpPr>
          <p:cNvPr id="10" name="Flowchart: Manual Input 9"/>
          <p:cNvSpPr/>
          <p:nvPr/>
        </p:nvSpPr>
        <p:spPr>
          <a:xfrm>
            <a:off x="4714876" y="5857892"/>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gorge</a:t>
            </a:r>
            <a:endParaRPr lang="en-GB" dirty="0">
              <a:solidFill>
                <a:schemeClr val="bg1"/>
              </a:solidFill>
              <a:latin typeface="KG HAPPY Solid" pitchFamily="2" charset="0"/>
            </a:endParaRPr>
          </a:p>
        </p:txBody>
      </p:sp>
      <p:sp>
        <p:nvSpPr>
          <p:cNvPr id="11" name="Left Arrow 10"/>
          <p:cNvSpPr/>
          <p:nvPr/>
        </p:nvSpPr>
        <p:spPr>
          <a:xfrm>
            <a:off x="2571736" y="3929066"/>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consort</a:t>
            </a:r>
            <a:endParaRPr lang="en-GB" dirty="0">
              <a:solidFill>
                <a:schemeClr val="bg1"/>
              </a:solidFill>
              <a:latin typeface="KG HAPPY Solid" pitchFamily="2" charset="0"/>
            </a:endParaRPr>
          </a:p>
        </p:txBody>
      </p:sp>
      <p:sp>
        <p:nvSpPr>
          <p:cNvPr id="12" name="24-Point Star 11"/>
          <p:cNvSpPr/>
          <p:nvPr/>
        </p:nvSpPr>
        <p:spPr>
          <a:xfrm>
            <a:off x="4143372" y="2786058"/>
            <a:ext cx="2786082" cy="1714512"/>
          </a:xfrm>
          <a:prstGeom prst="star2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disgust</a:t>
            </a:r>
            <a:endParaRPr lang="en-GB" dirty="0">
              <a:solidFill>
                <a:schemeClr val="bg1"/>
              </a:solidFill>
              <a:latin typeface="KG HAPPY Solid" pitchFamily="2" charset="0"/>
            </a:endParaRPr>
          </a:p>
        </p:txBody>
      </p:sp>
      <p:sp>
        <p:nvSpPr>
          <p:cNvPr id="14" name="Flowchart: Data 13"/>
          <p:cNvSpPr/>
          <p:nvPr/>
        </p:nvSpPr>
        <p:spPr>
          <a:xfrm>
            <a:off x="2143108" y="5786454"/>
            <a:ext cx="2643206" cy="785818"/>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address</a:t>
            </a:r>
            <a:endParaRPr lang="en-GB" dirty="0">
              <a:solidFill>
                <a:schemeClr val="bg1"/>
              </a:solidFill>
              <a:latin typeface="KG HAPPY Solid" pitchFamily="2" charset="0"/>
            </a:endParaRPr>
          </a:p>
        </p:txBody>
      </p:sp>
      <p:sp>
        <p:nvSpPr>
          <p:cNvPr id="15" name="Left Arrow 14"/>
          <p:cNvSpPr/>
          <p:nvPr/>
        </p:nvSpPr>
        <p:spPr>
          <a:xfrm>
            <a:off x="1714480" y="1928802"/>
            <a:ext cx="2714612"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compound</a:t>
            </a:r>
            <a:endParaRPr lang="en-GB" dirty="0">
              <a:solidFill>
                <a:schemeClr val="bg1"/>
              </a:solidFill>
              <a:latin typeface="KG HAPPY Solid" pitchFamily="2" charset="0"/>
            </a:endParaRPr>
          </a:p>
        </p:txBody>
      </p:sp>
      <p:sp>
        <p:nvSpPr>
          <p:cNvPr id="16" name="Explosion 2 15"/>
          <p:cNvSpPr/>
          <p:nvPr/>
        </p:nvSpPr>
        <p:spPr>
          <a:xfrm>
            <a:off x="3714744" y="1000108"/>
            <a:ext cx="5429256" cy="1857388"/>
          </a:xfrm>
          <a:prstGeom prst="irregularSeal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desert</a:t>
            </a:r>
            <a:endParaRPr lang="en-GB" dirty="0">
              <a:solidFill>
                <a:schemeClr val="bg1"/>
              </a:solidFill>
              <a:latin typeface="KG HAPPY Solid" pitchFamily="2" charset="0"/>
            </a:endParaRPr>
          </a:p>
        </p:txBody>
      </p:sp>
      <p:sp>
        <p:nvSpPr>
          <p:cNvPr id="17" name="Flowchart: Data 16"/>
          <p:cNvSpPr/>
          <p:nvPr/>
        </p:nvSpPr>
        <p:spPr>
          <a:xfrm>
            <a:off x="6072198" y="4643446"/>
            <a:ext cx="2643206" cy="785818"/>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import</a:t>
            </a:r>
            <a:endParaRPr lang="en-GB" dirty="0">
              <a:solidFill>
                <a:schemeClr val="bg1"/>
              </a:solidFill>
              <a:latin typeface="KG HAPPY Solid"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aphicFrame>
        <p:nvGraphicFramePr>
          <p:cNvPr id="22" name="Table 21"/>
          <p:cNvGraphicFramePr>
            <a:graphicFrameLocks noGrp="1"/>
          </p:cNvGraphicFramePr>
          <p:nvPr/>
        </p:nvGraphicFramePr>
        <p:xfrm>
          <a:off x="71406" y="1714488"/>
          <a:ext cx="2286016" cy="3976344"/>
        </p:xfrm>
        <a:graphic>
          <a:graphicData uri="http://schemas.openxmlformats.org/drawingml/2006/table">
            <a:tbl>
              <a:tblPr firstRow="1" bandRow="1">
                <a:tableStyleId>{5C22544A-7EE6-4342-B048-85BDC9FD1C3A}</a:tableStyleId>
              </a:tblPr>
              <a:tblGrid>
                <a:gridCol w="2286016"/>
              </a:tblGrid>
              <a:tr h="441816">
                <a:tc>
                  <a:txBody>
                    <a:bodyPr/>
                    <a:lstStyle/>
                    <a:p>
                      <a:r>
                        <a:rPr lang="en-GB" b="0" dirty="0" smtClean="0">
                          <a:solidFill>
                            <a:schemeClr val="tx1"/>
                          </a:solidFill>
                          <a:latin typeface="KG HAPPY Solid" pitchFamily="2" charset="0"/>
                        </a:rPr>
                        <a:t>know</a:t>
                      </a:r>
                      <a:endParaRPr lang="en-GB" b="0" dirty="0">
                        <a:solidFill>
                          <a:schemeClr val="tx1"/>
                        </a:solidFill>
                        <a:latin typeface="KG HAPPY Solid" pitchFamily="2" charset="0"/>
                      </a:endParaRPr>
                    </a:p>
                  </a:txBody>
                  <a:tcPr>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improve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fast</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ignore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avoid</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export</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entrance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accompany</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bl>
          </a:graphicData>
        </a:graphic>
      </p:graphicFrame>
      <p:sp>
        <p:nvSpPr>
          <p:cNvPr id="9" name="6-Point Star 8"/>
          <p:cNvSpPr/>
          <p:nvPr/>
        </p:nvSpPr>
        <p:spPr>
          <a:xfrm>
            <a:off x="142844" y="142852"/>
            <a:ext cx="8715436" cy="1214446"/>
          </a:xfrm>
          <a:prstGeom prst="star6">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latin typeface="KG All of Me" pitchFamily="2" charset="0"/>
              </a:rPr>
              <a:t>ANTONYMS 2</a:t>
            </a:r>
            <a:endParaRPr lang="en-GB" sz="2800" dirty="0">
              <a:solidFill>
                <a:schemeClr val="bg1"/>
              </a:solidFill>
              <a:latin typeface="KG All of Me" pitchFamily="2" charset="0"/>
            </a:endParaRPr>
          </a:p>
        </p:txBody>
      </p:sp>
      <p:sp>
        <p:nvSpPr>
          <p:cNvPr id="8" name="Pentagon 7"/>
          <p:cNvSpPr/>
          <p:nvPr/>
        </p:nvSpPr>
        <p:spPr>
          <a:xfrm>
            <a:off x="1428728" y="1357298"/>
            <a:ext cx="2000264" cy="785818"/>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suspect</a:t>
            </a:r>
            <a:endParaRPr lang="en-GB" dirty="0">
              <a:solidFill>
                <a:schemeClr val="bg1"/>
              </a:solidFill>
              <a:latin typeface="KG HAPPY Solid" pitchFamily="2" charset="0"/>
            </a:endParaRPr>
          </a:p>
        </p:txBody>
      </p:sp>
      <p:sp>
        <p:nvSpPr>
          <p:cNvPr id="10" name="Flowchart: Manual Input 9"/>
          <p:cNvSpPr/>
          <p:nvPr/>
        </p:nvSpPr>
        <p:spPr>
          <a:xfrm>
            <a:off x="1928794" y="2357430"/>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gorge</a:t>
            </a:r>
            <a:endParaRPr lang="en-GB" dirty="0">
              <a:solidFill>
                <a:schemeClr val="bg1"/>
              </a:solidFill>
              <a:latin typeface="KG HAPPY Solid" pitchFamily="2" charset="0"/>
            </a:endParaRPr>
          </a:p>
        </p:txBody>
      </p:sp>
      <p:sp>
        <p:nvSpPr>
          <p:cNvPr id="11" name="Left Arrow 10"/>
          <p:cNvSpPr/>
          <p:nvPr/>
        </p:nvSpPr>
        <p:spPr>
          <a:xfrm>
            <a:off x="2571736" y="3929066"/>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consort</a:t>
            </a:r>
            <a:endParaRPr lang="en-GB" dirty="0">
              <a:solidFill>
                <a:schemeClr val="bg1"/>
              </a:solidFill>
              <a:latin typeface="KG HAPPY Solid" pitchFamily="2" charset="0"/>
            </a:endParaRPr>
          </a:p>
        </p:txBody>
      </p:sp>
      <p:sp>
        <p:nvSpPr>
          <p:cNvPr id="12" name="24-Point Star 11"/>
          <p:cNvSpPr/>
          <p:nvPr/>
        </p:nvSpPr>
        <p:spPr>
          <a:xfrm>
            <a:off x="4143372" y="2786058"/>
            <a:ext cx="2786082" cy="1714512"/>
          </a:xfrm>
          <a:prstGeom prst="star2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disgust</a:t>
            </a:r>
            <a:endParaRPr lang="en-GB" dirty="0">
              <a:solidFill>
                <a:schemeClr val="bg1"/>
              </a:solidFill>
              <a:latin typeface="KG HAPPY Solid" pitchFamily="2" charset="0"/>
            </a:endParaRPr>
          </a:p>
        </p:txBody>
      </p:sp>
      <p:sp>
        <p:nvSpPr>
          <p:cNvPr id="14" name="Flowchart: Data 13"/>
          <p:cNvSpPr/>
          <p:nvPr/>
        </p:nvSpPr>
        <p:spPr>
          <a:xfrm>
            <a:off x="2143108" y="5786454"/>
            <a:ext cx="2643206" cy="785818"/>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address</a:t>
            </a:r>
            <a:endParaRPr lang="en-GB" dirty="0">
              <a:solidFill>
                <a:schemeClr val="bg1"/>
              </a:solidFill>
              <a:latin typeface="KG HAPPY Solid" pitchFamily="2" charset="0"/>
            </a:endParaRPr>
          </a:p>
        </p:txBody>
      </p:sp>
      <p:sp>
        <p:nvSpPr>
          <p:cNvPr id="15" name="Left Arrow 14"/>
          <p:cNvSpPr/>
          <p:nvPr/>
        </p:nvSpPr>
        <p:spPr>
          <a:xfrm>
            <a:off x="1714480" y="1928802"/>
            <a:ext cx="2714612"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compound</a:t>
            </a:r>
            <a:endParaRPr lang="en-GB" dirty="0">
              <a:solidFill>
                <a:schemeClr val="bg1"/>
              </a:solidFill>
              <a:latin typeface="KG HAPPY Solid" pitchFamily="2" charset="0"/>
            </a:endParaRPr>
          </a:p>
        </p:txBody>
      </p:sp>
      <p:sp>
        <p:nvSpPr>
          <p:cNvPr id="16" name="Explosion 2 15"/>
          <p:cNvSpPr/>
          <p:nvPr/>
        </p:nvSpPr>
        <p:spPr>
          <a:xfrm>
            <a:off x="3643306" y="1000108"/>
            <a:ext cx="5500694" cy="1857388"/>
          </a:xfrm>
          <a:prstGeom prst="irregularSeal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desert</a:t>
            </a:r>
            <a:endParaRPr lang="en-GB" dirty="0">
              <a:solidFill>
                <a:schemeClr val="bg1"/>
              </a:solidFill>
              <a:latin typeface="KG HAPPY Solid" pitchFamily="2" charset="0"/>
            </a:endParaRPr>
          </a:p>
        </p:txBody>
      </p:sp>
      <p:sp>
        <p:nvSpPr>
          <p:cNvPr id="17" name="Flowchart: Data 16"/>
          <p:cNvSpPr/>
          <p:nvPr/>
        </p:nvSpPr>
        <p:spPr>
          <a:xfrm>
            <a:off x="6072198" y="4643446"/>
            <a:ext cx="2643206" cy="785818"/>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import</a:t>
            </a:r>
            <a:endParaRPr lang="en-GB" dirty="0">
              <a:solidFill>
                <a:schemeClr val="bg1"/>
              </a:solidFill>
              <a:latin typeface="KG HAPPY Solid"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aphicFrame>
        <p:nvGraphicFramePr>
          <p:cNvPr id="23" name="Table 22"/>
          <p:cNvGraphicFramePr>
            <a:graphicFrameLocks noGrp="1"/>
          </p:cNvGraphicFramePr>
          <p:nvPr/>
        </p:nvGraphicFramePr>
        <p:xfrm>
          <a:off x="71406" y="1714488"/>
          <a:ext cx="2286016" cy="3976344"/>
        </p:xfrm>
        <a:graphic>
          <a:graphicData uri="http://schemas.openxmlformats.org/drawingml/2006/table">
            <a:tbl>
              <a:tblPr firstRow="1" bandRow="1">
                <a:tableStyleId>{5C22544A-7EE6-4342-B048-85BDC9FD1C3A}</a:tableStyleId>
              </a:tblPr>
              <a:tblGrid>
                <a:gridCol w="2286016"/>
              </a:tblGrid>
              <a:tr h="441816">
                <a:tc>
                  <a:txBody>
                    <a:bodyPr/>
                    <a:lstStyle/>
                    <a:p>
                      <a:r>
                        <a:rPr lang="en-GB" b="0" dirty="0" smtClean="0">
                          <a:solidFill>
                            <a:schemeClr val="tx1"/>
                          </a:solidFill>
                          <a:latin typeface="KG HAPPY Solid" pitchFamily="2" charset="0"/>
                        </a:rPr>
                        <a:t>know</a:t>
                      </a:r>
                      <a:endParaRPr lang="en-GB" b="0" dirty="0">
                        <a:solidFill>
                          <a:schemeClr val="tx1"/>
                        </a:solidFill>
                        <a:latin typeface="KG HAPPY Solid" pitchFamily="2" charset="0"/>
                      </a:endParaRPr>
                    </a:p>
                  </a:txBody>
                  <a:tcPr>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improve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fast</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ignore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avoid</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export</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entrance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accompany</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bl>
          </a:graphicData>
        </a:graphic>
      </p:graphicFrame>
      <p:sp>
        <p:nvSpPr>
          <p:cNvPr id="9" name="6-Point Star 8"/>
          <p:cNvSpPr/>
          <p:nvPr/>
        </p:nvSpPr>
        <p:spPr>
          <a:xfrm>
            <a:off x="142844" y="142852"/>
            <a:ext cx="8715436" cy="1214446"/>
          </a:xfrm>
          <a:prstGeom prst="star6">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latin typeface="KG All of Me" pitchFamily="2" charset="0"/>
              </a:rPr>
              <a:t>ANTONYMS 2</a:t>
            </a:r>
            <a:endParaRPr lang="en-GB" sz="2800" dirty="0">
              <a:solidFill>
                <a:schemeClr val="bg1"/>
              </a:solidFill>
              <a:latin typeface="KG All of Me" pitchFamily="2" charset="0"/>
            </a:endParaRPr>
          </a:p>
        </p:txBody>
      </p:sp>
      <p:sp>
        <p:nvSpPr>
          <p:cNvPr id="8" name="Pentagon 7"/>
          <p:cNvSpPr/>
          <p:nvPr/>
        </p:nvSpPr>
        <p:spPr>
          <a:xfrm>
            <a:off x="1428728" y="1357298"/>
            <a:ext cx="2000264" cy="785818"/>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suspect</a:t>
            </a:r>
            <a:endParaRPr lang="en-GB" dirty="0">
              <a:solidFill>
                <a:schemeClr val="bg1"/>
              </a:solidFill>
              <a:latin typeface="KG HAPPY Solid" pitchFamily="2" charset="0"/>
            </a:endParaRPr>
          </a:p>
        </p:txBody>
      </p:sp>
      <p:sp>
        <p:nvSpPr>
          <p:cNvPr id="10" name="Flowchart: Manual Input 9"/>
          <p:cNvSpPr/>
          <p:nvPr/>
        </p:nvSpPr>
        <p:spPr>
          <a:xfrm>
            <a:off x="1928794" y="2357430"/>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gorge</a:t>
            </a:r>
            <a:endParaRPr lang="en-GB" dirty="0">
              <a:solidFill>
                <a:schemeClr val="bg1"/>
              </a:solidFill>
              <a:latin typeface="KG HAPPY Solid" pitchFamily="2" charset="0"/>
            </a:endParaRPr>
          </a:p>
        </p:txBody>
      </p:sp>
      <p:sp>
        <p:nvSpPr>
          <p:cNvPr id="11" name="Left Arrow 10"/>
          <p:cNvSpPr/>
          <p:nvPr/>
        </p:nvSpPr>
        <p:spPr>
          <a:xfrm>
            <a:off x="2571736" y="3929066"/>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consort</a:t>
            </a:r>
            <a:endParaRPr lang="en-GB" dirty="0">
              <a:solidFill>
                <a:schemeClr val="bg1"/>
              </a:solidFill>
              <a:latin typeface="KG HAPPY Solid" pitchFamily="2" charset="0"/>
            </a:endParaRPr>
          </a:p>
        </p:txBody>
      </p:sp>
      <p:sp>
        <p:nvSpPr>
          <p:cNvPr id="12" name="24-Point Star 11"/>
          <p:cNvSpPr/>
          <p:nvPr/>
        </p:nvSpPr>
        <p:spPr>
          <a:xfrm>
            <a:off x="5929322" y="2786058"/>
            <a:ext cx="2786082" cy="1714512"/>
          </a:xfrm>
          <a:prstGeom prst="star2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disgust</a:t>
            </a:r>
            <a:endParaRPr lang="en-GB" dirty="0">
              <a:solidFill>
                <a:schemeClr val="bg1"/>
              </a:solidFill>
              <a:latin typeface="KG HAPPY Solid" pitchFamily="2" charset="0"/>
            </a:endParaRPr>
          </a:p>
        </p:txBody>
      </p:sp>
      <p:sp>
        <p:nvSpPr>
          <p:cNvPr id="14" name="Flowchart: Data 13"/>
          <p:cNvSpPr/>
          <p:nvPr/>
        </p:nvSpPr>
        <p:spPr>
          <a:xfrm>
            <a:off x="1785918" y="3000372"/>
            <a:ext cx="2500330" cy="357190"/>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address</a:t>
            </a:r>
            <a:endParaRPr lang="en-GB" dirty="0">
              <a:solidFill>
                <a:schemeClr val="bg1"/>
              </a:solidFill>
              <a:latin typeface="KG HAPPY Solid" pitchFamily="2" charset="0"/>
            </a:endParaRPr>
          </a:p>
        </p:txBody>
      </p:sp>
      <p:sp>
        <p:nvSpPr>
          <p:cNvPr id="15" name="Left Arrow 14"/>
          <p:cNvSpPr/>
          <p:nvPr/>
        </p:nvSpPr>
        <p:spPr>
          <a:xfrm>
            <a:off x="1714480" y="1928802"/>
            <a:ext cx="2714612"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compound</a:t>
            </a:r>
            <a:endParaRPr lang="en-GB" dirty="0">
              <a:solidFill>
                <a:schemeClr val="bg1"/>
              </a:solidFill>
              <a:latin typeface="KG HAPPY Solid" pitchFamily="2" charset="0"/>
            </a:endParaRPr>
          </a:p>
        </p:txBody>
      </p:sp>
      <p:sp>
        <p:nvSpPr>
          <p:cNvPr id="16" name="Explosion 2 15"/>
          <p:cNvSpPr/>
          <p:nvPr/>
        </p:nvSpPr>
        <p:spPr>
          <a:xfrm>
            <a:off x="3714744" y="1000108"/>
            <a:ext cx="5429256" cy="1857388"/>
          </a:xfrm>
          <a:prstGeom prst="irregularSeal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desert</a:t>
            </a:r>
            <a:endParaRPr lang="en-GB" dirty="0">
              <a:solidFill>
                <a:schemeClr val="bg1"/>
              </a:solidFill>
              <a:latin typeface="KG HAPPY Solid" pitchFamily="2" charset="0"/>
            </a:endParaRPr>
          </a:p>
        </p:txBody>
      </p:sp>
      <p:sp>
        <p:nvSpPr>
          <p:cNvPr id="17" name="Flowchart: Data 16"/>
          <p:cNvSpPr/>
          <p:nvPr/>
        </p:nvSpPr>
        <p:spPr>
          <a:xfrm>
            <a:off x="6072198" y="4643446"/>
            <a:ext cx="2643206" cy="785818"/>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import</a:t>
            </a:r>
            <a:endParaRPr lang="en-GB" dirty="0">
              <a:solidFill>
                <a:schemeClr val="bg1"/>
              </a:solidFill>
              <a:latin typeface="KG HAPPY Solid"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aphicFrame>
        <p:nvGraphicFramePr>
          <p:cNvPr id="24" name="Table 23"/>
          <p:cNvGraphicFramePr>
            <a:graphicFrameLocks noGrp="1"/>
          </p:cNvGraphicFramePr>
          <p:nvPr/>
        </p:nvGraphicFramePr>
        <p:xfrm>
          <a:off x="71406" y="1714488"/>
          <a:ext cx="2286016" cy="3976344"/>
        </p:xfrm>
        <a:graphic>
          <a:graphicData uri="http://schemas.openxmlformats.org/drawingml/2006/table">
            <a:tbl>
              <a:tblPr firstRow="1" bandRow="1">
                <a:tableStyleId>{5C22544A-7EE6-4342-B048-85BDC9FD1C3A}</a:tableStyleId>
              </a:tblPr>
              <a:tblGrid>
                <a:gridCol w="2286016"/>
              </a:tblGrid>
              <a:tr h="441816">
                <a:tc>
                  <a:txBody>
                    <a:bodyPr/>
                    <a:lstStyle/>
                    <a:p>
                      <a:r>
                        <a:rPr lang="en-GB" b="0" dirty="0" smtClean="0">
                          <a:solidFill>
                            <a:schemeClr val="tx1"/>
                          </a:solidFill>
                          <a:latin typeface="KG HAPPY Solid" pitchFamily="2" charset="0"/>
                        </a:rPr>
                        <a:t>know</a:t>
                      </a:r>
                      <a:endParaRPr lang="en-GB" b="0" dirty="0">
                        <a:solidFill>
                          <a:schemeClr val="tx1"/>
                        </a:solidFill>
                        <a:latin typeface="KG HAPPY Solid" pitchFamily="2" charset="0"/>
                      </a:endParaRPr>
                    </a:p>
                  </a:txBody>
                  <a:tcPr>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improve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fast</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ignore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avoid</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export</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entrance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accompany</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bl>
          </a:graphicData>
        </a:graphic>
      </p:graphicFrame>
      <p:sp>
        <p:nvSpPr>
          <p:cNvPr id="9" name="6-Point Star 8"/>
          <p:cNvSpPr/>
          <p:nvPr/>
        </p:nvSpPr>
        <p:spPr>
          <a:xfrm>
            <a:off x="142844" y="142852"/>
            <a:ext cx="8715436" cy="1214446"/>
          </a:xfrm>
          <a:prstGeom prst="star6">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latin typeface="KG All of Me" pitchFamily="2" charset="0"/>
              </a:rPr>
              <a:t>ANTONYMS 2</a:t>
            </a:r>
            <a:endParaRPr lang="en-GB" sz="2800" dirty="0">
              <a:solidFill>
                <a:schemeClr val="bg1"/>
              </a:solidFill>
              <a:latin typeface="KG All of Me" pitchFamily="2" charset="0"/>
            </a:endParaRPr>
          </a:p>
        </p:txBody>
      </p:sp>
      <p:sp>
        <p:nvSpPr>
          <p:cNvPr id="8" name="Pentagon 7"/>
          <p:cNvSpPr/>
          <p:nvPr/>
        </p:nvSpPr>
        <p:spPr>
          <a:xfrm>
            <a:off x="1428728" y="1357298"/>
            <a:ext cx="2000264" cy="785818"/>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suspect</a:t>
            </a:r>
            <a:endParaRPr lang="en-GB" dirty="0">
              <a:solidFill>
                <a:schemeClr val="bg1"/>
              </a:solidFill>
              <a:latin typeface="KG HAPPY Solid" pitchFamily="2" charset="0"/>
            </a:endParaRPr>
          </a:p>
        </p:txBody>
      </p:sp>
      <p:sp>
        <p:nvSpPr>
          <p:cNvPr id="10" name="Flowchart: Manual Input 9"/>
          <p:cNvSpPr/>
          <p:nvPr/>
        </p:nvSpPr>
        <p:spPr>
          <a:xfrm>
            <a:off x="1928794" y="2357430"/>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gorge</a:t>
            </a:r>
            <a:endParaRPr lang="en-GB" dirty="0">
              <a:solidFill>
                <a:schemeClr val="bg1"/>
              </a:solidFill>
              <a:latin typeface="KG HAPPY Solid" pitchFamily="2" charset="0"/>
            </a:endParaRPr>
          </a:p>
        </p:txBody>
      </p:sp>
      <p:sp>
        <p:nvSpPr>
          <p:cNvPr id="11" name="Left Arrow 10"/>
          <p:cNvSpPr/>
          <p:nvPr/>
        </p:nvSpPr>
        <p:spPr>
          <a:xfrm>
            <a:off x="1857356" y="3286124"/>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consort</a:t>
            </a:r>
            <a:endParaRPr lang="en-GB" dirty="0">
              <a:solidFill>
                <a:schemeClr val="bg1"/>
              </a:solidFill>
              <a:latin typeface="KG HAPPY Solid" pitchFamily="2" charset="0"/>
            </a:endParaRPr>
          </a:p>
        </p:txBody>
      </p:sp>
      <p:sp>
        <p:nvSpPr>
          <p:cNvPr id="12" name="24-Point Star 11"/>
          <p:cNvSpPr/>
          <p:nvPr/>
        </p:nvSpPr>
        <p:spPr>
          <a:xfrm>
            <a:off x="5929322" y="2786058"/>
            <a:ext cx="2786082" cy="1714512"/>
          </a:xfrm>
          <a:prstGeom prst="star2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disgust</a:t>
            </a:r>
            <a:endParaRPr lang="en-GB" dirty="0">
              <a:solidFill>
                <a:schemeClr val="bg1"/>
              </a:solidFill>
              <a:latin typeface="KG HAPPY Solid" pitchFamily="2" charset="0"/>
            </a:endParaRPr>
          </a:p>
        </p:txBody>
      </p:sp>
      <p:sp>
        <p:nvSpPr>
          <p:cNvPr id="14" name="Flowchart: Data 13"/>
          <p:cNvSpPr/>
          <p:nvPr/>
        </p:nvSpPr>
        <p:spPr>
          <a:xfrm>
            <a:off x="1785918" y="3000372"/>
            <a:ext cx="2500330" cy="357190"/>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address</a:t>
            </a:r>
            <a:endParaRPr lang="en-GB" dirty="0">
              <a:solidFill>
                <a:schemeClr val="bg1"/>
              </a:solidFill>
              <a:latin typeface="KG HAPPY Solid" pitchFamily="2" charset="0"/>
            </a:endParaRPr>
          </a:p>
        </p:txBody>
      </p:sp>
      <p:sp>
        <p:nvSpPr>
          <p:cNvPr id="15" name="Left Arrow 14"/>
          <p:cNvSpPr/>
          <p:nvPr/>
        </p:nvSpPr>
        <p:spPr>
          <a:xfrm>
            <a:off x="1714480" y="1928802"/>
            <a:ext cx="2714612"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compound</a:t>
            </a:r>
            <a:endParaRPr lang="en-GB" dirty="0">
              <a:solidFill>
                <a:schemeClr val="bg1"/>
              </a:solidFill>
              <a:latin typeface="KG HAPPY Solid" pitchFamily="2" charset="0"/>
            </a:endParaRPr>
          </a:p>
        </p:txBody>
      </p:sp>
      <p:sp>
        <p:nvSpPr>
          <p:cNvPr id="16" name="Explosion 2 15"/>
          <p:cNvSpPr/>
          <p:nvPr/>
        </p:nvSpPr>
        <p:spPr>
          <a:xfrm>
            <a:off x="3786182" y="928670"/>
            <a:ext cx="5357818" cy="1857388"/>
          </a:xfrm>
          <a:prstGeom prst="irregularSeal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desert</a:t>
            </a:r>
            <a:endParaRPr lang="en-GB" dirty="0">
              <a:solidFill>
                <a:schemeClr val="bg1"/>
              </a:solidFill>
              <a:latin typeface="KG HAPPY Solid" pitchFamily="2" charset="0"/>
            </a:endParaRPr>
          </a:p>
        </p:txBody>
      </p:sp>
      <p:sp>
        <p:nvSpPr>
          <p:cNvPr id="17" name="Flowchart: Data 16"/>
          <p:cNvSpPr/>
          <p:nvPr/>
        </p:nvSpPr>
        <p:spPr>
          <a:xfrm>
            <a:off x="6072198" y="4643446"/>
            <a:ext cx="2643206" cy="785818"/>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import</a:t>
            </a:r>
            <a:endParaRPr lang="en-GB" dirty="0">
              <a:solidFill>
                <a:schemeClr val="bg1"/>
              </a:solidFill>
              <a:latin typeface="KG HAPPY Solid"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1406" y="1714488"/>
          <a:ext cx="2286016" cy="3976344"/>
        </p:xfrm>
        <a:graphic>
          <a:graphicData uri="http://schemas.openxmlformats.org/drawingml/2006/table">
            <a:tbl>
              <a:tblPr firstRow="1" bandRow="1">
                <a:tableStyleId>{5C22544A-7EE6-4342-B048-85BDC9FD1C3A}</a:tableStyleId>
              </a:tblPr>
              <a:tblGrid>
                <a:gridCol w="2286016"/>
              </a:tblGrid>
              <a:tr h="441816">
                <a:tc>
                  <a:txBody>
                    <a:bodyPr/>
                    <a:lstStyle/>
                    <a:p>
                      <a:r>
                        <a:rPr lang="en-GB" b="0" dirty="0" smtClean="0">
                          <a:solidFill>
                            <a:schemeClr val="tx1"/>
                          </a:solidFill>
                          <a:latin typeface="KG HAPPY Solid" pitchFamily="2" charset="0"/>
                        </a:rPr>
                        <a:t>know</a:t>
                      </a:r>
                      <a:endParaRPr lang="en-GB" b="0" dirty="0">
                        <a:solidFill>
                          <a:schemeClr val="tx1"/>
                        </a:solidFill>
                        <a:latin typeface="KG HAPPY Solid" pitchFamily="2" charset="0"/>
                      </a:endParaRPr>
                    </a:p>
                  </a:txBody>
                  <a:tcPr>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improve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fast</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ignore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avoid</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export</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entrance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accompany</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bl>
          </a:graphicData>
        </a:graphic>
      </p:graphicFrame>
      <p:sp>
        <p:nvSpPr>
          <p:cNvPr id="9" name="6-Point Star 8"/>
          <p:cNvSpPr/>
          <p:nvPr/>
        </p:nvSpPr>
        <p:spPr>
          <a:xfrm>
            <a:off x="142844" y="142852"/>
            <a:ext cx="8715436" cy="1214446"/>
          </a:xfrm>
          <a:prstGeom prst="star6">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latin typeface="KG All of Me" pitchFamily="2" charset="0"/>
              </a:rPr>
              <a:t>ANTONYMS 2</a:t>
            </a:r>
            <a:endParaRPr lang="en-GB" sz="2800" dirty="0">
              <a:solidFill>
                <a:schemeClr val="bg1"/>
              </a:solidFill>
              <a:latin typeface="KG All of Me" pitchFamily="2" charset="0"/>
            </a:endParaRPr>
          </a:p>
        </p:txBody>
      </p:sp>
      <p:sp>
        <p:nvSpPr>
          <p:cNvPr id="8" name="Pentagon 7"/>
          <p:cNvSpPr/>
          <p:nvPr/>
        </p:nvSpPr>
        <p:spPr>
          <a:xfrm>
            <a:off x="1428728" y="1357298"/>
            <a:ext cx="2000264" cy="785818"/>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suspect</a:t>
            </a:r>
            <a:endParaRPr lang="en-GB" dirty="0">
              <a:solidFill>
                <a:schemeClr val="bg1"/>
              </a:solidFill>
              <a:latin typeface="KG HAPPY Solid" pitchFamily="2" charset="0"/>
            </a:endParaRPr>
          </a:p>
        </p:txBody>
      </p:sp>
      <p:sp>
        <p:nvSpPr>
          <p:cNvPr id="10" name="Flowchart: Manual Input 9"/>
          <p:cNvSpPr/>
          <p:nvPr/>
        </p:nvSpPr>
        <p:spPr>
          <a:xfrm>
            <a:off x="1928794" y="2357430"/>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gorge</a:t>
            </a:r>
            <a:endParaRPr lang="en-GB" dirty="0">
              <a:solidFill>
                <a:schemeClr val="bg1"/>
              </a:solidFill>
              <a:latin typeface="KG HAPPY Solid" pitchFamily="2" charset="0"/>
            </a:endParaRPr>
          </a:p>
        </p:txBody>
      </p:sp>
      <p:sp>
        <p:nvSpPr>
          <p:cNvPr id="11" name="Left Arrow 10"/>
          <p:cNvSpPr/>
          <p:nvPr/>
        </p:nvSpPr>
        <p:spPr>
          <a:xfrm>
            <a:off x="1857356" y="3286124"/>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consort</a:t>
            </a:r>
            <a:endParaRPr lang="en-GB" dirty="0">
              <a:solidFill>
                <a:schemeClr val="bg1"/>
              </a:solidFill>
              <a:latin typeface="KG HAPPY Solid" pitchFamily="2" charset="0"/>
            </a:endParaRPr>
          </a:p>
        </p:txBody>
      </p:sp>
      <p:sp>
        <p:nvSpPr>
          <p:cNvPr id="12" name="24-Point Star 11"/>
          <p:cNvSpPr/>
          <p:nvPr/>
        </p:nvSpPr>
        <p:spPr>
          <a:xfrm>
            <a:off x="5929322" y="2786058"/>
            <a:ext cx="2786082" cy="1714512"/>
          </a:xfrm>
          <a:prstGeom prst="star2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disgust</a:t>
            </a:r>
            <a:endParaRPr lang="en-GB" dirty="0">
              <a:solidFill>
                <a:schemeClr val="bg1"/>
              </a:solidFill>
              <a:latin typeface="KG HAPPY Solid" pitchFamily="2" charset="0"/>
            </a:endParaRPr>
          </a:p>
        </p:txBody>
      </p:sp>
      <p:sp>
        <p:nvSpPr>
          <p:cNvPr id="14" name="Flowchart: Data 13"/>
          <p:cNvSpPr/>
          <p:nvPr/>
        </p:nvSpPr>
        <p:spPr>
          <a:xfrm>
            <a:off x="1785918" y="3000372"/>
            <a:ext cx="2500330" cy="357190"/>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address</a:t>
            </a:r>
            <a:endParaRPr lang="en-GB" dirty="0">
              <a:solidFill>
                <a:schemeClr val="bg1"/>
              </a:solidFill>
              <a:latin typeface="KG HAPPY Solid" pitchFamily="2" charset="0"/>
            </a:endParaRPr>
          </a:p>
        </p:txBody>
      </p:sp>
      <p:sp>
        <p:nvSpPr>
          <p:cNvPr id="15" name="Left Arrow 14"/>
          <p:cNvSpPr/>
          <p:nvPr/>
        </p:nvSpPr>
        <p:spPr>
          <a:xfrm>
            <a:off x="1714480" y="1928802"/>
            <a:ext cx="2714612"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compound</a:t>
            </a:r>
            <a:endParaRPr lang="en-GB" dirty="0">
              <a:solidFill>
                <a:schemeClr val="bg1"/>
              </a:solidFill>
              <a:latin typeface="KG HAPPY Solid" pitchFamily="2" charset="0"/>
            </a:endParaRPr>
          </a:p>
        </p:txBody>
      </p:sp>
      <p:sp>
        <p:nvSpPr>
          <p:cNvPr id="16" name="Explosion 2 15"/>
          <p:cNvSpPr/>
          <p:nvPr/>
        </p:nvSpPr>
        <p:spPr>
          <a:xfrm>
            <a:off x="4071934" y="1000108"/>
            <a:ext cx="5072066" cy="1857388"/>
          </a:xfrm>
          <a:prstGeom prst="irregularSeal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desert</a:t>
            </a:r>
            <a:endParaRPr lang="en-GB" dirty="0">
              <a:solidFill>
                <a:schemeClr val="bg1"/>
              </a:solidFill>
              <a:latin typeface="KG HAPPY Solid" pitchFamily="2" charset="0"/>
            </a:endParaRPr>
          </a:p>
        </p:txBody>
      </p:sp>
      <p:sp>
        <p:nvSpPr>
          <p:cNvPr id="17" name="Flowchart: Data 16"/>
          <p:cNvSpPr/>
          <p:nvPr/>
        </p:nvSpPr>
        <p:spPr>
          <a:xfrm>
            <a:off x="1571604" y="3929066"/>
            <a:ext cx="3071834" cy="357190"/>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import</a:t>
            </a:r>
            <a:endParaRPr lang="en-GB" dirty="0">
              <a:solidFill>
                <a:schemeClr val="bg1"/>
              </a:solidFill>
              <a:latin typeface="KG HAPPY Solid" pitchFamily="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aphicFrame>
        <p:nvGraphicFramePr>
          <p:cNvPr id="26" name="Table 25"/>
          <p:cNvGraphicFramePr>
            <a:graphicFrameLocks noGrp="1"/>
          </p:cNvGraphicFramePr>
          <p:nvPr/>
        </p:nvGraphicFramePr>
        <p:xfrm>
          <a:off x="-32" y="1643050"/>
          <a:ext cx="2286016" cy="3976344"/>
        </p:xfrm>
        <a:graphic>
          <a:graphicData uri="http://schemas.openxmlformats.org/drawingml/2006/table">
            <a:tbl>
              <a:tblPr firstRow="1" bandRow="1">
                <a:tableStyleId>{5C22544A-7EE6-4342-B048-85BDC9FD1C3A}</a:tableStyleId>
              </a:tblPr>
              <a:tblGrid>
                <a:gridCol w="2286016"/>
              </a:tblGrid>
              <a:tr h="441816">
                <a:tc>
                  <a:txBody>
                    <a:bodyPr/>
                    <a:lstStyle/>
                    <a:p>
                      <a:r>
                        <a:rPr lang="en-GB" b="0" dirty="0" smtClean="0">
                          <a:solidFill>
                            <a:schemeClr val="tx1"/>
                          </a:solidFill>
                          <a:latin typeface="KG HAPPY Solid" pitchFamily="2" charset="0"/>
                        </a:rPr>
                        <a:t>know</a:t>
                      </a:r>
                      <a:endParaRPr lang="en-GB" b="0" dirty="0">
                        <a:solidFill>
                          <a:schemeClr val="tx1"/>
                        </a:solidFill>
                        <a:latin typeface="KG HAPPY Solid" pitchFamily="2" charset="0"/>
                      </a:endParaRPr>
                    </a:p>
                  </a:txBody>
                  <a:tcPr>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improve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fast</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ignore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avoid</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export</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entrance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accompany</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bl>
          </a:graphicData>
        </a:graphic>
      </p:graphicFrame>
      <p:sp>
        <p:nvSpPr>
          <p:cNvPr id="9" name="6-Point Star 8"/>
          <p:cNvSpPr/>
          <p:nvPr/>
        </p:nvSpPr>
        <p:spPr>
          <a:xfrm>
            <a:off x="142844" y="142852"/>
            <a:ext cx="8715436" cy="1214446"/>
          </a:xfrm>
          <a:prstGeom prst="star6">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latin typeface="KG All of Me" pitchFamily="2" charset="0"/>
              </a:rPr>
              <a:t>ANTONYMS 2</a:t>
            </a:r>
            <a:endParaRPr lang="en-GB" sz="2800" dirty="0">
              <a:solidFill>
                <a:schemeClr val="bg1"/>
              </a:solidFill>
              <a:latin typeface="KG All of Me" pitchFamily="2" charset="0"/>
            </a:endParaRPr>
          </a:p>
        </p:txBody>
      </p:sp>
      <p:sp>
        <p:nvSpPr>
          <p:cNvPr id="8" name="Pentagon 7"/>
          <p:cNvSpPr/>
          <p:nvPr/>
        </p:nvSpPr>
        <p:spPr>
          <a:xfrm>
            <a:off x="1428728" y="1357298"/>
            <a:ext cx="2000264" cy="785818"/>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suspect</a:t>
            </a:r>
            <a:endParaRPr lang="en-GB" dirty="0">
              <a:solidFill>
                <a:schemeClr val="bg1"/>
              </a:solidFill>
              <a:latin typeface="KG HAPPY Solid" pitchFamily="2" charset="0"/>
            </a:endParaRPr>
          </a:p>
        </p:txBody>
      </p:sp>
      <p:sp>
        <p:nvSpPr>
          <p:cNvPr id="10" name="Flowchart: Manual Input 9"/>
          <p:cNvSpPr/>
          <p:nvPr/>
        </p:nvSpPr>
        <p:spPr>
          <a:xfrm>
            <a:off x="1928794" y="2357430"/>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gorge</a:t>
            </a:r>
            <a:endParaRPr lang="en-GB" dirty="0">
              <a:solidFill>
                <a:schemeClr val="bg1"/>
              </a:solidFill>
              <a:latin typeface="KG HAPPY Solid" pitchFamily="2" charset="0"/>
            </a:endParaRPr>
          </a:p>
        </p:txBody>
      </p:sp>
      <p:sp>
        <p:nvSpPr>
          <p:cNvPr id="11" name="Left Arrow 10"/>
          <p:cNvSpPr/>
          <p:nvPr/>
        </p:nvSpPr>
        <p:spPr>
          <a:xfrm>
            <a:off x="1857356" y="3286124"/>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consort</a:t>
            </a:r>
            <a:endParaRPr lang="en-GB" dirty="0">
              <a:solidFill>
                <a:schemeClr val="bg1"/>
              </a:solidFill>
              <a:latin typeface="KG HAPPY Solid" pitchFamily="2" charset="0"/>
            </a:endParaRPr>
          </a:p>
        </p:txBody>
      </p:sp>
      <p:sp>
        <p:nvSpPr>
          <p:cNvPr id="14" name="Flowchart: Data 13"/>
          <p:cNvSpPr/>
          <p:nvPr/>
        </p:nvSpPr>
        <p:spPr>
          <a:xfrm>
            <a:off x="1785918" y="3000372"/>
            <a:ext cx="2500330" cy="357190"/>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address</a:t>
            </a:r>
            <a:endParaRPr lang="en-GB" dirty="0">
              <a:solidFill>
                <a:schemeClr val="bg1"/>
              </a:solidFill>
              <a:latin typeface="KG HAPPY Solid" pitchFamily="2" charset="0"/>
            </a:endParaRPr>
          </a:p>
        </p:txBody>
      </p:sp>
      <p:sp>
        <p:nvSpPr>
          <p:cNvPr id="15" name="Left Arrow 14"/>
          <p:cNvSpPr/>
          <p:nvPr/>
        </p:nvSpPr>
        <p:spPr>
          <a:xfrm>
            <a:off x="1714480" y="1928802"/>
            <a:ext cx="2714612"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compound</a:t>
            </a:r>
            <a:endParaRPr lang="en-GB" dirty="0">
              <a:solidFill>
                <a:schemeClr val="bg1"/>
              </a:solidFill>
              <a:latin typeface="KG HAPPY Solid" pitchFamily="2" charset="0"/>
            </a:endParaRPr>
          </a:p>
        </p:txBody>
      </p:sp>
      <p:sp>
        <p:nvSpPr>
          <p:cNvPr id="16" name="Explosion 2 15"/>
          <p:cNvSpPr/>
          <p:nvPr/>
        </p:nvSpPr>
        <p:spPr>
          <a:xfrm>
            <a:off x="3571868" y="1000108"/>
            <a:ext cx="5572132" cy="1857388"/>
          </a:xfrm>
          <a:prstGeom prst="irregularSeal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desert</a:t>
            </a:r>
            <a:endParaRPr lang="en-GB" dirty="0">
              <a:solidFill>
                <a:schemeClr val="bg1"/>
              </a:solidFill>
              <a:latin typeface="KG HAPPY Solid" pitchFamily="2" charset="0"/>
            </a:endParaRPr>
          </a:p>
        </p:txBody>
      </p:sp>
      <p:sp>
        <p:nvSpPr>
          <p:cNvPr id="17" name="Flowchart: Data 16"/>
          <p:cNvSpPr/>
          <p:nvPr/>
        </p:nvSpPr>
        <p:spPr>
          <a:xfrm>
            <a:off x="1571604" y="3929066"/>
            <a:ext cx="3071834" cy="357190"/>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import</a:t>
            </a:r>
            <a:endParaRPr lang="en-GB" dirty="0">
              <a:solidFill>
                <a:schemeClr val="bg1"/>
              </a:solidFill>
              <a:latin typeface="KG HAPPY Solid" pitchFamily="2" charset="0"/>
            </a:endParaRPr>
          </a:p>
        </p:txBody>
      </p:sp>
      <p:sp>
        <p:nvSpPr>
          <p:cNvPr id="12" name="24-Point Star 11"/>
          <p:cNvSpPr/>
          <p:nvPr/>
        </p:nvSpPr>
        <p:spPr>
          <a:xfrm>
            <a:off x="1500166" y="4357694"/>
            <a:ext cx="2714644" cy="500066"/>
          </a:xfrm>
          <a:prstGeom prst="star2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disgust</a:t>
            </a:r>
            <a:endParaRPr lang="en-GB" dirty="0">
              <a:solidFill>
                <a:schemeClr val="bg1"/>
              </a:solidFill>
              <a:latin typeface="KG HAPPY Solid"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extBox 1"/>
          <p:cNvSpPr txBox="1"/>
          <p:nvPr/>
        </p:nvSpPr>
        <p:spPr>
          <a:xfrm>
            <a:off x="1785918" y="1353909"/>
            <a:ext cx="3214710" cy="646331"/>
          </a:xfrm>
          <a:prstGeom prst="rect">
            <a:avLst/>
          </a:prstGeom>
          <a:noFill/>
        </p:spPr>
        <p:txBody>
          <a:bodyPr wrap="square" rtlCol="0">
            <a:spAutoFit/>
          </a:bodyPr>
          <a:lstStyle/>
          <a:p>
            <a:r>
              <a:rPr lang="en-GB" sz="3600" dirty="0" smtClean="0">
                <a:solidFill>
                  <a:srgbClr val="00B0F0"/>
                </a:solidFill>
                <a:latin typeface="KG HAPPY Solid" pitchFamily="2" charset="0"/>
              </a:rPr>
              <a:t>How many </a:t>
            </a:r>
            <a:endParaRPr lang="en-GB" sz="3600" dirty="0">
              <a:solidFill>
                <a:srgbClr val="00B0F0"/>
              </a:solidFill>
              <a:latin typeface="KG HAPPY Solid" pitchFamily="2" charset="0"/>
            </a:endParaRPr>
          </a:p>
        </p:txBody>
      </p:sp>
      <p:sp>
        <p:nvSpPr>
          <p:cNvPr id="3" name="TextBox 2"/>
          <p:cNvSpPr txBox="1"/>
          <p:nvPr/>
        </p:nvSpPr>
        <p:spPr>
          <a:xfrm>
            <a:off x="285720" y="1928802"/>
            <a:ext cx="8858280" cy="2677656"/>
          </a:xfrm>
          <a:prstGeom prst="rect">
            <a:avLst/>
          </a:prstGeom>
          <a:noFill/>
        </p:spPr>
        <p:txBody>
          <a:bodyPr wrap="square" rtlCol="0">
            <a:spAutoFit/>
          </a:bodyPr>
          <a:lstStyle/>
          <a:p>
            <a:r>
              <a:rPr lang="en-GB" sz="3600" dirty="0" smtClean="0">
                <a:latin typeface="KG HAPPY Solid" pitchFamily="2" charset="0"/>
              </a:rPr>
              <a:t> </a:t>
            </a:r>
            <a:r>
              <a:rPr lang="en-GB" sz="3600" dirty="0" smtClean="0">
                <a:solidFill>
                  <a:srgbClr val="FF0000"/>
                </a:solidFill>
                <a:latin typeface="KG HAPPY Solid" pitchFamily="2" charset="0"/>
              </a:rPr>
              <a:t>words</a:t>
            </a:r>
            <a:r>
              <a:rPr lang="en-GB" sz="3600" dirty="0" smtClean="0">
                <a:latin typeface="KG HAPPY Solid" pitchFamily="2" charset="0"/>
              </a:rPr>
              <a:t> </a:t>
            </a:r>
            <a:r>
              <a:rPr lang="en-GB" sz="3600" dirty="0" smtClean="0">
                <a:solidFill>
                  <a:srgbClr val="00B0F0"/>
                </a:solidFill>
                <a:latin typeface="KG HAPPY Solid" pitchFamily="2" charset="0"/>
              </a:rPr>
              <a:t>can you make using</a:t>
            </a:r>
          </a:p>
          <a:p>
            <a:r>
              <a:rPr lang="en-GB" sz="3600" dirty="0" smtClean="0">
                <a:solidFill>
                  <a:srgbClr val="00B0F0"/>
                </a:solidFill>
                <a:latin typeface="KG HAPPY Solid" pitchFamily="2" charset="0"/>
              </a:rPr>
              <a:t> the letters </a:t>
            </a:r>
            <a:endParaRPr lang="en-GB"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assoon Infant Std" pitchFamily="34" charset="0"/>
            </a:endParaRPr>
          </a:p>
          <a:p>
            <a:pPr algn="ctr"/>
            <a:r>
              <a:rPr lang="en-GB"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assoon Infant Std" pitchFamily="34" charset="0"/>
              </a:rPr>
              <a:t>       t   </a:t>
            </a:r>
            <a:r>
              <a:rPr lang="en-GB" sz="48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assoon Infant Std" pitchFamily="34" charset="0"/>
              </a:rPr>
              <a:t>i</a:t>
            </a:r>
            <a:r>
              <a:rPr lang="en-GB"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assoon Infant Std" pitchFamily="34" charset="0"/>
              </a:rPr>
              <a:t>   n   t   </a:t>
            </a:r>
            <a:r>
              <a:rPr lang="en-GB" sz="48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assoon Infant Std" pitchFamily="34" charset="0"/>
              </a:rPr>
              <a:t>i</a:t>
            </a:r>
            <a:r>
              <a:rPr lang="en-GB"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assoon Infant Std" pitchFamily="34" charset="0"/>
              </a:rPr>
              <a:t>   e    </a:t>
            </a:r>
          </a:p>
          <a:p>
            <a:pPr algn="ctr"/>
            <a:r>
              <a:rPr lang="en-GB"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assoon Infant Std" pitchFamily="34" charset="0"/>
              </a:rPr>
              <a:t>t   u  r   b   o    t    e</a:t>
            </a:r>
            <a:endParaRPr lang="en-GB" sz="4800" dirty="0">
              <a:latin typeface="Sassoon Infant Std" pitchFamily="34" charset="0"/>
            </a:endParaRPr>
          </a:p>
        </p:txBody>
      </p:sp>
      <p:sp>
        <p:nvSpPr>
          <p:cNvPr id="4" name="TextBox 3"/>
          <p:cNvSpPr txBox="1"/>
          <p:nvPr/>
        </p:nvSpPr>
        <p:spPr>
          <a:xfrm>
            <a:off x="7710169" y="3997115"/>
            <a:ext cx="5220077" cy="646331"/>
          </a:xfrm>
          <a:prstGeom prst="rect">
            <a:avLst/>
          </a:prstGeom>
          <a:noFill/>
        </p:spPr>
        <p:txBody>
          <a:bodyPr wrap="square" rtlCol="0">
            <a:spAutoFit/>
          </a:bodyPr>
          <a:lstStyle/>
          <a:p>
            <a:r>
              <a:rPr lang="en-GB" sz="3600" dirty="0" smtClean="0">
                <a:solidFill>
                  <a:srgbClr val="FF0000"/>
                </a:solidFill>
                <a:latin typeface="KG HAPPY Solid" pitchFamily="2" charset="0"/>
              </a:rPr>
              <a:t>?</a:t>
            </a:r>
            <a:r>
              <a:rPr lang="en-GB"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assoon Infant Std" pitchFamily="34" charset="0"/>
              </a:rPr>
              <a:t>  </a:t>
            </a:r>
            <a:endParaRPr lang="en-GB" sz="3600" dirty="0">
              <a:solidFill>
                <a:srgbClr val="FF0000"/>
              </a:solidFill>
              <a:latin typeface="KG HAPPY Solid" pitchFamily="2" charset="0"/>
            </a:endParaRPr>
          </a:p>
        </p:txBody>
      </p:sp>
      <p:sp>
        <p:nvSpPr>
          <p:cNvPr id="5" name="TextBox 4"/>
          <p:cNvSpPr txBox="1"/>
          <p:nvPr/>
        </p:nvSpPr>
        <p:spPr>
          <a:xfrm>
            <a:off x="500034" y="5072074"/>
            <a:ext cx="8001056" cy="646331"/>
          </a:xfrm>
          <a:prstGeom prst="rect">
            <a:avLst/>
          </a:prstGeom>
          <a:noFill/>
          <a:ln w="28575">
            <a:solidFill>
              <a:srgbClr val="FF0000"/>
            </a:solidFill>
          </a:ln>
        </p:spPr>
        <p:txBody>
          <a:bodyPr wrap="square" rtlCol="0">
            <a:spAutoFit/>
          </a:bodyPr>
          <a:lstStyle/>
          <a:p>
            <a:r>
              <a:rPr lang="en-GB" sz="3600" dirty="0" smtClean="0">
                <a:solidFill>
                  <a:srgbClr val="00B0F0"/>
                </a:solidFill>
                <a:latin typeface="KG HAPPY Solid" pitchFamily="2" charset="0"/>
              </a:rPr>
              <a:t>Send your answers in chat.</a:t>
            </a:r>
            <a:endParaRPr lang="en-GB" sz="3600" dirty="0">
              <a:solidFill>
                <a:srgbClr val="00B0F0"/>
              </a:solidFill>
              <a:latin typeface="KG HAPPY Solid" pitchFamily="2" charset="0"/>
            </a:endParaRPr>
          </a:p>
        </p:txBody>
      </p:sp>
      <p:pic>
        <p:nvPicPr>
          <p:cNvPr id="47106" name="Picture 2" descr="What Is a Toadstool? | Wonderopolis"/>
          <p:cNvPicPr>
            <a:picLocks noChangeAspect="1" noChangeArrowheads="1"/>
          </p:cNvPicPr>
          <p:nvPr/>
        </p:nvPicPr>
        <p:blipFill>
          <a:blip r:embed="rId2"/>
          <a:srcRect/>
          <a:stretch>
            <a:fillRect/>
          </a:stretch>
        </p:blipFill>
        <p:spPr bwMode="auto">
          <a:xfrm>
            <a:off x="1000100" y="1357298"/>
            <a:ext cx="6858000" cy="4286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aphicFrame>
        <p:nvGraphicFramePr>
          <p:cNvPr id="27" name="Table 26"/>
          <p:cNvGraphicFramePr>
            <a:graphicFrameLocks noGrp="1"/>
          </p:cNvGraphicFramePr>
          <p:nvPr/>
        </p:nvGraphicFramePr>
        <p:xfrm>
          <a:off x="71406" y="1500174"/>
          <a:ext cx="2286016" cy="3976344"/>
        </p:xfrm>
        <a:graphic>
          <a:graphicData uri="http://schemas.openxmlformats.org/drawingml/2006/table">
            <a:tbl>
              <a:tblPr firstRow="1" bandRow="1">
                <a:tableStyleId>{5C22544A-7EE6-4342-B048-85BDC9FD1C3A}</a:tableStyleId>
              </a:tblPr>
              <a:tblGrid>
                <a:gridCol w="2286016"/>
              </a:tblGrid>
              <a:tr h="441816">
                <a:tc>
                  <a:txBody>
                    <a:bodyPr/>
                    <a:lstStyle/>
                    <a:p>
                      <a:r>
                        <a:rPr lang="en-GB" b="0" dirty="0" smtClean="0">
                          <a:solidFill>
                            <a:schemeClr val="tx1"/>
                          </a:solidFill>
                          <a:latin typeface="KG HAPPY Solid" pitchFamily="2" charset="0"/>
                        </a:rPr>
                        <a:t>know</a:t>
                      </a:r>
                      <a:endParaRPr lang="en-GB" b="0" dirty="0">
                        <a:solidFill>
                          <a:schemeClr val="tx1"/>
                        </a:solidFill>
                        <a:latin typeface="KG HAPPY Solid" pitchFamily="2" charset="0"/>
                      </a:endParaRPr>
                    </a:p>
                  </a:txBody>
                  <a:tcPr>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improve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fast</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ignore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avoid</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export</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entrance</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r>
                        <a:rPr lang="en-GB" dirty="0" smtClean="0">
                          <a:latin typeface="KG HAPPY Solid" pitchFamily="2" charset="0"/>
                        </a:rPr>
                        <a:t>accompany</a:t>
                      </a:r>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r h="441816">
                <a:tc>
                  <a:txBody>
                    <a:bodyPr/>
                    <a:lstStyle/>
                    <a:p>
                      <a:endParaRPr lang="en-GB" dirty="0">
                        <a:latin typeface="KG HAPPY Solid" pitchFamily="2" charset="0"/>
                      </a:endParaRPr>
                    </a:p>
                  </a:txBody>
                  <a:tcP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lumMod val="95000"/>
                      </a:schemeClr>
                    </a:solidFill>
                  </a:tcPr>
                </a:tc>
              </a:tr>
            </a:tbl>
          </a:graphicData>
        </a:graphic>
      </p:graphicFrame>
      <p:sp>
        <p:nvSpPr>
          <p:cNvPr id="9" name="6-Point Star 8"/>
          <p:cNvSpPr/>
          <p:nvPr/>
        </p:nvSpPr>
        <p:spPr>
          <a:xfrm>
            <a:off x="142844" y="142852"/>
            <a:ext cx="8715436" cy="1214446"/>
          </a:xfrm>
          <a:prstGeom prst="star6">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latin typeface="KG All of Me" pitchFamily="2" charset="0"/>
              </a:rPr>
              <a:t>ANTONYMS 2</a:t>
            </a:r>
            <a:endParaRPr lang="en-GB" sz="2800" dirty="0">
              <a:solidFill>
                <a:schemeClr val="bg1"/>
              </a:solidFill>
              <a:latin typeface="KG All of Me" pitchFamily="2" charset="0"/>
            </a:endParaRPr>
          </a:p>
        </p:txBody>
      </p:sp>
      <p:sp>
        <p:nvSpPr>
          <p:cNvPr id="8" name="Pentagon 7"/>
          <p:cNvSpPr/>
          <p:nvPr/>
        </p:nvSpPr>
        <p:spPr>
          <a:xfrm>
            <a:off x="1428728" y="1357298"/>
            <a:ext cx="2000264" cy="785818"/>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suspect</a:t>
            </a:r>
            <a:endParaRPr lang="en-GB" dirty="0">
              <a:solidFill>
                <a:schemeClr val="bg1"/>
              </a:solidFill>
              <a:latin typeface="KG HAPPY Solid" pitchFamily="2" charset="0"/>
            </a:endParaRPr>
          </a:p>
        </p:txBody>
      </p:sp>
      <p:sp>
        <p:nvSpPr>
          <p:cNvPr id="10" name="Flowchart: Manual Input 9"/>
          <p:cNvSpPr/>
          <p:nvPr/>
        </p:nvSpPr>
        <p:spPr>
          <a:xfrm>
            <a:off x="1928794" y="2357430"/>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gorge</a:t>
            </a:r>
            <a:endParaRPr lang="en-GB" dirty="0">
              <a:solidFill>
                <a:schemeClr val="bg1"/>
              </a:solidFill>
              <a:latin typeface="KG HAPPY Solid" pitchFamily="2" charset="0"/>
            </a:endParaRPr>
          </a:p>
        </p:txBody>
      </p:sp>
      <p:sp>
        <p:nvSpPr>
          <p:cNvPr id="11" name="Left Arrow 10"/>
          <p:cNvSpPr/>
          <p:nvPr/>
        </p:nvSpPr>
        <p:spPr>
          <a:xfrm>
            <a:off x="1857356" y="3286124"/>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consort</a:t>
            </a:r>
            <a:endParaRPr lang="en-GB" dirty="0">
              <a:solidFill>
                <a:schemeClr val="bg1"/>
              </a:solidFill>
              <a:latin typeface="KG HAPPY Solid" pitchFamily="2" charset="0"/>
            </a:endParaRPr>
          </a:p>
        </p:txBody>
      </p:sp>
      <p:sp>
        <p:nvSpPr>
          <p:cNvPr id="14" name="Flowchart: Data 13"/>
          <p:cNvSpPr/>
          <p:nvPr/>
        </p:nvSpPr>
        <p:spPr>
          <a:xfrm>
            <a:off x="1785918" y="3000372"/>
            <a:ext cx="2500330" cy="357190"/>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address</a:t>
            </a:r>
            <a:endParaRPr lang="en-GB" dirty="0">
              <a:solidFill>
                <a:schemeClr val="bg1"/>
              </a:solidFill>
              <a:latin typeface="KG HAPPY Solid" pitchFamily="2" charset="0"/>
            </a:endParaRPr>
          </a:p>
        </p:txBody>
      </p:sp>
      <p:sp>
        <p:nvSpPr>
          <p:cNvPr id="15" name="Left Arrow 14"/>
          <p:cNvSpPr/>
          <p:nvPr/>
        </p:nvSpPr>
        <p:spPr>
          <a:xfrm>
            <a:off x="1714480" y="1928802"/>
            <a:ext cx="2714612"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compound</a:t>
            </a:r>
            <a:endParaRPr lang="en-GB" dirty="0">
              <a:solidFill>
                <a:schemeClr val="bg1"/>
              </a:solidFill>
              <a:latin typeface="KG HAPPY Solid" pitchFamily="2" charset="0"/>
            </a:endParaRPr>
          </a:p>
        </p:txBody>
      </p:sp>
      <p:sp>
        <p:nvSpPr>
          <p:cNvPr id="16" name="Explosion 2 15"/>
          <p:cNvSpPr/>
          <p:nvPr/>
        </p:nvSpPr>
        <p:spPr>
          <a:xfrm>
            <a:off x="1500166" y="4500570"/>
            <a:ext cx="5643602" cy="500066"/>
          </a:xfrm>
          <a:prstGeom prst="irregularSeal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desert</a:t>
            </a:r>
            <a:endParaRPr lang="en-GB" dirty="0">
              <a:solidFill>
                <a:schemeClr val="bg1"/>
              </a:solidFill>
              <a:latin typeface="KG HAPPY Solid" pitchFamily="2" charset="0"/>
            </a:endParaRPr>
          </a:p>
        </p:txBody>
      </p:sp>
      <p:sp>
        <p:nvSpPr>
          <p:cNvPr id="17" name="Flowchart: Data 16"/>
          <p:cNvSpPr/>
          <p:nvPr/>
        </p:nvSpPr>
        <p:spPr>
          <a:xfrm>
            <a:off x="1571604" y="3929066"/>
            <a:ext cx="3071834" cy="357190"/>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import</a:t>
            </a:r>
            <a:endParaRPr lang="en-GB" dirty="0">
              <a:solidFill>
                <a:schemeClr val="bg1"/>
              </a:solidFill>
              <a:latin typeface="KG HAPPY Solid" pitchFamily="2" charset="0"/>
            </a:endParaRPr>
          </a:p>
        </p:txBody>
      </p:sp>
      <p:sp>
        <p:nvSpPr>
          <p:cNvPr id="12" name="24-Point Star 11"/>
          <p:cNvSpPr/>
          <p:nvPr/>
        </p:nvSpPr>
        <p:spPr>
          <a:xfrm>
            <a:off x="1500166" y="4143380"/>
            <a:ext cx="2714644" cy="500066"/>
          </a:xfrm>
          <a:prstGeom prst="star2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disgust</a:t>
            </a:r>
            <a:endParaRPr lang="en-GB" dirty="0">
              <a:solidFill>
                <a:schemeClr val="bg1"/>
              </a:solidFill>
              <a:latin typeface="KG HAPPY Solid" pitchFamily="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9" name="6-Point Star 8"/>
          <p:cNvSpPr/>
          <p:nvPr/>
        </p:nvSpPr>
        <p:spPr>
          <a:xfrm>
            <a:off x="142844" y="0"/>
            <a:ext cx="8715436" cy="1357298"/>
          </a:xfrm>
          <a:prstGeom prst="star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smtClean="0">
                <a:solidFill>
                  <a:schemeClr val="bg1"/>
                </a:solidFill>
                <a:latin typeface="KG All of Me" pitchFamily="2" charset="0"/>
              </a:rPr>
              <a:t>Prefixes </a:t>
            </a:r>
            <a:endParaRPr lang="en-GB" sz="2800" dirty="0" smtClean="0">
              <a:solidFill>
                <a:schemeClr val="bg1"/>
              </a:solidFill>
              <a:latin typeface="KG All of Me" pitchFamily="2" charset="0"/>
            </a:endParaRPr>
          </a:p>
        </p:txBody>
      </p:sp>
      <p:sp>
        <p:nvSpPr>
          <p:cNvPr id="19" name="Rounded Rectangle 18"/>
          <p:cNvSpPr/>
          <p:nvPr/>
        </p:nvSpPr>
        <p:spPr>
          <a:xfrm>
            <a:off x="2285984" y="4286256"/>
            <a:ext cx="1714512" cy="4286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PUT IN</a:t>
            </a:r>
            <a:endParaRPr lang="en-GB" b="1" dirty="0">
              <a:solidFill>
                <a:srgbClr val="FF0000"/>
              </a:solidFill>
              <a:latin typeface="Sassoon Infant Std" pitchFamily="34" charset="0"/>
            </a:endParaRPr>
          </a:p>
        </p:txBody>
      </p:sp>
      <p:sp>
        <p:nvSpPr>
          <p:cNvPr id="29" name="Right Arrow 28"/>
          <p:cNvSpPr/>
          <p:nvPr/>
        </p:nvSpPr>
        <p:spPr>
          <a:xfrm>
            <a:off x="285720" y="128586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UN</a:t>
            </a:r>
            <a:endParaRPr lang="en-GB" dirty="0">
              <a:solidFill>
                <a:schemeClr val="bg1"/>
              </a:solidFill>
              <a:latin typeface="KG HAPPY Solid" pitchFamily="2" charset="0"/>
            </a:endParaRPr>
          </a:p>
        </p:txBody>
      </p:sp>
      <p:sp>
        <p:nvSpPr>
          <p:cNvPr id="30" name="Right Arrow 29"/>
          <p:cNvSpPr/>
          <p:nvPr/>
        </p:nvSpPr>
        <p:spPr>
          <a:xfrm>
            <a:off x="214282" y="4071942"/>
            <a:ext cx="2000264" cy="78581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a:t>
            </a:r>
            <a:endParaRPr lang="en-GB" dirty="0">
              <a:solidFill>
                <a:schemeClr val="bg1"/>
              </a:solidFill>
              <a:latin typeface="KG HAPPY Solid" pitchFamily="2" charset="0"/>
            </a:endParaRPr>
          </a:p>
        </p:txBody>
      </p:sp>
      <p:sp>
        <p:nvSpPr>
          <p:cNvPr id="31" name="Right Arrow 30"/>
          <p:cNvSpPr/>
          <p:nvPr/>
        </p:nvSpPr>
        <p:spPr>
          <a:xfrm>
            <a:off x="214282" y="2928934"/>
            <a:ext cx="2000264" cy="7858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RE</a:t>
            </a:r>
            <a:endParaRPr lang="en-GB" dirty="0">
              <a:solidFill>
                <a:schemeClr val="bg1"/>
              </a:solidFill>
              <a:latin typeface="KG HAPPY Solid" pitchFamily="2" charset="0"/>
            </a:endParaRPr>
          </a:p>
        </p:txBody>
      </p:sp>
      <p:sp>
        <p:nvSpPr>
          <p:cNvPr id="32" name="Right Arrow 31"/>
          <p:cNvSpPr/>
          <p:nvPr/>
        </p:nvSpPr>
        <p:spPr>
          <a:xfrm>
            <a:off x="2357422" y="128586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a:t>
            </a:r>
            <a:endParaRPr lang="en-GB" dirty="0">
              <a:solidFill>
                <a:schemeClr val="bg1"/>
              </a:solidFill>
              <a:latin typeface="KG HAPPY Solid" pitchFamily="2" charset="0"/>
            </a:endParaRPr>
          </a:p>
        </p:txBody>
      </p:sp>
      <p:sp>
        <p:nvSpPr>
          <p:cNvPr id="33" name="Right Arrow 32"/>
          <p:cNvSpPr/>
          <p:nvPr/>
        </p:nvSpPr>
        <p:spPr>
          <a:xfrm>
            <a:off x="4429124" y="1571612"/>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a:t>
            </a:r>
            <a:endParaRPr lang="en-GB" dirty="0">
              <a:solidFill>
                <a:schemeClr val="bg1"/>
              </a:solidFill>
              <a:latin typeface="KG HAPPY Solid" pitchFamily="2" charset="0"/>
            </a:endParaRPr>
          </a:p>
        </p:txBody>
      </p:sp>
      <p:sp>
        <p:nvSpPr>
          <p:cNvPr id="34" name="Flowchart: Manual Input 33"/>
          <p:cNvSpPr/>
          <p:nvPr/>
        </p:nvSpPr>
        <p:spPr>
          <a:xfrm>
            <a:off x="2357422" y="2143116"/>
            <a:ext cx="6357982" cy="785818"/>
          </a:xfrm>
          <a:prstGeom prst="flowChartManualIn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UNTIDY, IMPOSSIBLE, INACTIVE, DISAPPROVE</a:t>
            </a:r>
            <a:endParaRPr lang="en-GB" dirty="0">
              <a:solidFill>
                <a:schemeClr val="bg1"/>
              </a:solidFill>
              <a:latin typeface="KG HAPPY Solid" pitchFamily="2" charset="0"/>
            </a:endParaRPr>
          </a:p>
        </p:txBody>
      </p:sp>
      <p:sp>
        <p:nvSpPr>
          <p:cNvPr id="35" name="Flowchart: Manual Input 34"/>
          <p:cNvSpPr/>
          <p:nvPr/>
        </p:nvSpPr>
        <p:spPr>
          <a:xfrm>
            <a:off x="4286248" y="2928934"/>
            <a:ext cx="4071966" cy="785818"/>
          </a:xfrm>
          <a:prstGeom prst="flowChartManualIn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REPLAY, REVERSE, REVIEW</a:t>
            </a:r>
            <a:endParaRPr lang="en-GB" dirty="0">
              <a:solidFill>
                <a:schemeClr val="bg1"/>
              </a:solidFill>
              <a:latin typeface="KG HAPPY Solid" pitchFamily="2" charset="0"/>
            </a:endParaRPr>
          </a:p>
        </p:txBody>
      </p:sp>
      <p:sp>
        <p:nvSpPr>
          <p:cNvPr id="36" name="Flowchart: Manual Input 35"/>
          <p:cNvSpPr/>
          <p:nvPr/>
        </p:nvSpPr>
        <p:spPr>
          <a:xfrm>
            <a:off x="4143372" y="4000504"/>
            <a:ext cx="4572032" cy="785818"/>
          </a:xfrm>
          <a:prstGeom prst="flowChartManualIn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ENTRUST, ENCODE, ENCOURAGE</a:t>
            </a:r>
            <a:endParaRPr lang="en-GB" dirty="0">
              <a:solidFill>
                <a:schemeClr val="bg1"/>
              </a:solidFill>
              <a:latin typeface="KG HAPPY Solid" pitchFamily="2" charset="0"/>
            </a:endParaRPr>
          </a:p>
        </p:txBody>
      </p:sp>
      <p:sp>
        <p:nvSpPr>
          <p:cNvPr id="37" name="Flowchart: Manual Input 36"/>
          <p:cNvSpPr/>
          <p:nvPr/>
        </p:nvSpPr>
        <p:spPr>
          <a:xfrm>
            <a:off x="4214810" y="4929198"/>
            <a:ext cx="4500594" cy="785818"/>
          </a:xfrm>
          <a:prstGeom prst="flowChartManualIn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PREVIEW, PREFIX, PREPAY</a:t>
            </a:r>
            <a:endParaRPr lang="en-GB" dirty="0">
              <a:solidFill>
                <a:schemeClr val="bg1"/>
              </a:solidFill>
              <a:latin typeface="KG HAPPY Solid" pitchFamily="2" charset="0"/>
            </a:endParaRPr>
          </a:p>
        </p:txBody>
      </p:sp>
      <p:sp>
        <p:nvSpPr>
          <p:cNvPr id="38" name="Flowchart: Manual Input 37"/>
          <p:cNvSpPr/>
          <p:nvPr/>
        </p:nvSpPr>
        <p:spPr>
          <a:xfrm>
            <a:off x="4286248" y="5857892"/>
            <a:ext cx="4071966" cy="785818"/>
          </a:xfrm>
          <a:prstGeom prst="flowChartManualIn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POSTMATCH, POSTWAR</a:t>
            </a:r>
            <a:endParaRPr lang="en-GB" dirty="0">
              <a:solidFill>
                <a:schemeClr val="bg1"/>
              </a:solidFill>
              <a:latin typeface="KG HAPPY Solid" pitchFamily="2" charset="0"/>
            </a:endParaRPr>
          </a:p>
        </p:txBody>
      </p:sp>
      <p:sp>
        <p:nvSpPr>
          <p:cNvPr id="39" name="Rounded Rectangle 38"/>
          <p:cNvSpPr/>
          <p:nvPr/>
        </p:nvSpPr>
        <p:spPr>
          <a:xfrm>
            <a:off x="2285984" y="6143644"/>
            <a:ext cx="1714512" cy="4286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AFTER</a:t>
            </a:r>
            <a:endParaRPr lang="en-GB" b="1" dirty="0">
              <a:solidFill>
                <a:srgbClr val="FF0000"/>
              </a:solidFill>
              <a:latin typeface="Sassoon Infant Std" pitchFamily="34" charset="0"/>
            </a:endParaRPr>
          </a:p>
        </p:txBody>
      </p:sp>
      <p:sp>
        <p:nvSpPr>
          <p:cNvPr id="40" name="Rounded Rectangle 39"/>
          <p:cNvSpPr/>
          <p:nvPr/>
        </p:nvSpPr>
        <p:spPr>
          <a:xfrm>
            <a:off x="2357422" y="3071810"/>
            <a:ext cx="1714512" cy="4286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AGAIN</a:t>
            </a:r>
            <a:endParaRPr lang="en-GB" b="1" dirty="0">
              <a:solidFill>
                <a:srgbClr val="FF0000"/>
              </a:solidFill>
              <a:latin typeface="Sassoon Infant Std" pitchFamily="34" charset="0"/>
            </a:endParaRPr>
          </a:p>
        </p:txBody>
      </p:sp>
      <p:sp>
        <p:nvSpPr>
          <p:cNvPr id="41" name="Rounded Rectangle 40"/>
          <p:cNvSpPr/>
          <p:nvPr/>
        </p:nvSpPr>
        <p:spPr>
          <a:xfrm>
            <a:off x="6500826" y="1714488"/>
            <a:ext cx="2286016" cy="4286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OPPOSITE-MAKERS</a:t>
            </a:r>
            <a:endParaRPr lang="en-GB" b="1" dirty="0">
              <a:solidFill>
                <a:srgbClr val="FF0000"/>
              </a:solidFill>
              <a:latin typeface="Sassoon Infant Std" pitchFamily="34" charset="0"/>
            </a:endParaRPr>
          </a:p>
        </p:txBody>
      </p:sp>
      <p:sp>
        <p:nvSpPr>
          <p:cNvPr id="42" name="Rounded Rectangle 41"/>
          <p:cNvSpPr/>
          <p:nvPr/>
        </p:nvSpPr>
        <p:spPr>
          <a:xfrm>
            <a:off x="2285984" y="5214950"/>
            <a:ext cx="1714512" cy="4286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BEFORE</a:t>
            </a:r>
            <a:endParaRPr lang="en-GB" b="1" dirty="0">
              <a:solidFill>
                <a:srgbClr val="FF0000"/>
              </a:solidFill>
              <a:latin typeface="Sassoon Infant Std" pitchFamily="34" charset="0"/>
            </a:endParaRPr>
          </a:p>
        </p:txBody>
      </p:sp>
      <p:sp>
        <p:nvSpPr>
          <p:cNvPr id="18" name="Right Arrow 17"/>
          <p:cNvSpPr/>
          <p:nvPr/>
        </p:nvSpPr>
        <p:spPr>
          <a:xfrm>
            <a:off x="214282" y="5072074"/>
            <a:ext cx="2000264" cy="78581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PRE</a:t>
            </a:r>
            <a:endParaRPr lang="en-GB" dirty="0">
              <a:solidFill>
                <a:schemeClr val="bg1"/>
              </a:solidFill>
              <a:latin typeface="KG HAPPY Solid" pitchFamily="2" charset="0"/>
            </a:endParaRPr>
          </a:p>
        </p:txBody>
      </p:sp>
      <p:sp>
        <p:nvSpPr>
          <p:cNvPr id="20" name="Right Arrow 19"/>
          <p:cNvSpPr/>
          <p:nvPr/>
        </p:nvSpPr>
        <p:spPr>
          <a:xfrm>
            <a:off x="214282" y="5929330"/>
            <a:ext cx="2000264" cy="78581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POST</a:t>
            </a:r>
            <a:endParaRPr lang="en-GB" dirty="0">
              <a:solidFill>
                <a:schemeClr val="bg1"/>
              </a:solidFill>
              <a:latin typeface="KG HAPPY Solid" pitchFamily="2" charset="0"/>
            </a:endParaRPr>
          </a:p>
        </p:txBody>
      </p:sp>
      <p:sp>
        <p:nvSpPr>
          <p:cNvPr id="21" name="Right Arrow 20"/>
          <p:cNvSpPr/>
          <p:nvPr/>
        </p:nvSpPr>
        <p:spPr>
          <a:xfrm>
            <a:off x="285720" y="1857364"/>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IL</a:t>
            </a:r>
            <a:endParaRPr lang="en-GB" dirty="0">
              <a:solidFill>
                <a:schemeClr val="bg1"/>
              </a:solidFill>
              <a:latin typeface="KG HAPPY Solid"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0" grpId="0" animBg="1"/>
      <p:bldP spid="31" grpId="0" animBg="1"/>
      <p:bldP spid="34" grpId="0" animBg="1"/>
      <p:bldP spid="35" grpId="0" animBg="1"/>
      <p:bldP spid="36" grpId="0" animBg="1"/>
      <p:bldP spid="37" grpId="0" animBg="1"/>
      <p:bldP spid="38" grpId="0" animBg="1"/>
      <p:bldP spid="39" grpId="0" animBg="1"/>
      <p:bldP spid="40" grpId="0" animBg="1"/>
      <p:bldP spid="41" grpId="0" animBg="1"/>
      <p:bldP spid="42" grpId="0" animBg="1"/>
      <p:bldP spid="18"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9" name="6-Point Star 8"/>
          <p:cNvSpPr/>
          <p:nvPr/>
        </p:nvSpPr>
        <p:spPr>
          <a:xfrm>
            <a:off x="142844" y="0"/>
            <a:ext cx="8715436" cy="1357298"/>
          </a:xfrm>
          <a:prstGeom prst="star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smtClean="0">
                <a:solidFill>
                  <a:schemeClr val="bg1"/>
                </a:solidFill>
                <a:latin typeface="KG All of Me" pitchFamily="2" charset="0"/>
              </a:rPr>
              <a:t>SUFfixes</a:t>
            </a:r>
            <a:r>
              <a:rPr lang="en-GB" sz="2800" dirty="0" smtClean="0">
                <a:solidFill>
                  <a:schemeClr val="bg1"/>
                </a:solidFill>
                <a:latin typeface="KG All of Me" pitchFamily="2" charset="0"/>
              </a:rPr>
              <a:t> </a:t>
            </a:r>
          </a:p>
        </p:txBody>
      </p:sp>
      <p:sp>
        <p:nvSpPr>
          <p:cNvPr id="19" name="Rounded Rectangle 18"/>
          <p:cNvSpPr/>
          <p:nvPr/>
        </p:nvSpPr>
        <p:spPr>
          <a:xfrm>
            <a:off x="4000496" y="5000636"/>
            <a:ext cx="2500330" cy="4286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ADVERB-MAKER</a:t>
            </a:r>
            <a:endParaRPr lang="en-GB" b="1" dirty="0">
              <a:solidFill>
                <a:srgbClr val="FF0000"/>
              </a:solidFill>
              <a:latin typeface="Sassoon Infant Std" pitchFamily="34" charset="0"/>
            </a:endParaRPr>
          </a:p>
        </p:txBody>
      </p:sp>
      <p:sp>
        <p:nvSpPr>
          <p:cNvPr id="29" name="Left Arrow 28"/>
          <p:cNvSpPr/>
          <p:nvPr/>
        </p:nvSpPr>
        <p:spPr>
          <a:xfrm>
            <a:off x="4714876" y="2000240"/>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ENCE</a:t>
            </a:r>
            <a:endParaRPr lang="en-GB" dirty="0">
              <a:solidFill>
                <a:schemeClr val="bg1"/>
              </a:solidFill>
              <a:latin typeface="KG HAPPY Solid" pitchFamily="2" charset="0"/>
            </a:endParaRPr>
          </a:p>
        </p:txBody>
      </p:sp>
      <p:sp>
        <p:nvSpPr>
          <p:cNvPr id="30" name="Left Arrow 29"/>
          <p:cNvSpPr/>
          <p:nvPr/>
        </p:nvSpPr>
        <p:spPr>
          <a:xfrm>
            <a:off x="6858016" y="4786322"/>
            <a:ext cx="2000264"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LY</a:t>
            </a:r>
            <a:endParaRPr lang="en-GB" dirty="0">
              <a:solidFill>
                <a:schemeClr val="bg1"/>
              </a:solidFill>
              <a:latin typeface="KG HAPPY Solid" pitchFamily="2" charset="0"/>
            </a:endParaRPr>
          </a:p>
        </p:txBody>
      </p:sp>
      <p:sp>
        <p:nvSpPr>
          <p:cNvPr id="31" name="Left Arrow 30"/>
          <p:cNvSpPr/>
          <p:nvPr/>
        </p:nvSpPr>
        <p:spPr>
          <a:xfrm>
            <a:off x="6286512" y="2857496"/>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FUL</a:t>
            </a:r>
            <a:endParaRPr lang="en-GB" dirty="0">
              <a:solidFill>
                <a:schemeClr val="bg1"/>
              </a:solidFill>
              <a:latin typeface="KG HAPPY Solid" pitchFamily="2" charset="0"/>
            </a:endParaRPr>
          </a:p>
        </p:txBody>
      </p:sp>
      <p:sp>
        <p:nvSpPr>
          <p:cNvPr id="32" name="Left Arrow 31"/>
          <p:cNvSpPr/>
          <p:nvPr/>
        </p:nvSpPr>
        <p:spPr>
          <a:xfrm>
            <a:off x="4786314" y="1285860"/>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TION</a:t>
            </a:r>
            <a:endParaRPr lang="en-GB" dirty="0">
              <a:solidFill>
                <a:schemeClr val="bg1"/>
              </a:solidFill>
              <a:latin typeface="KG HAPPY Solid" pitchFamily="2" charset="0"/>
            </a:endParaRPr>
          </a:p>
        </p:txBody>
      </p:sp>
      <p:sp>
        <p:nvSpPr>
          <p:cNvPr id="33" name="Left Arrow 32"/>
          <p:cNvSpPr/>
          <p:nvPr/>
        </p:nvSpPr>
        <p:spPr>
          <a:xfrm>
            <a:off x="6858016" y="121442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SION</a:t>
            </a:r>
            <a:endParaRPr lang="en-GB" dirty="0">
              <a:solidFill>
                <a:schemeClr val="bg1"/>
              </a:solidFill>
              <a:latin typeface="KG HAPPY Solid" pitchFamily="2" charset="0"/>
            </a:endParaRPr>
          </a:p>
        </p:txBody>
      </p:sp>
      <p:sp>
        <p:nvSpPr>
          <p:cNvPr id="40" name="Rounded Rectangle 39"/>
          <p:cNvSpPr/>
          <p:nvPr/>
        </p:nvSpPr>
        <p:spPr>
          <a:xfrm>
            <a:off x="1928794" y="3571876"/>
            <a:ext cx="2714644" cy="4286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ADJECTIVE-MAKERS</a:t>
            </a:r>
            <a:endParaRPr lang="en-GB" b="1" dirty="0">
              <a:solidFill>
                <a:srgbClr val="FF0000"/>
              </a:solidFill>
              <a:latin typeface="Sassoon Infant Std" pitchFamily="34" charset="0"/>
            </a:endParaRPr>
          </a:p>
        </p:txBody>
      </p:sp>
      <p:sp>
        <p:nvSpPr>
          <p:cNvPr id="41" name="Rounded Rectangle 40"/>
          <p:cNvSpPr/>
          <p:nvPr/>
        </p:nvSpPr>
        <p:spPr>
          <a:xfrm>
            <a:off x="2357422" y="1428736"/>
            <a:ext cx="2286016" cy="4286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NOUN-MAKERS</a:t>
            </a:r>
            <a:endParaRPr lang="en-GB" b="1" dirty="0">
              <a:solidFill>
                <a:srgbClr val="FF0000"/>
              </a:solidFill>
              <a:latin typeface="Sassoon Infant Std" pitchFamily="34" charset="0"/>
            </a:endParaRPr>
          </a:p>
        </p:txBody>
      </p:sp>
      <p:sp>
        <p:nvSpPr>
          <p:cNvPr id="21" name="Left Arrow 20"/>
          <p:cNvSpPr/>
          <p:nvPr/>
        </p:nvSpPr>
        <p:spPr>
          <a:xfrm>
            <a:off x="6858016" y="1714488"/>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ANCE</a:t>
            </a:r>
            <a:endParaRPr lang="en-GB" dirty="0">
              <a:solidFill>
                <a:schemeClr val="bg1"/>
              </a:solidFill>
              <a:latin typeface="KG HAPPY Solid" pitchFamily="2" charset="0"/>
            </a:endParaRPr>
          </a:p>
        </p:txBody>
      </p:sp>
      <p:sp>
        <p:nvSpPr>
          <p:cNvPr id="22" name="Left Arrow 21"/>
          <p:cNvSpPr/>
          <p:nvPr/>
        </p:nvSpPr>
        <p:spPr>
          <a:xfrm>
            <a:off x="4786314" y="3357562"/>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ABLE</a:t>
            </a:r>
            <a:endParaRPr lang="en-GB" dirty="0">
              <a:solidFill>
                <a:schemeClr val="bg1"/>
              </a:solidFill>
              <a:latin typeface="KG HAPPY Solid" pitchFamily="2" charset="0"/>
            </a:endParaRPr>
          </a:p>
        </p:txBody>
      </p:sp>
      <p:sp>
        <p:nvSpPr>
          <p:cNvPr id="23" name="Left Arrow 22"/>
          <p:cNvSpPr/>
          <p:nvPr/>
        </p:nvSpPr>
        <p:spPr>
          <a:xfrm>
            <a:off x="6715140" y="3643314"/>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IBLE</a:t>
            </a:r>
            <a:endParaRPr lang="en-GB" dirty="0">
              <a:solidFill>
                <a:schemeClr val="bg1"/>
              </a:solidFill>
              <a:latin typeface="KG HAPPY Solid" pitchFamily="2" charset="0"/>
            </a:endParaRPr>
          </a:p>
        </p:txBody>
      </p:sp>
      <p:sp>
        <p:nvSpPr>
          <p:cNvPr id="24" name="Flowchart: Manual Input 23"/>
          <p:cNvSpPr/>
          <p:nvPr/>
        </p:nvSpPr>
        <p:spPr>
          <a:xfrm>
            <a:off x="571472" y="1928802"/>
            <a:ext cx="4071966"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ACTION,  CONFUSION,  </a:t>
            </a:r>
            <a:br>
              <a:rPr lang="en-GB" dirty="0" smtClean="0">
                <a:solidFill>
                  <a:schemeClr val="bg1"/>
                </a:solidFill>
                <a:latin typeface="KG HAPPY Solid" pitchFamily="2" charset="0"/>
              </a:rPr>
            </a:br>
            <a:r>
              <a:rPr lang="en-GB" dirty="0" smtClean="0">
                <a:solidFill>
                  <a:schemeClr val="bg1"/>
                </a:solidFill>
                <a:latin typeface="KG HAPPY Solid" pitchFamily="2" charset="0"/>
              </a:rPr>
              <a:t>PERFORMANCE, DIFFERENCE</a:t>
            </a:r>
            <a:endParaRPr lang="en-GB" dirty="0">
              <a:solidFill>
                <a:schemeClr val="bg1"/>
              </a:solidFill>
              <a:latin typeface="KG HAPPY Solid" pitchFamily="2" charset="0"/>
            </a:endParaRPr>
          </a:p>
        </p:txBody>
      </p:sp>
      <p:sp>
        <p:nvSpPr>
          <p:cNvPr id="25" name="Flowchart: Manual Input 24"/>
          <p:cNvSpPr/>
          <p:nvPr/>
        </p:nvSpPr>
        <p:spPr>
          <a:xfrm>
            <a:off x="571472" y="4071942"/>
            <a:ext cx="4071966"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BEAUTIFUL,  RELIABLE, CONVERTIBLE</a:t>
            </a:r>
            <a:endParaRPr lang="en-GB" dirty="0">
              <a:solidFill>
                <a:schemeClr val="bg1"/>
              </a:solidFill>
              <a:latin typeface="KG HAPPY Solid" pitchFamily="2" charset="0"/>
            </a:endParaRPr>
          </a:p>
        </p:txBody>
      </p:sp>
      <p:sp>
        <p:nvSpPr>
          <p:cNvPr id="27" name="Flowchart: Manual Input 26"/>
          <p:cNvSpPr/>
          <p:nvPr/>
        </p:nvSpPr>
        <p:spPr>
          <a:xfrm>
            <a:off x="500034" y="5643578"/>
            <a:ext cx="450059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KINDLY, QUICKLY, RUDELY</a:t>
            </a:r>
            <a:endParaRPr lang="en-GB" dirty="0">
              <a:solidFill>
                <a:schemeClr val="bg1"/>
              </a:solidFill>
              <a:latin typeface="KG HAPPY Solid" pitchFamily="2" charset="0"/>
            </a:endParaRPr>
          </a:p>
        </p:txBody>
      </p:sp>
      <p:sp>
        <p:nvSpPr>
          <p:cNvPr id="43" name="Left Arrow 42"/>
          <p:cNvSpPr/>
          <p:nvPr/>
        </p:nvSpPr>
        <p:spPr>
          <a:xfrm>
            <a:off x="7010416" y="2214554"/>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MENT</a:t>
            </a:r>
            <a:endParaRPr lang="en-GB" dirty="0">
              <a:solidFill>
                <a:schemeClr val="bg1"/>
              </a:solidFill>
              <a:latin typeface="KG HAPPY Solid"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0" grpId="0" animBg="1"/>
      <p:bldP spid="31" grpId="0" animBg="1"/>
      <p:bldP spid="40" grpId="0" animBg="1"/>
      <p:bldP spid="41" grpId="0" animBg="1"/>
      <p:bldP spid="22" grpId="0" animBg="1"/>
      <p:bldP spid="23" grpId="0" animBg="1"/>
      <p:bldP spid="24" grpId="0" animBg="1"/>
      <p:bldP spid="25"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Left Arrow 1"/>
          <p:cNvSpPr/>
          <p:nvPr/>
        </p:nvSpPr>
        <p:spPr>
          <a:xfrm>
            <a:off x="6858016" y="2571744"/>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ENCE</a:t>
            </a:r>
            <a:endParaRPr lang="en-GB" dirty="0">
              <a:solidFill>
                <a:schemeClr val="bg1"/>
              </a:solidFill>
              <a:latin typeface="KG HAPPY Solid" pitchFamily="2" charset="0"/>
            </a:endParaRPr>
          </a:p>
        </p:txBody>
      </p:sp>
      <p:sp>
        <p:nvSpPr>
          <p:cNvPr id="3" name="Left Arrow 2"/>
          <p:cNvSpPr/>
          <p:nvPr/>
        </p:nvSpPr>
        <p:spPr>
          <a:xfrm>
            <a:off x="6715140" y="5786454"/>
            <a:ext cx="2000264"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LY</a:t>
            </a:r>
            <a:endParaRPr lang="en-GB" dirty="0">
              <a:solidFill>
                <a:schemeClr val="bg1"/>
              </a:solidFill>
              <a:latin typeface="KG HAPPY Solid" pitchFamily="2" charset="0"/>
            </a:endParaRPr>
          </a:p>
        </p:txBody>
      </p:sp>
      <p:sp>
        <p:nvSpPr>
          <p:cNvPr id="4" name="Left Arrow 3"/>
          <p:cNvSpPr/>
          <p:nvPr/>
        </p:nvSpPr>
        <p:spPr>
          <a:xfrm>
            <a:off x="6715140" y="4429132"/>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FUL</a:t>
            </a:r>
            <a:endParaRPr lang="en-GB" dirty="0">
              <a:solidFill>
                <a:schemeClr val="bg1"/>
              </a:solidFill>
              <a:latin typeface="KG HAPPY Solid" pitchFamily="2" charset="0"/>
            </a:endParaRPr>
          </a:p>
        </p:txBody>
      </p:sp>
      <p:sp>
        <p:nvSpPr>
          <p:cNvPr id="5" name="Left Arrow 4"/>
          <p:cNvSpPr/>
          <p:nvPr/>
        </p:nvSpPr>
        <p:spPr>
          <a:xfrm>
            <a:off x="6858016" y="3143248"/>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TION</a:t>
            </a:r>
            <a:endParaRPr lang="en-GB" dirty="0">
              <a:solidFill>
                <a:schemeClr val="bg1"/>
              </a:solidFill>
              <a:latin typeface="KG HAPPY Solid" pitchFamily="2" charset="0"/>
            </a:endParaRPr>
          </a:p>
        </p:txBody>
      </p:sp>
      <p:sp>
        <p:nvSpPr>
          <p:cNvPr id="6" name="Left Arrow 5"/>
          <p:cNvSpPr/>
          <p:nvPr/>
        </p:nvSpPr>
        <p:spPr>
          <a:xfrm>
            <a:off x="6858016" y="135732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SION</a:t>
            </a:r>
            <a:endParaRPr lang="en-GB" dirty="0">
              <a:solidFill>
                <a:schemeClr val="bg1"/>
              </a:solidFill>
              <a:latin typeface="KG HAPPY Solid" pitchFamily="2" charset="0"/>
            </a:endParaRPr>
          </a:p>
        </p:txBody>
      </p:sp>
      <p:sp>
        <p:nvSpPr>
          <p:cNvPr id="7" name="Left Arrow 6"/>
          <p:cNvSpPr/>
          <p:nvPr/>
        </p:nvSpPr>
        <p:spPr>
          <a:xfrm>
            <a:off x="6858016" y="192880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ANCE</a:t>
            </a:r>
            <a:endParaRPr lang="en-GB" dirty="0">
              <a:solidFill>
                <a:schemeClr val="bg1"/>
              </a:solidFill>
              <a:latin typeface="KG HAPPY Solid" pitchFamily="2" charset="0"/>
            </a:endParaRPr>
          </a:p>
        </p:txBody>
      </p:sp>
      <p:sp>
        <p:nvSpPr>
          <p:cNvPr id="8" name="Left Arrow 7"/>
          <p:cNvSpPr/>
          <p:nvPr/>
        </p:nvSpPr>
        <p:spPr>
          <a:xfrm>
            <a:off x="6715140" y="5072074"/>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ABLE</a:t>
            </a:r>
            <a:endParaRPr lang="en-GB" dirty="0">
              <a:solidFill>
                <a:schemeClr val="bg1"/>
              </a:solidFill>
              <a:latin typeface="KG HAPPY Solid" pitchFamily="2" charset="0"/>
            </a:endParaRPr>
          </a:p>
        </p:txBody>
      </p:sp>
      <p:sp>
        <p:nvSpPr>
          <p:cNvPr id="9" name="Left Arrow 8"/>
          <p:cNvSpPr/>
          <p:nvPr/>
        </p:nvSpPr>
        <p:spPr>
          <a:xfrm>
            <a:off x="6715140" y="3786214"/>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IBLE</a:t>
            </a:r>
            <a:endParaRPr lang="en-GB" dirty="0">
              <a:solidFill>
                <a:schemeClr val="bg1"/>
              </a:solidFill>
              <a:latin typeface="KG HAPPY Solid" pitchFamily="2" charset="0"/>
            </a:endParaRPr>
          </a:p>
        </p:txBody>
      </p:sp>
      <p:sp>
        <p:nvSpPr>
          <p:cNvPr id="10" name="Rounded Rectangle 9"/>
          <p:cNvSpPr/>
          <p:nvPr/>
        </p:nvSpPr>
        <p:spPr>
          <a:xfrm>
            <a:off x="3357554" y="14285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SUCCESS</a:t>
            </a:r>
            <a:endParaRPr lang="en-GB" sz="2000" b="1" dirty="0">
              <a:solidFill>
                <a:srgbClr val="7030A0"/>
              </a:solidFill>
              <a:latin typeface="Sassoon Infant Std" pitchFamily="34" charset="0"/>
            </a:endParaRPr>
          </a:p>
        </p:txBody>
      </p:sp>
      <p:sp>
        <p:nvSpPr>
          <p:cNvPr id="11" name="Right Arrow 10"/>
          <p:cNvSpPr/>
          <p:nvPr/>
        </p:nvSpPr>
        <p:spPr>
          <a:xfrm>
            <a:off x="214282" y="2643182"/>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UN</a:t>
            </a:r>
            <a:endParaRPr lang="en-GB" dirty="0">
              <a:solidFill>
                <a:schemeClr val="bg1"/>
              </a:solidFill>
              <a:latin typeface="KG HAPPY Solid" pitchFamily="2" charset="0"/>
            </a:endParaRPr>
          </a:p>
        </p:txBody>
      </p:sp>
      <p:sp>
        <p:nvSpPr>
          <p:cNvPr id="12" name="Right Arrow 11"/>
          <p:cNvSpPr/>
          <p:nvPr/>
        </p:nvSpPr>
        <p:spPr>
          <a:xfrm>
            <a:off x="214282" y="4572008"/>
            <a:ext cx="2000264" cy="78581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a:t>
            </a:r>
            <a:endParaRPr lang="en-GB" dirty="0">
              <a:solidFill>
                <a:schemeClr val="bg1"/>
              </a:solidFill>
              <a:latin typeface="KG HAPPY Solid" pitchFamily="2" charset="0"/>
            </a:endParaRPr>
          </a:p>
        </p:txBody>
      </p:sp>
      <p:sp>
        <p:nvSpPr>
          <p:cNvPr id="13" name="Right Arrow 12"/>
          <p:cNvSpPr/>
          <p:nvPr/>
        </p:nvSpPr>
        <p:spPr>
          <a:xfrm>
            <a:off x="214282" y="3929066"/>
            <a:ext cx="2000264" cy="7858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RE</a:t>
            </a:r>
            <a:endParaRPr lang="en-GB" dirty="0">
              <a:solidFill>
                <a:schemeClr val="bg1"/>
              </a:solidFill>
              <a:latin typeface="KG HAPPY Solid" pitchFamily="2" charset="0"/>
            </a:endParaRPr>
          </a:p>
        </p:txBody>
      </p:sp>
      <p:sp>
        <p:nvSpPr>
          <p:cNvPr id="14" name="Right Arrow 13"/>
          <p:cNvSpPr/>
          <p:nvPr/>
        </p:nvSpPr>
        <p:spPr>
          <a:xfrm>
            <a:off x="214282" y="1357322"/>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a:t>
            </a:r>
            <a:endParaRPr lang="en-GB" dirty="0">
              <a:solidFill>
                <a:schemeClr val="bg1"/>
              </a:solidFill>
              <a:latin typeface="KG HAPPY Solid" pitchFamily="2" charset="0"/>
            </a:endParaRPr>
          </a:p>
        </p:txBody>
      </p:sp>
      <p:sp>
        <p:nvSpPr>
          <p:cNvPr id="15" name="Right Arrow 14"/>
          <p:cNvSpPr/>
          <p:nvPr/>
        </p:nvSpPr>
        <p:spPr>
          <a:xfrm>
            <a:off x="214282" y="200024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a:t>
            </a:r>
            <a:endParaRPr lang="en-GB" dirty="0">
              <a:solidFill>
                <a:schemeClr val="bg1"/>
              </a:solidFill>
              <a:latin typeface="KG HAPPY Solid" pitchFamily="2" charset="0"/>
            </a:endParaRPr>
          </a:p>
        </p:txBody>
      </p:sp>
      <p:sp>
        <p:nvSpPr>
          <p:cNvPr id="16" name="Right Arrow 15"/>
          <p:cNvSpPr/>
          <p:nvPr/>
        </p:nvSpPr>
        <p:spPr>
          <a:xfrm>
            <a:off x="214282" y="5214950"/>
            <a:ext cx="2000264" cy="78581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PRE</a:t>
            </a:r>
            <a:endParaRPr lang="en-GB" dirty="0">
              <a:solidFill>
                <a:schemeClr val="bg1"/>
              </a:solidFill>
              <a:latin typeface="KG HAPPY Solid" pitchFamily="2" charset="0"/>
            </a:endParaRPr>
          </a:p>
        </p:txBody>
      </p:sp>
      <p:sp>
        <p:nvSpPr>
          <p:cNvPr id="17" name="Right Arrow 16"/>
          <p:cNvSpPr/>
          <p:nvPr/>
        </p:nvSpPr>
        <p:spPr>
          <a:xfrm>
            <a:off x="214282" y="5857892"/>
            <a:ext cx="2000264" cy="78581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POST</a:t>
            </a:r>
            <a:endParaRPr lang="en-GB" dirty="0">
              <a:solidFill>
                <a:schemeClr val="bg1"/>
              </a:solidFill>
              <a:latin typeface="KG HAPPY Solid" pitchFamily="2" charset="0"/>
            </a:endParaRPr>
          </a:p>
        </p:txBody>
      </p:sp>
      <p:sp>
        <p:nvSpPr>
          <p:cNvPr id="18" name="Right Arrow 17"/>
          <p:cNvSpPr/>
          <p:nvPr/>
        </p:nvSpPr>
        <p:spPr>
          <a:xfrm>
            <a:off x="214282" y="3214686"/>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IL</a:t>
            </a:r>
            <a:endParaRPr lang="en-GB" dirty="0">
              <a:solidFill>
                <a:schemeClr val="bg1"/>
              </a:solidFill>
              <a:latin typeface="KG HAPPY Solid" pitchFamily="2" charset="0"/>
            </a:endParaRPr>
          </a:p>
        </p:txBody>
      </p:sp>
      <p:sp>
        <p:nvSpPr>
          <p:cNvPr id="27" name="Rounded Rectangle 26"/>
          <p:cNvSpPr/>
          <p:nvPr/>
        </p:nvSpPr>
        <p:spPr>
          <a:xfrm>
            <a:off x="3357554" y="714356"/>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RESPECT</a:t>
            </a:r>
            <a:endParaRPr lang="en-GB" sz="2000" b="1" dirty="0">
              <a:solidFill>
                <a:srgbClr val="7030A0"/>
              </a:solidFill>
              <a:latin typeface="Sassoon Infant Std" pitchFamily="34" charset="0"/>
            </a:endParaRPr>
          </a:p>
        </p:txBody>
      </p:sp>
      <p:sp>
        <p:nvSpPr>
          <p:cNvPr id="28" name="Rounded Rectangle 27"/>
          <p:cNvSpPr/>
          <p:nvPr/>
        </p:nvSpPr>
        <p:spPr>
          <a:xfrm>
            <a:off x="3357554" y="1357298"/>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ARRANGE</a:t>
            </a:r>
            <a:endParaRPr lang="en-GB" sz="2000" b="1" dirty="0">
              <a:solidFill>
                <a:srgbClr val="7030A0"/>
              </a:solidFill>
              <a:latin typeface="Sassoon Infant Std" pitchFamily="34" charset="0"/>
            </a:endParaRPr>
          </a:p>
        </p:txBody>
      </p:sp>
      <p:sp>
        <p:nvSpPr>
          <p:cNvPr id="29" name="Rounded Rectangle 28"/>
          <p:cNvSpPr/>
          <p:nvPr/>
        </p:nvSpPr>
        <p:spPr>
          <a:xfrm>
            <a:off x="3357554" y="192880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COURAGE</a:t>
            </a:r>
            <a:endParaRPr lang="en-GB" sz="2000" b="1" dirty="0">
              <a:solidFill>
                <a:srgbClr val="7030A0"/>
              </a:solidFill>
              <a:latin typeface="Sassoon Infant Std" pitchFamily="34" charset="0"/>
            </a:endParaRPr>
          </a:p>
        </p:txBody>
      </p:sp>
      <p:sp>
        <p:nvSpPr>
          <p:cNvPr id="30" name="Rounded Rectangle 29"/>
          <p:cNvSpPr/>
          <p:nvPr/>
        </p:nvSpPr>
        <p:spPr>
          <a:xfrm>
            <a:off x="3357554" y="2571744"/>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PASS</a:t>
            </a:r>
            <a:endParaRPr lang="en-GB" sz="2000" b="1" dirty="0">
              <a:solidFill>
                <a:srgbClr val="7030A0"/>
              </a:solidFill>
              <a:latin typeface="Sassoon Infant Std" pitchFamily="34" charset="0"/>
            </a:endParaRPr>
          </a:p>
        </p:txBody>
      </p:sp>
      <p:sp>
        <p:nvSpPr>
          <p:cNvPr id="31" name="Rounded Rectangle 30"/>
          <p:cNvSpPr/>
          <p:nvPr/>
        </p:nvSpPr>
        <p:spPr>
          <a:xfrm>
            <a:off x="3357554" y="3143248"/>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MEASURE</a:t>
            </a:r>
            <a:endParaRPr lang="en-GB" sz="2000" b="1" dirty="0">
              <a:solidFill>
                <a:srgbClr val="7030A0"/>
              </a:solidFill>
              <a:latin typeface="Sassoon Infant Std" pitchFamily="34" charset="0"/>
            </a:endParaRPr>
          </a:p>
        </p:txBody>
      </p:sp>
      <p:sp>
        <p:nvSpPr>
          <p:cNvPr id="32" name="Rounded Rectangle 31"/>
          <p:cNvSpPr/>
          <p:nvPr/>
        </p:nvSpPr>
        <p:spPr>
          <a:xfrm>
            <a:off x="3357554" y="371475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LOYAL</a:t>
            </a:r>
            <a:endParaRPr lang="en-GB" sz="2000" b="1" dirty="0">
              <a:solidFill>
                <a:srgbClr val="7030A0"/>
              </a:solidFill>
              <a:latin typeface="Sassoon Infant Std" pitchFamily="34" charset="0"/>
            </a:endParaRPr>
          </a:p>
        </p:txBody>
      </p:sp>
      <p:sp>
        <p:nvSpPr>
          <p:cNvPr id="33" name="Rounded Rectangle 32"/>
          <p:cNvSpPr/>
          <p:nvPr/>
        </p:nvSpPr>
        <p:spPr>
          <a:xfrm>
            <a:off x="3357554" y="4286256"/>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LEGAL</a:t>
            </a:r>
            <a:endParaRPr lang="en-GB" sz="2000" b="1" dirty="0">
              <a:solidFill>
                <a:srgbClr val="7030A0"/>
              </a:solidFill>
              <a:latin typeface="Sassoon Infant Std" pitchFamily="34" charset="0"/>
            </a:endParaRPr>
          </a:p>
        </p:txBody>
      </p:sp>
      <p:sp>
        <p:nvSpPr>
          <p:cNvPr id="34" name="Rounded Rectangle 33"/>
          <p:cNvSpPr/>
          <p:nvPr/>
        </p:nvSpPr>
        <p:spPr>
          <a:xfrm>
            <a:off x="3357554" y="4857760"/>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APPEAR</a:t>
            </a:r>
            <a:endParaRPr lang="en-GB" sz="2000" b="1" dirty="0">
              <a:solidFill>
                <a:srgbClr val="7030A0"/>
              </a:solidFill>
              <a:latin typeface="Sassoon Infant Std" pitchFamily="34" charset="0"/>
            </a:endParaRPr>
          </a:p>
        </p:txBody>
      </p:sp>
      <p:sp>
        <p:nvSpPr>
          <p:cNvPr id="35" name="Rounded Rectangle 34"/>
          <p:cNvSpPr/>
          <p:nvPr/>
        </p:nvSpPr>
        <p:spPr>
          <a:xfrm>
            <a:off x="3357554" y="5429264"/>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DIGEST</a:t>
            </a:r>
            <a:endParaRPr lang="en-GB" sz="2000" b="1" dirty="0">
              <a:solidFill>
                <a:srgbClr val="7030A0"/>
              </a:solidFill>
              <a:latin typeface="Sassoon Infant Std" pitchFamily="34" charset="0"/>
            </a:endParaRPr>
          </a:p>
        </p:txBody>
      </p:sp>
      <p:sp>
        <p:nvSpPr>
          <p:cNvPr id="36" name="Rounded Rectangle 35"/>
          <p:cNvSpPr/>
          <p:nvPr/>
        </p:nvSpPr>
        <p:spPr>
          <a:xfrm>
            <a:off x="3357554" y="14285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1</a:t>
            </a:r>
            <a:endParaRPr lang="en-GB" b="1" dirty="0">
              <a:solidFill>
                <a:srgbClr val="FF0000"/>
              </a:solidFill>
              <a:latin typeface="Sassoon Infant Std" pitchFamily="34" charset="0"/>
            </a:endParaRPr>
          </a:p>
        </p:txBody>
      </p:sp>
      <p:sp>
        <p:nvSpPr>
          <p:cNvPr id="37" name="Rounded Rectangle 36"/>
          <p:cNvSpPr/>
          <p:nvPr/>
        </p:nvSpPr>
        <p:spPr>
          <a:xfrm>
            <a:off x="3357554" y="723880"/>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2</a:t>
            </a:r>
            <a:endParaRPr lang="en-GB" b="1" dirty="0">
              <a:solidFill>
                <a:srgbClr val="FF0000"/>
              </a:solidFill>
              <a:latin typeface="Sassoon Infant Std" pitchFamily="34" charset="0"/>
            </a:endParaRPr>
          </a:p>
        </p:txBody>
      </p:sp>
      <p:sp>
        <p:nvSpPr>
          <p:cNvPr id="38" name="Rounded Rectangle 37"/>
          <p:cNvSpPr/>
          <p:nvPr/>
        </p:nvSpPr>
        <p:spPr>
          <a:xfrm>
            <a:off x="3357554" y="136682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3</a:t>
            </a:r>
            <a:endParaRPr lang="en-GB" b="1" dirty="0">
              <a:solidFill>
                <a:srgbClr val="FF0000"/>
              </a:solidFill>
              <a:latin typeface="Sassoon Infant Std" pitchFamily="34" charset="0"/>
            </a:endParaRPr>
          </a:p>
        </p:txBody>
      </p:sp>
      <p:sp>
        <p:nvSpPr>
          <p:cNvPr id="39" name="Rounded Rectangle 38"/>
          <p:cNvSpPr/>
          <p:nvPr/>
        </p:nvSpPr>
        <p:spPr>
          <a:xfrm>
            <a:off x="3357554" y="1938326"/>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4</a:t>
            </a:r>
            <a:endParaRPr lang="en-GB" b="1" dirty="0">
              <a:solidFill>
                <a:srgbClr val="FF0000"/>
              </a:solidFill>
              <a:latin typeface="Sassoon Infant Std" pitchFamily="34" charset="0"/>
            </a:endParaRPr>
          </a:p>
        </p:txBody>
      </p:sp>
      <p:sp>
        <p:nvSpPr>
          <p:cNvPr id="40" name="Rounded Rectangle 39"/>
          <p:cNvSpPr/>
          <p:nvPr/>
        </p:nvSpPr>
        <p:spPr>
          <a:xfrm>
            <a:off x="3357554" y="2581268"/>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5</a:t>
            </a:r>
            <a:endParaRPr lang="en-GB" b="1" dirty="0">
              <a:solidFill>
                <a:srgbClr val="FF0000"/>
              </a:solidFill>
              <a:latin typeface="Sassoon Infant Std" pitchFamily="34" charset="0"/>
            </a:endParaRPr>
          </a:p>
        </p:txBody>
      </p:sp>
      <p:sp>
        <p:nvSpPr>
          <p:cNvPr id="41" name="Rounded Rectangle 40"/>
          <p:cNvSpPr/>
          <p:nvPr/>
        </p:nvSpPr>
        <p:spPr>
          <a:xfrm>
            <a:off x="3357554" y="315277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6</a:t>
            </a:r>
            <a:endParaRPr lang="en-GB" b="1" dirty="0">
              <a:solidFill>
                <a:srgbClr val="FF0000"/>
              </a:solidFill>
              <a:latin typeface="Sassoon Infant Std" pitchFamily="34" charset="0"/>
            </a:endParaRPr>
          </a:p>
        </p:txBody>
      </p:sp>
      <p:sp>
        <p:nvSpPr>
          <p:cNvPr id="42" name="Rounded Rectangle 41"/>
          <p:cNvSpPr/>
          <p:nvPr/>
        </p:nvSpPr>
        <p:spPr>
          <a:xfrm>
            <a:off x="3357554" y="3724276"/>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7</a:t>
            </a:r>
            <a:endParaRPr lang="en-GB" b="1" dirty="0">
              <a:solidFill>
                <a:srgbClr val="FF0000"/>
              </a:solidFill>
              <a:latin typeface="Sassoon Infant Std" pitchFamily="34" charset="0"/>
            </a:endParaRPr>
          </a:p>
        </p:txBody>
      </p:sp>
      <p:sp>
        <p:nvSpPr>
          <p:cNvPr id="43" name="Rounded Rectangle 42"/>
          <p:cNvSpPr/>
          <p:nvPr/>
        </p:nvSpPr>
        <p:spPr>
          <a:xfrm>
            <a:off x="3357554" y="4295780"/>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8</a:t>
            </a:r>
            <a:endParaRPr lang="en-GB" b="1" dirty="0">
              <a:solidFill>
                <a:srgbClr val="FF0000"/>
              </a:solidFill>
              <a:latin typeface="Sassoon Infant Std" pitchFamily="34" charset="0"/>
            </a:endParaRPr>
          </a:p>
        </p:txBody>
      </p:sp>
      <p:sp>
        <p:nvSpPr>
          <p:cNvPr id="44" name="Rounded Rectangle 43"/>
          <p:cNvSpPr/>
          <p:nvPr/>
        </p:nvSpPr>
        <p:spPr>
          <a:xfrm>
            <a:off x="3357554" y="4867284"/>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9</a:t>
            </a:r>
            <a:endParaRPr lang="en-GB" b="1" dirty="0">
              <a:solidFill>
                <a:srgbClr val="FF0000"/>
              </a:solidFill>
              <a:latin typeface="Sassoon Infant Std" pitchFamily="34" charset="0"/>
            </a:endParaRPr>
          </a:p>
        </p:txBody>
      </p:sp>
      <p:sp>
        <p:nvSpPr>
          <p:cNvPr id="45" name="Rounded Rectangle 44"/>
          <p:cNvSpPr/>
          <p:nvPr/>
        </p:nvSpPr>
        <p:spPr>
          <a:xfrm>
            <a:off x="3357554" y="5438788"/>
            <a:ext cx="5000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10</a:t>
            </a:r>
            <a:endParaRPr lang="en-GB" b="1" dirty="0">
              <a:solidFill>
                <a:srgbClr val="FF0000"/>
              </a:solidFill>
              <a:latin typeface="Sassoon Infant Std" pitchFamily="34" charset="0"/>
            </a:endParaRPr>
          </a:p>
        </p:txBody>
      </p:sp>
      <p:sp>
        <p:nvSpPr>
          <p:cNvPr id="46" name="TextBox 45"/>
          <p:cNvSpPr txBox="1"/>
          <p:nvPr/>
        </p:nvSpPr>
        <p:spPr>
          <a:xfrm>
            <a:off x="2285984" y="1000108"/>
            <a:ext cx="4286280" cy="4770537"/>
          </a:xfrm>
          <a:prstGeom prst="rect">
            <a:avLst/>
          </a:prstGeom>
          <a:solidFill>
            <a:schemeClr val="bg1">
              <a:lumMod val="95000"/>
            </a:schemeClr>
          </a:solidFill>
          <a:ln w="57150">
            <a:solidFill>
              <a:srgbClr val="FF0000"/>
            </a:solidFill>
          </a:ln>
        </p:spPr>
        <p:txBody>
          <a:bodyPr wrap="square" rtlCol="0">
            <a:spAutoFit/>
          </a:bodyPr>
          <a:lstStyle/>
          <a:p>
            <a:r>
              <a:rPr lang="en-GB" sz="2800" dirty="0" smtClean="0">
                <a:solidFill>
                  <a:srgbClr val="FF0000"/>
                </a:solidFill>
                <a:latin typeface="Sassoon Infant Std" pitchFamily="34" charset="0"/>
              </a:rPr>
              <a:t>Write:</a:t>
            </a:r>
            <a:r>
              <a:rPr lang="en-GB" sz="2800" dirty="0" smtClean="0">
                <a:latin typeface="Sassoon Infant Std" pitchFamily="34" charset="0"/>
              </a:rPr>
              <a:t/>
            </a:r>
            <a:br>
              <a:rPr lang="en-GB" sz="2800" dirty="0" smtClean="0">
                <a:latin typeface="Sassoon Infant Std" pitchFamily="34" charset="0"/>
              </a:rPr>
            </a:br>
            <a:r>
              <a:rPr lang="en-GB" sz="2800" dirty="0" smtClean="0">
                <a:latin typeface="Sassoon Infant Std" pitchFamily="34" charset="0"/>
              </a:rPr>
              <a:t/>
            </a:r>
            <a:br>
              <a:rPr lang="en-GB" sz="2800" dirty="0" smtClean="0">
                <a:latin typeface="Sassoon Infant Std" pitchFamily="34" charset="0"/>
              </a:rPr>
            </a:br>
            <a:r>
              <a:rPr lang="en-GB" sz="2800" b="1" u="sng" dirty="0" smtClean="0">
                <a:solidFill>
                  <a:srgbClr val="00B050"/>
                </a:solidFill>
                <a:latin typeface="Sassoon Infant Std" pitchFamily="34" charset="0"/>
              </a:rPr>
              <a:t>Prefixes and Suffixes Quiz</a:t>
            </a:r>
            <a:r>
              <a:rPr lang="en-GB" sz="2800" dirty="0" smtClean="0">
                <a:solidFill>
                  <a:srgbClr val="00B050"/>
                </a:solidFill>
                <a:latin typeface="Sassoon Infant Std" pitchFamily="34" charset="0"/>
              </a:rPr>
              <a:t/>
            </a:r>
            <a:br>
              <a:rPr lang="en-GB" sz="2800" dirty="0" smtClean="0">
                <a:solidFill>
                  <a:srgbClr val="00B050"/>
                </a:solidFill>
                <a:latin typeface="Sassoon Infant Std" pitchFamily="34" charset="0"/>
              </a:rPr>
            </a:br>
            <a:r>
              <a:rPr lang="en-GB" sz="2000" dirty="0" smtClean="0">
                <a:solidFill>
                  <a:srgbClr val="00B050"/>
                </a:solidFill>
                <a:latin typeface="Sassoon Infant Std" pitchFamily="34" charset="0"/>
              </a:rPr>
              <a:t/>
            </a:r>
            <a:br>
              <a:rPr lang="en-GB" sz="2000" dirty="0" smtClean="0">
                <a:solidFill>
                  <a:srgbClr val="00B050"/>
                </a:solidFill>
                <a:latin typeface="Sassoon Infant Std" pitchFamily="34" charset="0"/>
              </a:rPr>
            </a:br>
            <a:r>
              <a:rPr lang="en-GB" sz="2000" dirty="0" smtClean="0">
                <a:solidFill>
                  <a:srgbClr val="00B050"/>
                </a:solidFill>
                <a:latin typeface="Sassoon Infant Std" pitchFamily="34" charset="0"/>
              </a:rPr>
              <a:t>1)</a:t>
            </a:r>
            <a:br>
              <a:rPr lang="en-GB" sz="2000" dirty="0" smtClean="0">
                <a:solidFill>
                  <a:srgbClr val="00B050"/>
                </a:solidFill>
                <a:latin typeface="Sassoon Infant Std" pitchFamily="34" charset="0"/>
              </a:rPr>
            </a:br>
            <a:r>
              <a:rPr lang="en-GB" sz="2000" dirty="0" smtClean="0">
                <a:solidFill>
                  <a:srgbClr val="00B050"/>
                </a:solidFill>
                <a:latin typeface="Sassoon Infant Std" pitchFamily="34" charset="0"/>
              </a:rPr>
              <a:t>2)</a:t>
            </a:r>
          </a:p>
          <a:p>
            <a:r>
              <a:rPr lang="en-GB" sz="2000" dirty="0" smtClean="0">
                <a:solidFill>
                  <a:srgbClr val="00B050"/>
                </a:solidFill>
                <a:latin typeface="Sassoon Infant Std" pitchFamily="34" charset="0"/>
              </a:rPr>
              <a:t>3)</a:t>
            </a:r>
          </a:p>
          <a:p>
            <a:r>
              <a:rPr lang="en-GB" sz="2000" dirty="0" smtClean="0">
                <a:solidFill>
                  <a:srgbClr val="00B050"/>
                </a:solidFill>
                <a:latin typeface="Sassoon Infant Std" pitchFamily="34" charset="0"/>
              </a:rPr>
              <a:t>4)</a:t>
            </a:r>
          </a:p>
          <a:p>
            <a:r>
              <a:rPr lang="en-GB" sz="2000" dirty="0" smtClean="0">
                <a:solidFill>
                  <a:srgbClr val="00B050"/>
                </a:solidFill>
                <a:latin typeface="Sassoon Infant Std" pitchFamily="34" charset="0"/>
              </a:rPr>
              <a:t>5)</a:t>
            </a:r>
          </a:p>
          <a:p>
            <a:r>
              <a:rPr lang="en-GB" sz="2000" dirty="0" smtClean="0">
                <a:solidFill>
                  <a:srgbClr val="00B050"/>
                </a:solidFill>
                <a:latin typeface="Sassoon Infant Std" pitchFamily="34" charset="0"/>
              </a:rPr>
              <a:t>6)</a:t>
            </a:r>
          </a:p>
          <a:p>
            <a:r>
              <a:rPr lang="en-GB" sz="2000" dirty="0" smtClean="0">
                <a:solidFill>
                  <a:srgbClr val="00B050"/>
                </a:solidFill>
                <a:latin typeface="Sassoon Infant Std" pitchFamily="34" charset="0"/>
              </a:rPr>
              <a:t>7)</a:t>
            </a:r>
          </a:p>
          <a:p>
            <a:r>
              <a:rPr lang="en-GB" sz="2000" dirty="0" smtClean="0">
                <a:solidFill>
                  <a:srgbClr val="00B050"/>
                </a:solidFill>
                <a:latin typeface="Sassoon Infant Std" pitchFamily="34" charset="0"/>
              </a:rPr>
              <a:t>8)</a:t>
            </a:r>
            <a:br>
              <a:rPr lang="en-GB" sz="2000" dirty="0" smtClean="0">
                <a:solidFill>
                  <a:srgbClr val="00B050"/>
                </a:solidFill>
                <a:latin typeface="Sassoon Infant Std" pitchFamily="34" charset="0"/>
              </a:rPr>
            </a:br>
            <a:r>
              <a:rPr lang="en-GB" sz="2000" dirty="0" smtClean="0">
                <a:solidFill>
                  <a:srgbClr val="00B050"/>
                </a:solidFill>
                <a:latin typeface="Sassoon Infant Std" pitchFamily="34" charset="0"/>
              </a:rPr>
              <a:t>9)</a:t>
            </a:r>
            <a:br>
              <a:rPr lang="en-GB" sz="2000" dirty="0" smtClean="0">
                <a:solidFill>
                  <a:srgbClr val="00B050"/>
                </a:solidFill>
                <a:latin typeface="Sassoon Infant Std" pitchFamily="34" charset="0"/>
              </a:rPr>
            </a:br>
            <a:r>
              <a:rPr lang="en-GB" sz="2000" dirty="0" smtClean="0">
                <a:solidFill>
                  <a:srgbClr val="00B050"/>
                </a:solidFill>
                <a:latin typeface="Sassoon Infant Std" pitchFamily="34" charset="0"/>
              </a:rPr>
              <a:t>10)</a:t>
            </a:r>
          </a:p>
        </p:txBody>
      </p:sp>
      <p:sp>
        <p:nvSpPr>
          <p:cNvPr id="47" name="Left Arrow 46"/>
          <p:cNvSpPr/>
          <p:nvPr/>
        </p:nvSpPr>
        <p:spPr>
          <a:xfrm>
            <a:off x="6858016" y="85723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MENT</a:t>
            </a:r>
            <a:endParaRPr lang="en-GB" dirty="0">
              <a:solidFill>
                <a:schemeClr val="bg1"/>
              </a:solidFill>
              <a:latin typeface="KG HAPPY Solid"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7" grpId="0" animBg="1"/>
      <p:bldP spid="28" grpId="0" animBg="1"/>
      <p:bldP spid="29" grpId="0" animBg="1"/>
      <p:bldP spid="30" grpId="0" animBg="1"/>
      <p:bldP spid="31" grpId="0" animBg="1"/>
      <p:bldP spid="32" grpId="0" animBg="1"/>
      <p:bldP spid="33" grpId="0" animBg="1"/>
      <p:bldP spid="34" grpId="0" animBg="1"/>
      <p:bldP spid="35" grpId="0" animBg="1"/>
      <p:bldP spid="46" grpId="0" animBg="1"/>
      <p:bldP spid="4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Left Arrow 1"/>
          <p:cNvSpPr/>
          <p:nvPr/>
        </p:nvSpPr>
        <p:spPr>
          <a:xfrm>
            <a:off x="6858016" y="2571744"/>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ENCE</a:t>
            </a:r>
            <a:endParaRPr lang="en-GB" dirty="0">
              <a:solidFill>
                <a:schemeClr val="bg1"/>
              </a:solidFill>
              <a:latin typeface="KG HAPPY Solid" pitchFamily="2" charset="0"/>
            </a:endParaRPr>
          </a:p>
        </p:txBody>
      </p:sp>
      <p:sp>
        <p:nvSpPr>
          <p:cNvPr id="3" name="Left Arrow 2"/>
          <p:cNvSpPr/>
          <p:nvPr/>
        </p:nvSpPr>
        <p:spPr>
          <a:xfrm>
            <a:off x="6715140" y="5786454"/>
            <a:ext cx="2000264"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LY</a:t>
            </a:r>
            <a:endParaRPr lang="en-GB" dirty="0">
              <a:solidFill>
                <a:schemeClr val="bg1"/>
              </a:solidFill>
              <a:latin typeface="KG HAPPY Solid" pitchFamily="2" charset="0"/>
            </a:endParaRPr>
          </a:p>
        </p:txBody>
      </p:sp>
      <p:sp>
        <p:nvSpPr>
          <p:cNvPr id="5" name="Left Arrow 4"/>
          <p:cNvSpPr/>
          <p:nvPr/>
        </p:nvSpPr>
        <p:spPr>
          <a:xfrm>
            <a:off x="6858016" y="3143248"/>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TION</a:t>
            </a:r>
            <a:endParaRPr lang="en-GB" dirty="0">
              <a:solidFill>
                <a:schemeClr val="bg1"/>
              </a:solidFill>
              <a:latin typeface="KG HAPPY Solid" pitchFamily="2" charset="0"/>
            </a:endParaRPr>
          </a:p>
        </p:txBody>
      </p:sp>
      <p:sp>
        <p:nvSpPr>
          <p:cNvPr id="6" name="Left Arrow 5"/>
          <p:cNvSpPr/>
          <p:nvPr/>
        </p:nvSpPr>
        <p:spPr>
          <a:xfrm>
            <a:off x="6858016" y="135732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SION</a:t>
            </a:r>
            <a:endParaRPr lang="en-GB" dirty="0">
              <a:solidFill>
                <a:schemeClr val="bg1"/>
              </a:solidFill>
              <a:latin typeface="KG HAPPY Solid" pitchFamily="2" charset="0"/>
            </a:endParaRPr>
          </a:p>
        </p:txBody>
      </p:sp>
      <p:sp>
        <p:nvSpPr>
          <p:cNvPr id="7" name="Left Arrow 6"/>
          <p:cNvSpPr/>
          <p:nvPr/>
        </p:nvSpPr>
        <p:spPr>
          <a:xfrm>
            <a:off x="6858016" y="192880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ANCE</a:t>
            </a:r>
            <a:endParaRPr lang="en-GB" dirty="0">
              <a:solidFill>
                <a:schemeClr val="bg1"/>
              </a:solidFill>
              <a:latin typeface="KG HAPPY Solid" pitchFamily="2" charset="0"/>
            </a:endParaRPr>
          </a:p>
        </p:txBody>
      </p:sp>
      <p:sp>
        <p:nvSpPr>
          <p:cNvPr id="8" name="Left Arrow 7"/>
          <p:cNvSpPr/>
          <p:nvPr/>
        </p:nvSpPr>
        <p:spPr>
          <a:xfrm>
            <a:off x="6715140" y="5072074"/>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ABLE</a:t>
            </a:r>
            <a:endParaRPr lang="en-GB" dirty="0">
              <a:solidFill>
                <a:schemeClr val="bg1"/>
              </a:solidFill>
              <a:latin typeface="KG HAPPY Solid" pitchFamily="2" charset="0"/>
            </a:endParaRPr>
          </a:p>
        </p:txBody>
      </p:sp>
      <p:sp>
        <p:nvSpPr>
          <p:cNvPr id="9" name="Left Arrow 8"/>
          <p:cNvSpPr/>
          <p:nvPr/>
        </p:nvSpPr>
        <p:spPr>
          <a:xfrm>
            <a:off x="6715140" y="3786214"/>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IBLE</a:t>
            </a:r>
            <a:endParaRPr lang="en-GB" dirty="0">
              <a:solidFill>
                <a:schemeClr val="bg1"/>
              </a:solidFill>
              <a:latin typeface="KG HAPPY Solid" pitchFamily="2" charset="0"/>
            </a:endParaRPr>
          </a:p>
        </p:txBody>
      </p:sp>
      <p:sp>
        <p:nvSpPr>
          <p:cNvPr id="10" name="Rounded Rectangle 9"/>
          <p:cNvSpPr/>
          <p:nvPr/>
        </p:nvSpPr>
        <p:spPr>
          <a:xfrm>
            <a:off x="3357554" y="14285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SUCCESS</a:t>
            </a:r>
            <a:endParaRPr lang="en-GB" sz="2000" b="1" dirty="0">
              <a:solidFill>
                <a:srgbClr val="7030A0"/>
              </a:solidFill>
              <a:latin typeface="Sassoon Infant Std" pitchFamily="34" charset="0"/>
            </a:endParaRPr>
          </a:p>
        </p:txBody>
      </p:sp>
      <p:sp>
        <p:nvSpPr>
          <p:cNvPr id="11" name="Right Arrow 10"/>
          <p:cNvSpPr/>
          <p:nvPr/>
        </p:nvSpPr>
        <p:spPr>
          <a:xfrm>
            <a:off x="1357290" y="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UN</a:t>
            </a:r>
            <a:endParaRPr lang="en-GB" dirty="0">
              <a:solidFill>
                <a:schemeClr val="bg1"/>
              </a:solidFill>
              <a:latin typeface="KG HAPPY Solid" pitchFamily="2" charset="0"/>
            </a:endParaRPr>
          </a:p>
        </p:txBody>
      </p:sp>
      <p:sp>
        <p:nvSpPr>
          <p:cNvPr id="12" name="Right Arrow 11"/>
          <p:cNvSpPr/>
          <p:nvPr/>
        </p:nvSpPr>
        <p:spPr>
          <a:xfrm>
            <a:off x="214282" y="4572008"/>
            <a:ext cx="2000264" cy="78581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a:t>
            </a:r>
            <a:endParaRPr lang="en-GB" dirty="0">
              <a:solidFill>
                <a:schemeClr val="bg1"/>
              </a:solidFill>
              <a:latin typeface="KG HAPPY Solid" pitchFamily="2" charset="0"/>
            </a:endParaRPr>
          </a:p>
        </p:txBody>
      </p:sp>
      <p:sp>
        <p:nvSpPr>
          <p:cNvPr id="13" name="Right Arrow 12"/>
          <p:cNvSpPr/>
          <p:nvPr/>
        </p:nvSpPr>
        <p:spPr>
          <a:xfrm>
            <a:off x="214282" y="3929066"/>
            <a:ext cx="2000264" cy="7858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RE</a:t>
            </a:r>
            <a:endParaRPr lang="en-GB" dirty="0">
              <a:solidFill>
                <a:schemeClr val="bg1"/>
              </a:solidFill>
              <a:latin typeface="KG HAPPY Solid" pitchFamily="2" charset="0"/>
            </a:endParaRPr>
          </a:p>
        </p:txBody>
      </p:sp>
      <p:sp>
        <p:nvSpPr>
          <p:cNvPr id="14" name="Right Arrow 13"/>
          <p:cNvSpPr/>
          <p:nvPr/>
        </p:nvSpPr>
        <p:spPr>
          <a:xfrm>
            <a:off x="214282" y="1357322"/>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a:t>
            </a:r>
            <a:endParaRPr lang="en-GB" dirty="0">
              <a:solidFill>
                <a:schemeClr val="bg1"/>
              </a:solidFill>
              <a:latin typeface="KG HAPPY Solid" pitchFamily="2" charset="0"/>
            </a:endParaRPr>
          </a:p>
        </p:txBody>
      </p:sp>
      <p:sp>
        <p:nvSpPr>
          <p:cNvPr id="15" name="Right Arrow 14"/>
          <p:cNvSpPr/>
          <p:nvPr/>
        </p:nvSpPr>
        <p:spPr>
          <a:xfrm>
            <a:off x="214282" y="2643182"/>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a:t>
            </a:r>
            <a:endParaRPr lang="en-GB" dirty="0">
              <a:solidFill>
                <a:schemeClr val="bg1"/>
              </a:solidFill>
              <a:latin typeface="KG HAPPY Solid" pitchFamily="2" charset="0"/>
            </a:endParaRPr>
          </a:p>
        </p:txBody>
      </p:sp>
      <p:sp>
        <p:nvSpPr>
          <p:cNvPr id="16" name="Right Arrow 15"/>
          <p:cNvSpPr/>
          <p:nvPr/>
        </p:nvSpPr>
        <p:spPr>
          <a:xfrm>
            <a:off x="214282" y="5214950"/>
            <a:ext cx="2000264" cy="78581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PRE</a:t>
            </a:r>
            <a:endParaRPr lang="en-GB" dirty="0">
              <a:solidFill>
                <a:schemeClr val="bg1"/>
              </a:solidFill>
              <a:latin typeface="KG HAPPY Solid" pitchFamily="2" charset="0"/>
            </a:endParaRPr>
          </a:p>
        </p:txBody>
      </p:sp>
      <p:sp>
        <p:nvSpPr>
          <p:cNvPr id="17" name="Right Arrow 16"/>
          <p:cNvSpPr/>
          <p:nvPr/>
        </p:nvSpPr>
        <p:spPr>
          <a:xfrm>
            <a:off x="214282" y="5857892"/>
            <a:ext cx="2000264" cy="78581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POST</a:t>
            </a:r>
            <a:endParaRPr lang="en-GB" dirty="0">
              <a:solidFill>
                <a:schemeClr val="bg1"/>
              </a:solidFill>
              <a:latin typeface="KG HAPPY Solid" pitchFamily="2" charset="0"/>
            </a:endParaRPr>
          </a:p>
        </p:txBody>
      </p:sp>
      <p:sp>
        <p:nvSpPr>
          <p:cNvPr id="18" name="Right Arrow 17"/>
          <p:cNvSpPr/>
          <p:nvPr/>
        </p:nvSpPr>
        <p:spPr>
          <a:xfrm>
            <a:off x="214282" y="3214686"/>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IL</a:t>
            </a:r>
            <a:endParaRPr lang="en-GB" dirty="0">
              <a:solidFill>
                <a:schemeClr val="bg1"/>
              </a:solidFill>
              <a:latin typeface="KG HAPPY Solid" pitchFamily="2" charset="0"/>
            </a:endParaRPr>
          </a:p>
        </p:txBody>
      </p:sp>
      <p:sp>
        <p:nvSpPr>
          <p:cNvPr id="27" name="Rounded Rectangle 26"/>
          <p:cNvSpPr/>
          <p:nvPr/>
        </p:nvSpPr>
        <p:spPr>
          <a:xfrm>
            <a:off x="3357554" y="714356"/>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RESPECT</a:t>
            </a:r>
            <a:endParaRPr lang="en-GB" sz="2000" b="1" dirty="0">
              <a:solidFill>
                <a:srgbClr val="7030A0"/>
              </a:solidFill>
              <a:latin typeface="Sassoon Infant Std" pitchFamily="34" charset="0"/>
            </a:endParaRPr>
          </a:p>
        </p:txBody>
      </p:sp>
      <p:sp>
        <p:nvSpPr>
          <p:cNvPr id="28" name="Rounded Rectangle 27"/>
          <p:cNvSpPr/>
          <p:nvPr/>
        </p:nvSpPr>
        <p:spPr>
          <a:xfrm>
            <a:off x="3357554" y="1357298"/>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ARRANGE</a:t>
            </a:r>
            <a:endParaRPr lang="en-GB" sz="2000" b="1" dirty="0">
              <a:solidFill>
                <a:srgbClr val="7030A0"/>
              </a:solidFill>
              <a:latin typeface="Sassoon Infant Std" pitchFamily="34" charset="0"/>
            </a:endParaRPr>
          </a:p>
        </p:txBody>
      </p:sp>
      <p:sp>
        <p:nvSpPr>
          <p:cNvPr id="29" name="Rounded Rectangle 28"/>
          <p:cNvSpPr/>
          <p:nvPr/>
        </p:nvSpPr>
        <p:spPr>
          <a:xfrm>
            <a:off x="3357554" y="192880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COURAGE</a:t>
            </a:r>
            <a:endParaRPr lang="en-GB" sz="2000" b="1" dirty="0">
              <a:solidFill>
                <a:srgbClr val="7030A0"/>
              </a:solidFill>
              <a:latin typeface="Sassoon Infant Std" pitchFamily="34" charset="0"/>
            </a:endParaRPr>
          </a:p>
        </p:txBody>
      </p:sp>
      <p:sp>
        <p:nvSpPr>
          <p:cNvPr id="30" name="Rounded Rectangle 29"/>
          <p:cNvSpPr/>
          <p:nvPr/>
        </p:nvSpPr>
        <p:spPr>
          <a:xfrm>
            <a:off x="3357554" y="2571744"/>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PASS</a:t>
            </a:r>
            <a:endParaRPr lang="en-GB" sz="2000" b="1" dirty="0">
              <a:solidFill>
                <a:srgbClr val="7030A0"/>
              </a:solidFill>
              <a:latin typeface="Sassoon Infant Std" pitchFamily="34" charset="0"/>
            </a:endParaRPr>
          </a:p>
        </p:txBody>
      </p:sp>
      <p:sp>
        <p:nvSpPr>
          <p:cNvPr id="31" name="Rounded Rectangle 30"/>
          <p:cNvSpPr/>
          <p:nvPr/>
        </p:nvSpPr>
        <p:spPr>
          <a:xfrm>
            <a:off x="3357554" y="3143248"/>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MEASURE</a:t>
            </a:r>
            <a:endParaRPr lang="en-GB" sz="2000" b="1" dirty="0">
              <a:solidFill>
                <a:srgbClr val="7030A0"/>
              </a:solidFill>
              <a:latin typeface="Sassoon Infant Std" pitchFamily="34" charset="0"/>
            </a:endParaRPr>
          </a:p>
        </p:txBody>
      </p:sp>
      <p:sp>
        <p:nvSpPr>
          <p:cNvPr id="32" name="Rounded Rectangle 31"/>
          <p:cNvSpPr/>
          <p:nvPr/>
        </p:nvSpPr>
        <p:spPr>
          <a:xfrm>
            <a:off x="3357554" y="371475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LOYAL</a:t>
            </a:r>
            <a:endParaRPr lang="en-GB" sz="2000" b="1" dirty="0">
              <a:solidFill>
                <a:srgbClr val="7030A0"/>
              </a:solidFill>
              <a:latin typeface="Sassoon Infant Std" pitchFamily="34" charset="0"/>
            </a:endParaRPr>
          </a:p>
        </p:txBody>
      </p:sp>
      <p:sp>
        <p:nvSpPr>
          <p:cNvPr id="33" name="Rounded Rectangle 32"/>
          <p:cNvSpPr/>
          <p:nvPr/>
        </p:nvSpPr>
        <p:spPr>
          <a:xfrm>
            <a:off x="3357554" y="4286256"/>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LEGAL</a:t>
            </a:r>
            <a:endParaRPr lang="en-GB" sz="2000" b="1" dirty="0">
              <a:solidFill>
                <a:srgbClr val="7030A0"/>
              </a:solidFill>
              <a:latin typeface="Sassoon Infant Std" pitchFamily="34" charset="0"/>
            </a:endParaRPr>
          </a:p>
        </p:txBody>
      </p:sp>
      <p:sp>
        <p:nvSpPr>
          <p:cNvPr id="34" name="Rounded Rectangle 33"/>
          <p:cNvSpPr/>
          <p:nvPr/>
        </p:nvSpPr>
        <p:spPr>
          <a:xfrm>
            <a:off x="3357554" y="4857760"/>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APPEAR</a:t>
            </a:r>
            <a:endParaRPr lang="en-GB" sz="2000" b="1" dirty="0">
              <a:solidFill>
                <a:srgbClr val="7030A0"/>
              </a:solidFill>
              <a:latin typeface="Sassoon Infant Std" pitchFamily="34" charset="0"/>
            </a:endParaRPr>
          </a:p>
        </p:txBody>
      </p:sp>
      <p:sp>
        <p:nvSpPr>
          <p:cNvPr id="35" name="Rounded Rectangle 34"/>
          <p:cNvSpPr/>
          <p:nvPr/>
        </p:nvSpPr>
        <p:spPr>
          <a:xfrm>
            <a:off x="3357554" y="5429264"/>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DIGEST</a:t>
            </a:r>
            <a:endParaRPr lang="en-GB" sz="2000" b="1" dirty="0">
              <a:solidFill>
                <a:srgbClr val="7030A0"/>
              </a:solidFill>
              <a:latin typeface="Sassoon Infant Std" pitchFamily="34" charset="0"/>
            </a:endParaRPr>
          </a:p>
        </p:txBody>
      </p:sp>
      <p:sp>
        <p:nvSpPr>
          <p:cNvPr id="36" name="Rounded Rectangle 35"/>
          <p:cNvSpPr/>
          <p:nvPr/>
        </p:nvSpPr>
        <p:spPr>
          <a:xfrm>
            <a:off x="3357554" y="14285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1</a:t>
            </a:r>
            <a:endParaRPr lang="en-GB" b="1" dirty="0">
              <a:solidFill>
                <a:srgbClr val="FF0000"/>
              </a:solidFill>
              <a:latin typeface="Sassoon Infant Std" pitchFamily="34" charset="0"/>
            </a:endParaRPr>
          </a:p>
        </p:txBody>
      </p:sp>
      <p:sp>
        <p:nvSpPr>
          <p:cNvPr id="37" name="Rounded Rectangle 36"/>
          <p:cNvSpPr/>
          <p:nvPr/>
        </p:nvSpPr>
        <p:spPr>
          <a:xfrm>
            <a:off x="3357554" y="723880"/>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2</a:t>
            </a:r>
            <a:endParaRPr lang="en-GB" b="1" dirty="0">
              <a:solidFill>
                <a:srgbClr val="FF0000"/>
              </a:solidFill>
              <a:latin typeface="Sassoon Infant Std" pitchFamily="34" charset="0"/>
            </a:endParaRPr>
          </a:p>
        </p:txBody>
      </p:sp>
      <p:sp>
        <p:nvSpPr>
          <p:cNvPr id="38" name="Rounded Rectangle 37"/>
          <p:cNvSpPr/>
          <p:nvPr/>
        </p:nvSpPr>
        <p:spPr>
          <a:xfrm>
            <a:off x="3357554" y="136682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3</a:t>
            </a:r>
            <a:endParaRPr lang="en-GB" b="1" dirty="0">
              <a:solidFill>
                <a:srgbClr val="FF0000"/>
              </a:solidFill>
              <a:latin typeface="Sassoon Infant Std" pitchFamily="34" charset="0"/>
            </a:endParaRPr>
          </a:p>
        </p:txBody>
      </p:sp>
      <p:sp>
        <p:nvSpPr>
          <p:cNvPr id="39" name="Rounded Rectangle 38"/>
          <p:cNvSpPr/>
          <p:nvPr/>
        </p:nvSpPr>
        <p:spPr>
          <a:xfrm>
            <a:off x="3357554" y="1938326"/>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4</a:t>
            </a:r>
            <a:endParaRPr lang="en-GB" b="1" dirty="0">
              <a:solidFill>
                <a:srgbClr val="FF0000"/>
              </a:solidFill>
              <a:latin typeface="Sassoon Infant Std" pitchFamily="34" charset="0"/>
            </a:endParaRPr>
          </a:p>
        </p:txBody>
      </p:sp>
      <p:sp>
        <p:nvSpPr>
          <p:cNvPr id="40" name="Rounded Rectangle 39"/>
          <p:cNvSpPr/>
          <p:nvPr/>
        </p:nvSpPr>
        <p:spPr>
          <a:xfrm>
            <a:off x="3357554" y="2581268"/>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5</a:t>
            </a:r>
            <a:endParaRPr lang="en-GB" b="1" dirty="0">
              <a:solidFill>
                <a:srgbClr val="FF0000"/>
              </a:solidFill>
              <a:latin typeface="Sassoon Infant Std" pitchFamily="34" charset="0"/>
            </a:endParaRPr>
          </a:p>
        </p:txBody>
      </p:sp>
      <p:sp>
        <p:nvSpPr>
          <p:cNvPr id="41" name="Rounded Rectangle 40"/>
          <p:cNvSpPr/>
          <p:nvPr/>
        </p:nvSpPr>
        <p:spPr>
          <a:xfrm>
            <a:off x="3357554" y="315277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6</a:t>
            </a:r>
            <a:endParaRPr lang="en-GB" b="1" dirty="0">
              <a:solidFill>
                <a:srgbClr val="FF0000"/>
              </a:solidFill>
              <a:latin typeface="Sassoon Infant Std" pitchFamily="34" charset="0"/>
            </a:endParaRPr>
          </a:p>
        </p:txBody>
      </p:sp>
      <p:sp>
        <p:nvSpPr>
          <p:cNvPr id="42" name="Rounded Rectangle 41"/>
          <p:cNvSpPr/>
          <p:nvPr/>
        </p:nvSpPr>
        <p:spPr>
          <a:xfrm>
            <a:off x="3357554" y="3724276"/>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7</a:t>
            </a:r>
            <a:endParaRPr lang="en-GB" b="1" dirty="0">
              <a:solidFill>
                <a:srgbClr val="FF0000"/>
              </a:solidFill>
              <a:latin typeface="Sassoon Infant Std" pitchFamily="34" charset="0"/>
            </a:endParaRPr>
          </a:p>
        </p:txBody>
      </p:sp>
      <p:sp>
        <p:nvSpPr>
          <p:cNvPr id="43" name="Rounded Rectangle 42"/>
          <p:cNvSpPr/>
          <p:nvPr/>
        </p:nvSpPr>
        <p:spPr>
          <a:xfrm>
            <a:off x="3357554" y="4295780"/>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8</a:t>
            </a:r>
            <a:endParaRPr lang="en-GB" b="1" dirty="0">
              <a:solidFill>
                <a:srgbClr val="FF0000"/>
              </a:solidFill>
              <a:latin typeface="Sassoon Infant Std" pitchFamily="34" charset="0"/>
            </a:endParaRPr>
          </a:p>
        </p:txBody>
      </p:sp>
      <p:sp>
        <p:nvSpPr>
          <p:cNvPr id="44" name="Rounded Rectangle 43"/>
          <p:cNvSpPr/>
          <p:nvPr/>
        </p:nvSpPr>
        <p:spPr>
          <a:xfrm>
            <a:off x="3357554" y="4867284"/>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9</a:t>
            </a:r>
            <a:endParaRPr lang="en-GB" b="1" dirty="0">
              <a:solidFill>
                <a:srgbClr val="FF0000"/>
              </a:solidFill>
              <a:latin typeface="Sassoon Infant Std" pitchFamily="34" charset="0"/>
            </a:endParaRPr>
          </a:p>
        </p:txBody>
      </p:sp>
      <p:sp>
        <p:nvSpPr>
          <p:cNvPr id="45" name="Rounded Rectangle 44"/>
          <p:cNvSpPr/>
          <p:nvPr/>
        </p:nvSpPr>
        <p:spPr>
          <a:xfrm>
            <a:off x="3357554" y="5438788"/>
            <a:ext cx="5000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10</a:t>
            </a:r>
            <a:endParaRPr lang="en-GB" b="1" dirty="0">
              <a:solidFill>
                <a:srgbClr val="FF0000"/>
              </a:solidFill>
              <a:latin typeface="Sassoon Infant Std" pitchFamily="34" charset="0"/>
            </a:endParaRPr>
          </a:p>
        </p:txBody>
      </p:sp>
      <p:sp>
        <p:nvSpPr>
          <p:cNvPr id="4" name="Left Arrow 3"/>
          <p:cNvSpPr/>
          <p:nvPr/>
        </p:nvSpPr>
        <p:spPr>
          <a:xfrm>
            <a:off x="5072066" y="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FUL</a:t>
            </a:r>
            <a:endParaRPr lang="en-GB" dirty="0">
              <a:solidFill>
                <a:schemeClr val="bg1"/>
              </a:solidFill>
              <a:latin typeface="KG HAPPY Solid" pitchFamily="2" charset="0"/>
            </a:endParaRPr>
          </a:p>
        </p:txBody>
      </p:sp>
      <p:sp>
        <p:nvSpPr>
          <p:cNvPr id="47" name="Left Arrow 46"/>
          <p:cNvSpPr/>
          <p:nvPr/>
        </p:nvSpPr>
        <p:spPr>
          <a:xfrm>
            <a:off x="6858016" y="85723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MENT</a:t>
            </a:r>
            <a:endParaRPr lang="en-GB" dirty="0">
              <a:solidFill>
                <a:schemeClr val="bg1"/>
              </a:solidFill>
              <a:latin typeface="KG HAPPY Solid" pitchFamily="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Left Arrow 1"/>
          <p:cNvSpPr/>
          <p:nvPr/>
        </p:nvSpPr>
        <p:spPr>
          <a:xfrm>
            <a:off x="6858016" y="2571744"/>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ENCE</a:t>
            </a:r>
            <a:endParaRPr lang="en-GB" dirty="0">
              <a:solidFill>
                <a:schemeClr val="bg1"/>
              </a:solidFill>
              <a:latin typeface="KG HAPPY Solid" pitchFamily="2" charset="0"/>
            </a:endParaRPr>
          </a:p>
        </p:txBody>
      </p:sp>
      <p:sp>
        <p:nvSpPr>
          <p:cNvPr id="3" name="Left Arrow 2"/>
          <p:cNvSpPr/>
          <p:nvPr/>
        </p:nvSpPr>
        <p:spPr>
          <a:xfrm>
            <a:off x="6715140" y="5786454"/>
            <a:ext cx="2000264"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LY</a:t>
            </a:r>
            <a:endParaRPr lang="en-GB" dirty="0">
              <a:solidFill>
                <a:schemeClr val="bg1"/>
              </a:solidFill>
              <a:latin typeface="KG HAPPY Solid" pitchFamily="2" charset="0"/>
            </a:endParaRPr>
          </a:p>
        </p:txBody>
      </p:sp>
      <p:sp>
        <p:nvSpPr>
          <p:cNvPr id="5" name="Left Arrow 4"/>
          <p:cNvSpPr/>
          <p:nvPr/>
        </p:nvSpPr>
        <p:spPr>
          <a:xfrm>
            <a:off x="6858016" y="3143248"/>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TION</a:t>
            </a:r>
            <a:endParaRPr lang="en-GB" dirty="0">
              <a:solidFill>
                <a:schemeClr val="bg1"/>
              </a:solidFill>
              <a:latin typeface="KG HAPPY Solid" pitchFamily="2" charset="0"/>
            </a:endParaRPr>
          </a:p>
        </p:txBody>
      </p:sp>
      <p:sp>
        <p:nvSpPr>
          <p:cNvPr id="6" name="Left Arrow 5"/>
          <p:cNvSpPr/>
          <p:nvPr/>
        </p:nvSpPr>
        <p:spPr>
          <a:xfrm>
            <a:off x="6858016" y="135732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SION</a:t>
            </a:r>
            <a:endParaRPr lang="en-GB" dirty="0">
              <a:solidFill>
                <a:schemeClr val="bg1"/>
              </a:solidFill>
              <a:latin typeface="KG HAPPY Solid" pitchFamily="2" charset="0"/>
            </a:endParaRPr>
          </a:p>
        </p:txBody>
      </p:sp>
      <p:sp>
        <p:nvSpPr>
          <p:cNvPr id="7" name="Left Arrow 6"/>
          <p:cNvSpPr/>
          <p:nvPr/>
        </p:nvSpPr>
        <p:spPr>
          <a:xfrm>
            <a:off x="6858016" y="192880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ANCE</a:t>
            </a:r>
            <a:endParaRPr lang="en-GB" dirty="0">
              <a:solidFill>
                <a:schemeClr val="bg1"/>
              </a:solidFill>
              <a:latin typeface="KG HAPPY Solid" pitchFamily="2" charset="0"/>
            </a:endParaRPr>
          </a:p>
        </p:txBody>
      </p:sp>
      <p:sp>
        <p:nvSpPr>
          <p:cNvPr id="8" name="Left Arrow 7"/>
          <p:cNvSpPr/>
          <p:nvPr/>
        </p:nvSpPr>
        <p:spPr>
          <a:xfrm>
            <a:off x="6715140" y="5072074"/>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ABLE</a:t>
            </a:r>
            <a:endParaRPr lang="en-GB" dirty="0">
              <a:solidFill>
                <a:schemeClr val="bg1"/>
              </a:solidFill>
              <a:latin typeface="KG HAPPY Solid" pitchFamily="2" charset="0"/>
            </a:endParaRPr>
          </a:p>
        </p:txBody>
      </p:sp>
      <p:sp>
        <p:nvSpPr>
          <p:cNvPr id="9" name="Left Arrow 8"/>
          <p:cNvSpPr/>
          <p:nvPr/>
        </p:nvSpPr>
        <p:spPr>
          <a:xfrm>
            <a:off x="6715140" y="3786214"/>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IBLE</a:t>
            </a:r>
            <a:endParaRPr lang="en-GB" dirty="0">
              <a:solidFill>
                <a:schemeClr val="bg1"/>
              </a:solidFill>
              <a:latin typeface="KG HAPPY Solid" pitchFamily="2" charset="0"/>
            </a:endParaRPr>
          </a:p>
        </p:txBody>
      </p:sp>
      <p:sp>
        <p:nvSpPr>
          <p:cNvPr id="10" name="Rounded Rectangle 9"/>
          <p:cNvSpPr/>
          <p:nvPr/>
        </p:nvSpPr>
        <p:spPr>
          <a:xfrm>
            <a:off x="3357554" y="14285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SUCCESS</a:t>
            </a:r>
            <a:endParaRPr lang="en-GB" sz="2000" b="1" dirty="0">
              <a:solidFill>
                <a:srgbClr val="7030A0"/>
              </a:solidFill>
              <a:latin typeface="Sassoon Infant Std" pitchFamily="34" charset="0"/>
            </a:endParaRPr>
          </a:p>
        </p:txBody>
      </p:sp>
      <p:sp>
        <p:nvSpPr>
          <p:cNvPr id="11" name="Right Arrow 10"/>
          <p:cNvSpPr/>
          <p:nvPr/>
        </p:nvSpPr>
        <p:spPr>
          <a:xfrm>
            <a:off x="1357290" y="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UN</a:t>
            </a:r>
            <a:endParaRPr lang="en-GB" dirty="0">
              <a:solidFill>
                <a:schemeClr val="bg1"/>
              </a:solidFill>
              <a:latin typeface="KG HAPPY Solid" pitchFamily="2" charset="0"/>
            </a:endParaRPr>
          </a:p>
        </p:txBody>
      </p:sp>
      <p:sp>
        <p:nvSpPr>
          <p:cNvPr id="12" name="Right Arrow 11"/>
          <p:cNvSpPr/>
          <p:nvPr/>
        </p:nvSpPr>
        <p:spPr>
          <a:xfrm>
            <a:off x="214282" y="4572008"/>
            <a:ext cx="2000264" cy="78581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a:t>
            </a:r>
            <a:endParaRPr lang="en-GB" dirty="0">
              <a:solidFill>
                <a:schemeClr val="bg1"/>
              </a:solidFill>
              <a:latin typeface="KG HAPPY Solid" pitchFamily="2" charset="0"/>
            </a:endParaRPr>
          </a:p>
        </p:txBody>
      </p:sp>
      <p:sp>
        <p:nvSpPr>
          <p:cNvPr id="13" name="Right Arrow 12"/>
          <p:cNvSpPr/>
          <p:nvPr/>
        </p:nvSpPr>
        <p:spPr>
          <a:xfrm>
            <a:off x="214282" y="3929066"/>
            <a:ext cx="2000264" cy="7858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RE</a:t>
            </a:r>
            <a:endParaRPr lang="en-GB" dirty="0">
              <a:solidFill>
                <a:schemeClr val="bg1"/>
              </a:solidFill>
              <a:latin typeface="KG HAPPY Solid" pitchFamily="2" charset="0"/>
            </a:endParaRPr>
          </a:p>
        </p:txBody>
      </p:sp>
      <p:sp>
        <p:nvSpPr>
          <p:cNvPr id="14" name="Right Arrow 13"/>
          <p:cNvSpPr/>
          <p:nvPr/>
        </p:nvSpPr>
        <p:spPr>
          <a:xfrm>
            <a:off x="214282" y="1357322"/>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a:t>
            </a:r>
            <a:endParaRPr lang="en-GB" dirty="0">
              <a:solidFill>
                <a:schemeClr val="bg1"/>
              </a:solidFill>
              <a:latin typeface="KG HAPPY Solid" pitchFamily="2" charset="0"/>
            </a:endParaRPr>
          </a:p>
        </p:txBody>
      </p:sp>
      <p:sp>
        <p:nvSpPr>
          <p:cNvPr id="16" name="Right Arrow 15"/>
          <p:cNvSpPr/>
          <p:nvPr/>
        </p:nvSpPr>
        <p:spPr>
          <a:xfrm>
            <a:off x="214282" y="5214950"/>
            <a:ext cx="2000264" cy="78581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PRE</a:t>
            </a:r>
            <a:endParaRPr lang="en-GB" dirty="0">
              <a:solidFill>
                <a:schemeClr val="bg1"/>
              </a:solidFill>
              <a:latin typeface="KG HAPPY Solid" pitchFamily="2" charset="0"/>
            </a:endParaRPr>
          </a:p>
        </p:txBody>
      </p:sp>
      <p:sp>
        <p:nvSpPr>
          <p:cNvPr id="17" name="Right Arrow 16"/>
          <p:cNvSpPr/>
          <p:nvPr/>
        </p:nvSpPr>
        <p:spPr>
          <a:xfrm>
            <a:off x="214282" y="5857892"/>
            <a:ext cx="2000264" cy="78581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POST</a:t>
            </a:r>
            <a:endParaRPr lang="en-GB" dirty="0">
              <a:solidFill>
                <a:schemeClr val="bg1"/>
              </a:solidFill>
              <a:latin typeface="KG HAPPY Solid" pitchFamily="2" charset="0"/>
            </a:endParaRPr>
          </a:p>
        </p:txBody>
      </p:sp>
      <p:sp>
        <p:nvSpPr>
          <p:cNvPr id="18" name="Right Arrow 17"/>
          <p:cNvSpPr/>
          <p:nvPr/>
        </p:nvSpPr>
        <p:spPr>
          <a:xfrm>
            <a:off x="214282" y="3214686"/>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IL</a:t>
            </a:r>
            <a:endParaRPr lang="en-GB" dirty="0">
              <a:solidFill>
                <a:schemeClr val="bg1"/>
              </a:solidFill>
              <a:latin typeface="KG HAPPY Solid" pitchFamily="2" charset="0"/>
            </a:endParaRPr>
          </a:p>
        </p:txBody>
      </p:sp>
      <p:sp>
        <p:nvSpPr>
          <p:cNvPr id="27" name="Rounded Rectangle 26"/>
          <p:cNvSpPr/>
          <p:nvPr/>
        </p:nvSpPr>
        <p:spPr>
          <a:xfrm>
            <a:off x="3357554" y="714356"/>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RESPECT</a:t>
            </a:r>
            <a:endParaRPr lang="en-GB" sz="2000" b="1" dirty="0">
              <a:solidFill>
                <a:srgbClr val="7030A0"/>
              </a:solidFill>
              <a:latin typeface="Sassoon Infant Std" pitchFamily="34" charset="0"/>
            </a:endParaRPr>
          </a:p>
        </p:txBody>
      </p:sp>
      <p:sp>
        <p:nvSpPr>
          <p:cNvPr id="28" name="Rounded Rectangle 27"/>
          <p:cNvSpPr/>
          <p:nvPr/>
        </p:nvSpPr>
        <p:spPr>
          <a:xfrm>
            <a:off x="3357554" y="1357298"/>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ARRANGE</a:t>
            </a:r>
            <a:endParaRPr lang="en-GB" sz="2000" b="1" dirty="0">
              <a:solidFill>
                <a:srgbClr val="7030A0"/>
              </a:solidFill>
              <a:latin typeface="Sassoon Infant Std" pitchFamily="34" charset="0"/>
            </a:endParaRPr>
          </a:p>
        </p:txBody>
      </p:sp>
      <p:sp>
        <p:nvSpPr>
          <p:cNvPr id="29" name="Rounded Rectangle 28"/>
          <p:cNvSpPr/>
          <p:nvPr/>
        </p:nvSpPr>
        <p:spPr>
          <a:xfrm>
            <a:off x="3357554" y="192880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COURAGE</a:t>
            </a:r>
            <a:endParaRPr lang="en-GB" sz="2000" b="1" dirty="0">
              <a:solidFill>
                <a:srgbClr val="7030A0"/>
              </a:solidFill>
              <a:latin typeface="Sassoon Infant Std" pitchFamily="34" charset="0"/>
            </a:endParaRPr>
          </a:p>
        </p:txBody>
      </p:sp>
      <p:sp>
        <p:nvSpPr>
          <p:cNvPr id="30" name="Rounded Rectangle 29"/>
          <p:cNvSpPr/>
          <p:nvPr/>
        </p:nvSpPr>
        <p:spPr>
          <a:xfrm>
            <a:off x="3357554" y="2571744"/>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PASS</a:t>
            </a:r>
            <a:endParaRPr lang="en-GB" sz="2000" b="1" dirty="0">
              <a:solidFill>
                <a:srgbClr val="7030A0"/>
              </a:solidFill>
              <a:latin typeface="Sassoon Infant Std" pitchFamily="34" charset="0"/>
            </a:endParaRPr>
          </a:p>
        </p:txBody>
      </p:sp>
      <p:sp>
        <p:nvSpPr>
          <p:cNvPr id="31" name="Rounded Rectangle 30"/>
          <p:cNvSpPr/>
          <p:nvPr/>
        </p:nvSpPr>
        <p:spPr>
          <a:xfrm>
            <a:off x="3357554" y="3143248"/>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MEASURE</a:t>
            </a:r>
            <a:endParaRPr lang="en-GB" sz="2000" b="1" dirty="0">
              <a:solidFill>
                <a:srgbClr val="7030A0"/>
              </a:solidFill>
              <a:latin typeface="Sassoon Infant Std" pitchFamily="34" charset="0"/>
            </a:endParaRPr>
          </a:p>
        </p:txBody>
      </p:sp>
      <p:sp>
        <p:nvSpPr>
          <p:cNvPr id="32" name="Rounded Rectangle 31"/>
          <p:cNvSpPr/>
          <p:nvPr/>
        </p:nvSpPr>
        <p:spPr>
          <a:xfrm>
            <a:off x="3357554" y="371475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LOYAL</a:t>
            </a:r>
            <a:endParaRPr lang="en-GB" sz="2000" b="1" dirty="0">
              <a:solidFill>
                <a:srgbClr val="7030A0"/>
              </a:solidFill>
              <a:latin typeface="Sassoon Infant Std" pitchFamily="34" charset="0"/>
            </a:endParaRPr>
          </a:p>
        </p:txBody>
      </p:sp>
      <p:sp>
        <p:nvSpPr>
          <p:cNvPr id="33" name="Rounded Rectangle 32"/>
          <p:cNvSpPr/>
          <p:nvPr/>
        </p:nvSpPr>
        <p:spPr>
          <a:xfrm>
            <a:off x="3357554" y="4286256"/>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LEGAL</a:t>
            </a:r>
            <a:endParaRPr lang="en-GB" sz="2000" b="1" dirty="0">
              <a:solidFill>
                <a:srgbClr val="7030A0"/>
              </a:solidFill>
              <a:latin typeface="Sassoon Infant Std" pitchFamily="34" charset="0"/>
            </a:endParaRPr>
          </a:p>
        </p:txBody>
      </p:sp>
      <p:sp>
        <p:nvSpPr>
          <p:cNvPr id="34" name="Rounded Rectangle 33"/>
          <p:cNvSpPr/>
          <p:nvPr/>
        </p:nvSpPr>
        <p:spPr>
          <a:xfrm>
            <a:off x="3357554" y="4857760"/>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APPEAR</a:t>
            </a:r>
            <a:endParaRPr lang="en-GB" sz="2000" b="1" dirty="0">
              <a:solidFill>
                <a:srgbClr val="7030A0"/>
              </a:solidFill>
              <a:latin typeface="Sassoon Infant Std" pitchFamily="34" charset="0"/>
            </a:endParaRPr>
          </a:p>
        </p:txBody>
      </p:sp>
      <p:sp>
        <p:nvSpPr>
          <p:cNvPr id="35" name="Rounded Rectangle 34"/>
          <p:cNvSpPr/>
          <p:nvPr/>
        </p:nvSpPr>
        <p:spPr>
          <a:xfrm>
            <a:off x="3357554" y="5429264"/>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DIGEST</a:t>
            </a:r>
            <a:endParaRPr lang="en-GB" sz="2000" b="1" dirty="0">
              <a:solidFill>
                <a:srgbClr val="7030A0"/>
              </a:solidFill>
              <a:latin typeface="Sassoon Infant Std" pitchFamily="34" charset="0"/>
            </a:endParaRPr>
          </a:p>
        </p:txBody>
      </p:sp>
      <p:sp>
        <p:nvSpPr>
          <p:cNvPr id="36" name="Rounded Rectangle 35"/>
          <p:cNvSpPr/>
          <p:nvPr/>
        </p:nvSpPr>
        <p:spPr>
          <a:xfrm>
            <a:off x="3357554" y="14285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1</a:t>
            </a:r>
            <a:endParaRPr lang="en-GB" b="1" dirty="0">
              <a:solidFill>
                <a:srgbClr val="FF0000"/>
              </a:solidFill>
              <a:latin typeface="Sassoon Infant Std" pitchFamily="34" charset="0"/>
            </a:endParaRPr>
          </a:p>
        </p:txBody>
      </p:sp>
      <p:sp>
        <p:nvSpPr>
          <p:cNvPr id="37" name="Rounded Rectangle 36"/>
          <p:cNvSpPr/>
          <p:nvPr/>
        </p:nvSpPr>
        <p:spPr>
          <a:xfrm>
            <a:off x="3357554" y="723880"/>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2</a:t>
            </a:r>
            <a:endParaRPr lang="en-GB" b="1" dirty="0">
              <a:solidFill>
                <a:srgbClr val="FF0000"/>
              </a:solidFill>
              <a:latin typeface="Sassoon Infant Std" pitchFamily="34" charset="0"/>
            </a:endParaRPr>
          </a:p>
        </p:txBody>
      </p:sp>
      <p:sp>
        <p:nvSpPr>
          <p:cNvPr id="38" name="Rounded Rectangle 37"/>
          <p:cNvSpPr/>
          <p:nvPr/>
        </p:nvSpPr>
        <p:spPr>
          <a:xfrm>
            <a:off x="3357554" y="136682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3</a:t>
            </a:r>
            <a:endParaRPr lang="en-GB" b="1" dirty="0">
              <a:solidFill>
                <a:srgbClr val="FF0000"/>
              </a:solidFill>
              <a:latin typeface="Sassoon Infant Std" pitchFamily="34" charset="0"/>
            </a:endParaRPr>
          </a:p>
        </p:txBody>
      </p:sp>
      <p:sp>
        <p:nvSpPr>
          <p:cNvPr id="39" name="Rounded Rectangle 38"/>
          <p:cNvSpPr/>
          <p:nvPr/>
        </p:nvSpPr>
        <p:spPr>
          <a:xfrm>
            <a:off x="3357554" y="1938326"/>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4</a:t>
            </a:r>
            <a:endParaRPr lang="en-GB" b="1" dirty="0">
              <a:solidFill>
                <a:srgbClr val="FF0000"/>
              </a:solidFill>
              <a:latin typeface="Sassoon Infant Std" pitchFamily="34" charset="0"/>
            </a:endParaRPr>
          </a:p>
        </p:txBody>
      </p:sp>
      <p:sp>
        <p:nvSpPr>
          <p:cNvPr id="40" name="Rounded Rectangle 39"/>
          <p:cNvSpPr/>
          <p:nvPr/>
        </p:nvSpPr>
        <p:spPr>
          <a:xfrm>
            <a:off x="3357554" y="2581268"/>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5</a:t>
            </a:r>
            <a:endParaRPr lang="en-GB" b="1" dirty="0">
              <a:solidFill>
                <a:srgbClr val="FF0000"/>
              </a:solidFill>
              <a:latin typeface="Sassoon Infant Std" pitchFamily="34" charset="0"/>
            </a:endParaRPr>
          </a:p>
        </p:txBody>
      </p:sp>
      <p:sp>
        <p:nvSpPr>
          <p:cNvPr id="41" name="Rounded Rectangle 40"/>
          <p:cNvSpPr/>
          <p:nvPr/>
        </p:nvSpPr>
        <p:spPr>
          <a:xfrm>
            <a:off x="3357554" y="315277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6</a:t>
            </a:r>
            <a:endParaRPr lang="en-GB" b="1" dirty="0">
              <a:solidFill>
                <a:srgbClr val="FF0000"/>
              </a:solidFill>
              <a:latin typeface="Sassoon Infant Std" pitchFamily="34" charset="0"/>
            </a:endParaRPr>
          </a:p>
        </p:txBody>
      </p:sp>
      <p:sp>
        <p:nvSpPr>
          <p:cNvPr id="42" name="Rounded Rectangle 41"/>
          <p:cNvSpPr/>
          <p:nvPr/>
        </p:nvSpPr>
        <p:spPr>
          <a:xfrm>
            <a:off x="3357554" y="3724276"/>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7</a:t>
            </a:r>
            <a:endParaRPr lang="en-GB" b="1" dirty="0">
              <a:solidFill>
                <a:srgbClr val="FF0000"/>
              </a:solidFill>
              <a:latin typeface="Sassoon Infant Std" pitchFamily="34" charset="0"/>
            </a:endParaRPr>
          </a:p>
        </p:txBody>
      </p:sp>
      <p:sp>
        <p:nvSpPr>
          <p:cNvPr id="43" name="Rounded Rectangle 42"/>
          <p:cNvSpPr/>
          <p:nvPr/>
        </p:nvSpPr>
        <p:spPr>
          <a:xfrm>
            <a:off x="3357554" y="4295780"/>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8</a:t>
            </a:r>
            <a:endParaRPr lang="en-GB" b="1" dirty="0">
              <a:solidFill>
                <a:srgbClr val="FF0000"/>
              </a:solidFill>
              <a:latin typeface="Sassoon Infant Std" pitchFamily="34" charset="0"/>
            </a:endParaRPr>
          </a:p>
        </p:txBody>
      </p:sp>
      <p:sp>
        <p:nvSpPr>
          <p:cNvPr id="44" name="Rounded Rectangle 43"/>
          <p:cNvSpPr/>
          <p:nvPr/>
        </p:nvSpPr>
        <p:spPr>
          <a:xfrm>
            <a:off x="3357554" y="4867284"/>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9</a:t>
            </a:r>
            <a:endParaRPr lang="en-GB" b="1" dirty="0">
              <a:solidFill>
                <a:srgbClr val="FF0000"/>
              </a:solidFill>
              <a:latin typeface="Sassoon Infant Std" pitchFamily="34" charset="0"/>
            </a:endParaRPr>
          </a:p>
        </p:txBody>
      </p:sp>
      <p:sp>
        <p:nvSpPr>
          <p:cNvPr id="45" name="Rounded Rectangle 44"/>
          <p:cNvSpPr/>
          <p:nvPr/>
        </p:nvSpPr>
        <p:spPr>
          <a:xfrm>
            <a:off x="3357554" y="5438788"/>
            <a:ext cx="5000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10</a:t>
            </a:r>
            <a:endParaRPr lang="en-GB" b="1" dirty="0">
              <a:solidFill>
                <a:srgbClr val="FF0000"/>
              </a:solidFill>
              <a:latin typeface="Sassoon Infant Std" pitchFamily="34" charset="0"/>
            </a:endParaRPr>
          </a:p>
        </p:txBody>
      </p:sp>
      <p:sp>
        <p:nvSpPr>
          <p:cNvPr id="4" name="Left Arrow 3"/>
          <p:cNvSpPr/>
          <p:nvPr/>
        </p:nvSpPr>
        <p:spPr>
          <a:xfrm>
            <a:off x="5072066" y="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FUL</a:t>
            </a:r>
            <a:endParaRPr lang="en-GB" dirty="0">
              <a:solidFill>
                <a:schemeClr val="bg1"/>
              </a:solidFill>
              <a:latin typeface="KG HAPPY Solid" pitchFamily="2" charset="0"/>
            </a:endParaRPr>
          </a:p>
        </p:txBody>
      </p:sp>
      <p:sp>
        <p:nvSpPr>
          <p:cNvPr id="15" name="Right Arrow 14"/>
          <p:cNvSpPr/>
          <p:nvPr/>
        </p:nvSpPr>
        <p:spPr>
          <a:xfrm>
            <a:off x="1357290" y="500042"/>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a:t>
            </a:r>
            <a:endParaRPr lang="en-GB" dirty="0">
              <a:solidFill>
                <a:schemeClr val="bg1"/>
              </a:solidFill>
              <a:latin typeface="KG HAPPY Solid" pitchFamily="2" charset="0"/>
            </a:endParaRPr>
          </a:p>
        </p:txBody>
      </p:sp>
      <p:sp>
        <p:nvSpPr>
          <p:cNvPr id="46" name="Left Arrow 45"/>
          <p:cNvSpPr/>
          <p:nvPr/>
        </p:nvSpPr>
        <p:spPr>
          <a:xfrm>
            <a:off x="5072066" y="57148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FUL</a:t>
            </a:r>
            <a:endParaRPr lang="en-GB" dirty="0">
              <a:solidFill>
                <a:schemeClr val="bg1"/>
              </a:solidFill>
              <a:latin typeface="KG HAPPY Solid" pitchFamily="2" charset="0"/>
            </a:endParaRPr>
          </a:p>
        </p:txBody>
      </p:sp>
      <p:sp>
        <p:nvSpPr>
          <p:cNvPr id="47" name="Left Arrow 46"/>
          <p:cNvSpPr/>
          <p:nvPr/>
        </p:nvSpPr>
        <p:spPr>
          <a:xfrm>
            <a:off x="6858016" y="785794"/>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MENT</a:t>
            </a:r>
            <a:endParaRPr lang="en-GB" dirty="0">
              <a:solidFill>
                <a:schemeClr val="bg1"/>
              </a:solidFill>
              <a:latin typeface="KG HAPPY Solid" pitchFamily="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Left Arrow 1"/>
          <p:cNvSpPr/>
          <p:nvPr/>
        </p:nvSpPr>
        <p:spPr>
          <a:xfrm>
            <a:off x="6858016" y="2571744"/>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ENCE</a:t>
            </a:r>
            <a:endParaRPr lang="en-GB" dirty="0">
              <a:solidFill>
                <a:schemeClr val="bg1"/>
              </a:solidFill>
              <a:latin typeface="KG HAPPY Solid" pitchFamily="2" charset="0"/>
            </a:endParaRPr>
          </a:p>
        </p:txBody>
      </p:sp>
      <p:sp>
        <p:nvSpPr>
          <p:cNvPr id="3" name="Left Arrow 2"/>
          <p:cNvSpPr/>
          <p:nvPr/>
        </p:nvSpPr>
        <p:spPr>
          <a:xfrm>
            <a:off x="6715140" y="5786454"/>
            <a:ext cx="2000264"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LY</a:t>
            </a:r>
            <a:endParaRPr lang="en-GB" dirty="0">
              <a:solidFill>
                <a:schemeClr val="bg1"/>
              </a:solidFill>
              <a:latin typeface="KG HAPPY Solid" pitchFamily="2" charset="0"/>
            </a:endParaRPr>
          </a:p>
        </p:txBody>
      </p:sp>
      <p:sp>
        <p:nvSpPr>
          <p:cNvPr id="5" name="Left Arrow 4"/>
          <p:cNvSpPr/>
          <p:nvPr/>
        </p:nvSpPr>
        <p:spPr>
          <a:xfrm>
            <a:off x="6858016" y="3143248"/>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TION</a:t>
            </a:r>
            <a:endParaRPr lang="en-GB" dirty="0">
              <a:solidFill>
                <a:schemeClr val="bg1"/>
              </a:solidFill>
              <a:latin typeface="KG HAPPY Solid" pitchFamily="2" charset="0"/>
            </a:endParaRPr>
          </a:p>
        </p:txBody>
      </p:sp>
      <p:sp>
        <p:nvSpPr>
          <p:cNvPr id="6" name="Left Arrow 5"/>
          <p:cNvSpPr/>
          <p:nvPr/>
        </p:nvSpPr>
        <p:spPr>
          <a:xfrm>
            <a:off x="6858016" y="135732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SION</a:t>
            </a:r>
            <a:endParaRPr lang="en-GB" dirty="0">
              <a:solidFill>
                <a:schemeClr val="bg1"/>
              </a:solidFill>
              <a:latin typeface="KG HAPPY Solid" pitchFamily="2" charset="0"/>
            </a:endParaRPr>
          </a:p>
        </p:txBody>
      </p:sp>
      <p:sp>
        <p:nvSpPr>
          <p:cNvPr id="7" name="Left Arrow 6"/>
          <p:cNvSpPr/>
          <p:nvPr/>
        </p:nvSpPr>
        <p:spPr>
          <a:xfrm>
            <a:off x="6858016" y="192880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ANCE</a:t>
            </a:r>
            <a:endParaRPr lang="en-GB" dirty="0">
              <a:solidFill>
                <a:schemeClr val="bg1"/>
              </a:solidFill>
              <a:latin typeface="KG HAPPY Solid" pitchFamily="2" charset="0"/>
            </a:endParaRPr>
          </a:p>
        </p:txBody>
      </p:sp>
      <p:sp>
        <p:nvSpPr>
          <p:cNvPr id="8" name="Left Arrow 7"/>
          <p:cNvSpPr/>
          <p:nvPr/>
        </p:nvSpPr>
        <p:spPr>
          <a:xfrm>
            <a:off x="6715140" y="5072074"/>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ABLE</a:t>
            </a:r>
            <a:endParaRPr lang="en-GB" dirty="0">
              <a:solidFill>
                <a:schemeClr val="bg1"/>
              </a:solidFill>
              <a:latin typeface="KG HAPPY Solid" pitchFamily="2" charset="0"/>
            </a:endParaRPr>
          </a:p>
        </p:txBody>
      </p:sp>
      <p:sp>
        <p:nvSpPr>
          <p:cNvPr id="9" name="Left Arrow 8"/>
          <p:cNvSpPr/>
          <p:nvPr/>
        </p:nvSpPr>
        <p:spPr>
          <a:xfrm>
            <a:off x="6715140" y="3786214"/>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IBLE</a:t>
            </a:r>
            <a:endParaRPr lang="en-GB" dirty="0">
              <a:solidFill>
                <a:schemeClr val="bg1"/>
              </a:solidFill>
              <a:latin typeface="KG HAPPY Solid" pitchFamily="2" charset="0"/>
            </a:endParaRPr>
          </a:p>
        </p:txBody>
      </p:sp>
      <p:sp>
        <p:nvSpPr>
          <p:cNvPr id="10" name="Rounded Rectangle 9"/>
          <p:cNvSpPr/>
          <p:nvPr/>
        </p:nvSpPr>
        <p:spPr>
          <a:xfrm>
            <a:off x="3357554" y="14285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SUCCESS</a:t>
            </a:r>
            <a:endParaRPr lang="en-GB" sz="2000" b="1" dirty="0">
              <a:solidFill>
                <a:srgbClr val="7030A0"/>
              </a:solidFill>
              <a:latin typeface="Sassoon Infant Std" pitchFamily="34" charset="0"/>
            </a:endParaRPr>
          </a:p>
        </p:txBody>
      </p:sp>
      <p:sp>
        <p:nvSpPr>
          <p:cNvPr id="11" name="Right Arrow 10"/>
          <p:cNvSpPr/>
          <p:nvPr/>
        </p:nvSpPr>
        <p:spPr>
          <a:xfrm>
            <a:off x="1357290" y="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UN</a:t>
            </a:r>
            <a:endParaRPr lang="en-GB" dirty="0">
              <a:solidFill>
                <a:schemeClr val="bg1"/>
              </a:solidFill>
              <a:latin typeface="KG HAPPY Solid" pitchFamily="2" charset="0"/>
            </a:endParaRPr>
          </a:p>
        </p:txBody>
      </p:sp>
      <p:sp>
        <p:nvSpPr>
          <p:cNvPr id="12" name="Right Arrow 11"/>
          <p:cNvSpPr/>
          <p:nvPr/>
        </p:nvSpPr>
        <p:spPr>
          <a:xfrm>
            <a:off x="214282" y="4572008"/>
            <a:ext cx="2000264" cy="78581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a:t>
            </a:r>
            <a:endParaRPr lang="en-GB" dirty="0">
              <a:solidFill>
                <a:schemeClr val="bg1"/>
              </a:solidFill>
              <a:latin typeface="KG HAPPY Solid" pitchFamily="2" charset="0"/>
            </a:endParaRPr>
          </a:p>
        </p:txBody>
      </p:sp>
      <p:sp>
        <p:nvSpPr>
          <p:cNvPr id="13" name="Right Arrow 12"/>
          <p:cNvSpPr/>
          <p:nvPr/>
        </p:nvSpPr>
        <p:spPr>
          <a:xfrm>
            <a:off x="1357290" y="1142984"/>
            <a:ext cx="2000264" cy="7858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RE</a:t>
            </a:r>
            <a:endParaRPr lang="en-GB" dirty="0">
              <a:solidFill>
                <a:schemeClr val="bg1"/>
              </a:solidFill>
              <a:latin typeface="KG HAPPY Solid" pitchFamily="2" charset="0"/>
            </a:endParaRPr>
          </a:p>
        </p:txBody>
      </p:sp>
      <p:sp>
        <p:nvSpPr>
          <p:cNvPr id="14" name="Right Arrow 13"/>
          <p:cNvSpPr/>
          <p:nvPr/>
        </p:nvSpPr>
        <p:spPr>
          <a:xfrm>
            <a:off x="214282" y="2571744"/>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a:t>
            </a:r>
            <a:endParaRPr lang="en-GB" dirty="0">
              <a:solidFill>
                <a:schemeClr val="bg1"/>
              </a:solidFill>
              <a:latin typeface="KG HAPPY Solid" pitchFamily="2" charset="0"/>
            </a:endParaRPr>
          </a:p>
        </p:txBody>
      </p:sp>
      <p:sp>
        <p:nvSpPr>
          <p:cNvPr id="16" name="Right Arrow 15"/>
          <p:cNvSpPr/>
          <p:nvPr/>
        </p:nvSpPr>
        <p:spPr>
          <a:xfrm>
            <a:off x="214282" y="5214950"/>
            <a:ext cx="2000264" cy="78581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PRE</a:t>
            </a:r>
            <a:endParaRPr lang="en-GB" dirty="0">
              <a:solidFill>
                <a:schemeClr val="bg1"/>
              </a:solidFill>
              <a:latin typeface="KG HAPPY Solid" pitchFamily="2" charset="0"/>
            </a:endParaRPr>
          </a:p>
        </p:txBody>
      </p:sp>
      <p:sp>
        <p:nvSpPr>
          <p:cNvPr id="17" name="Right Arrow 16"/>
          <p:cNvSpPr/>
          <p:nvPr/>
        </p:nvSpPr>
        <p:spPr>
          <a:xfrm>
            <a:off x="214282" y="5857892"/>
            <a:ext cx="2000264" cy="78581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POST</a:t>
            </a:r>
            <a:endParaRPr lang="en-GB" dirty="0">
              <a:solidFill>
                <a:schemeClr val="bg1"/>
              </a:solidFill>
              <a:latin typeface="KG HAPPY Solid" pitchFamily="2" charset="0"/>
            </a:endParaRPr>
          </a:p>
        </p:txBody>
      </p:sp>
      <p:sp>
        <p:nvSpPr>
          <p:cNvPr id="18" name="Right Arrow 17"/>
          <p:cNvSpPr/>
          <p:nvPr/>
        </p:nvSpPr>
        <p:spPr>
          <a:xfrm>
            <a:off x="214282" y="3214686"/>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IL</a:t>
            </a:r>
            <a:endParaRPr lang="en-GB" dirty="0">
              <a:solidFill>
                <a:schemeClr val="bg1"/>
              </a:solidFill>
              <a:latin typeface="KG HAPPY Solid" pitchFamily="2" charset="0"/>
            </a:endParaRPr>
          </a:p>
        </p:txBody>
      </p:sp>
      <p:sp>
        <p:nvSpPr>
          <p:cNvPr id="27" name="Rounded Rectangle 26"/>
          <p:cNvSpPr/>
          <p:nvPr/>
        </p:nvSpPr>
        <p:spPr>
          <a:xfrm>
            <a:off x="3357554" y="714356"/>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RESPECT</a:t>
            </a:r>
            <a:endParaRPr lang="en-GB" sz="2000" b="1" dirty="0">
              <a:solidFill>
                <a:srgbClr val="7030A0"/>
              </a:solidFill>
              <a:latin typeface="Sassoon Infant Std" pitchFamily="34" charset="0"/>
            </a:endParaRPr>
          </a:p>
        </p:txBody>
      </p:sp>
      <p:sp>
        <p:nvSpPr>
          <p:cNvPr id="28" name="Rounded Rectangle 27"/>
          <p:cNvSpPr/>
          <p:nvPr/>
        </p:nvSpPr>
        <p:spPr>
          <a:xfrm>
            <a:off x="3357554" y="1357298"/>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ARRANGE</a:t>
            </a:r>
            <a:endParaRPr lang="en-GB" sz="2000" b="1" dirty="0">
              <a:solidFill>
                <a:srgbClr val="7030A0"/>
              </a:solidFill>
              <a:latin typeface="Sassoon Infant Std" pitchFamily="34" charset="0"/>
            </a:endParaRPr>
          </a:p>
        </p:txBody>
      </p:sp>
      <p:sp>
        <p:nvSpPr>
          <p:cNvPr id="29" name="Rounded Rectangle 28"/>
          <p:cNvSpPr/>
          <p:nvPr/>
        </p:nvSpPr>
        <p:spPr>
          <a:xfrm>
            <a:off x="3357554" y="192880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COURAGE</a:t>
            </a:r>
            <a:endParaRPr lang="en-GB" sz="2000" b="1" dirty="0">
              <a:solidFill>
                <a:srgbClr val="7030A0"/>
              </a:solidFill>
              <a:latin typeface="Sassoon Infant Std" pitchFamily="34" charset="0"/>
            </a:endParaRPr>
          </a:p>
        </p:txBody>
      </p:sp>
      <p:sp>
        <p:nvSpPr>
          <p:cNvPr id="30" name="Rounded Rectangle 29"/>
          <p:cNvSpPr/>
          <p:nvPr/>
        </p:nvSpPr>
        <p:spPr>
          <a:xfrm>
            <a:off x="3357554" y="2571744"/>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PASS</a:t>
            </a:r>
            <a:endParaRPr lang="en-GB" sz="2000" b="1" dirty="0">
              <a:solidFill>
                <a:srgbClr val="7030A0"/>
              </a:solidFill>
              <a:latin typeface="Sassoon Infant Std" pitchFamily="34" charset="0"/>
            </a:endParaRPr>
          </a:p>
        </p:txBody>
      </p:sp>
      <p:sp>
        <p:nvSpPr>
          <p:cNvPr id="31" name="Rounded Rectangle 30"/>
          <p:cNvSpPr/>
          <p:nvPr/>
        </p:nvSpPr>
        <p:spPr>
          <a:xfrm>
            <a:off x="3357554" y="3143248"/>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MEASURE</a:t>
            </a:r>
            <a:endParaRPr lang="en-GB" sz="2000" b="1" dirty="0">
              <a:solidFill>
                <a:srgbClr val="7030A0"/>
              </a:solidFill>
              <a:latin typeface="Sassoon Infant Std" pitchFamily="34" charset="0"/>
            </a:endParaRPr>
          </a:p>
        </p:txBody>
      </p:sp>
      <p:sp>
        <p:nvSpPr>
          <p:cNvPr id="32" name="Rounded Rectangle 31"/>
          <p:cNvSpPr/>
          <p:nvPr/>
        </p:nvSpPr>
        <p:spPr>
          <a:xfrm>
            <a:off x="3357554" y="371475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LOYAL</a:t>
            </a:r>
            <a:endParaRPr lang="en-GB" sz="2000" b="1" dirty="0">
              <a:solidFill>
                <a:srgbClr val="7030A0"/>
              </a:solidFill>
              <a:latin typeface="Sassoon Infant Std" pitchFamily="34" charset="0"/>
            </a:endParaRPr>
          </a:p>
        </p:txBody>
      </p:sp>
      <p:sp>
        <p:nvSpPr>
          <p:cNvPr id="33" name="Rounded Rectangle 32"/>
          <p:cNvSpPr/>
          <p:nvPr/>
        </p:nvSpPr>
        <p:spPr>
          <a:xfrm>
            <a:off x="3357554" y="4286256"/>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LEGAL</a:t>
            </a:r>
            <a:endParaRPr lang="en-GB" sz="2000" b="1" dirty="0">
              <a:solidFill>
                <a:srgbClr val="7030A0"/>
              </a:solidFill>
              <a:latin typeface="Sassoon Infant Std" pitchFamily="34" charset="0"/>
            </a:endParaRPr>
          </a:p>
        </p:txBody>
      </p:sp>
      <p:sp>
        <p:nvSpPr>
          <p:cNvPr id="34" name="Rounded Rectangle 33"/>
          <p:cNvSpPr/>
          <p:nvPr/>
        </p:nvSpPr>
        <p:spPr>
          <a:xfrm>
            <a:off x="3357554" y="4857760"/>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APPEAR</a:t>
            </a:r>
            <a:endParaRPr lang="en-GB" sz="2000" b="1" dirty="0">
              <a:solidFill>
                <a:srgbClr val="7030A0"/>
              </a:solidFill>
              <a:latin typeface="Sassoon Infant Std" pitchFamily="34" charset="0"/>
            </a:endParaRPr>
          </a:p>
        </p:txBody>
      </p:sp>
      <p:sp>
        <p:nvSpPr>
          <p:cNvPr id="35" name="Rounded Rectangle 34"/>
          <p:cNvSpPr/>
          <p:nvPr/>
        </p:nvSpPr>
        <p:spPr>
          <a:xfrm>
            <a:off x="3357554" y="5429264"/>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DIGEST</a:t>
            </a:r>
            <a:endParaRPr lang="en-GB" sz="2000" b="1" dirty="0">
              <a:solidFill>
                <a:srgbClr val="7030A0"/>
              </a:solidFill>
              <a:latin typeface="Sassoon Infant Std" pitchFamily="34" charset="0"/>
            </a:endParaRPr>
          </a:p>
        </p:txBody>
      </p:sp>
      <p:sp>
        <p:nvSpPr>
          <p:cNvPr id="36" name="Rounded Rectangle 35"/>
          <p:cNvSpPr/>
          <p:nvPr/>
        </p:nvSpPr>
        <p:spPr>
          <a:xfrm>
            <a:off x="3357554" y="14285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1</a:t>
            </a:r>
            <a:endParaRPr lang="en-GB" b="1" dirty="0">
              <a:solidFill>
                <a:srgbClr val="FF0000"/>
              </a:solidFill>
              <a:latin typeface="Sassoon Infant Std" pitchFamily="34" charset="0"/>
            </a:endParaRPr>
          </a:p>
        </p:txBody>
      </p:sp>
      <p:sp>
        <p:nvSpPr>
          <p:cNvPr id="37" name="Rounded Rectangle 36"/>
          <p:cNvSpPr/>
          <p:nvPr/>
        </p:nvSpPr>
        <p:spPr>
          <a:xfrm>
            <a:off x="3357554" y="723880"/>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2</a:t>
            </a:r>
            <a:endParaRPr lang="en-GB" b="1" dirty="0">
              <a:solidFill>
                <a:srgbClr val="FF0000"/>
              </a:solidFill>
              <a:latin typeface="Sassoon Infant Std" pitchFamily="34" charset="0"/>
            </a:endParaRPr>
          </a:p>
        </p:txBody>
      </p:sp>
      <p:sp>
        <p:nvSpPr>
          <p:cNvPr id="38" name="Rounded Rectangle 37"/>
          <p:cNvSpPr/>
          <p:nvPr/>
        </p:nvSpPr>
        <p:spPr>
          <a:xfrm>
            <a:off x="3357554" y="136682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3</a:t>
            </a:r>
            <a:endParaRPr lang="en-GB" b="1" dirty="0">
              <a:solidFill>
                <a:srgbClr val="FF0000"/>
              </a:solidFill>
              <a:latin typeface="Sassoon Infant Std" pitchFamily="34" charset="0"/>
            </a:endParaRPr>
          </a:p>
        </p:txBody>
      </p:sp>
      <p:sp>
        <p:nvSpPr>
          <p:cNvPr id="39" name="Rounded Rectangle 38"/>
          <p:cNvSpPr/>
          <p:nvPr/>
        </p:nvSpPr>
        <p:spPr>
          <a:xfrm>
            <a:off x="3357554" y="1938326"/>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4</a:t>
            </a:r>
            <a:endParaRPr lang="en-GB" b="1" dirty="0">
              <a:solidFill>
                <a:srgbClr val="FF0000"/>
              </a:solidFill>
              <a:latin typeface="Sassoon Infant Std" pitchFamily="34" charset="0"/>
            </a:endParaRPr>
          </a:p>
        </p:txBody>
      </p:sp>
      <p:sp>
        <p:nvSpPr>
          <p:cNvPr id="40" name="Rounded Rectangle 39"/>
          <p:cNvSpPr/>
          <p:nvPr/>
        </p:nvSpPr>
        <p:spPr>
          <a:xfrm>
            <a:off x="3357554" y="2581268"/>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5</a:t>
            </a:r>
            <a:endParaRPr lang="en-GB" b="1" dirty="0">
              <a:solidFill>
                <a:srgbClr val="FF0000"/>
              </a:solidFill>
              <a:latin typeface="Sassoon Infant Std" pitchFamily="34" charset="0"/>
            </a:endParaRPr>
          </a:p>
        </p:txBody>
      </p:sp>
      <p:sp>
        <p:nvSpPr>
          <p:cNvPr id="41" name="Rounded Rectangle 40"/>
          <p:cNvSpPr/>
          <p:nvPr/>
        </p:nvSpPr>
        <p:spPr>
          <a:xfrm>
            <a:off x="3357554" y="315277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6</a:t>
            </a:r>
            <a:endParaRPr lang="en-GB" b="1" dirty="0">
              <a:solidFill>
                <a:srgbClr val="FF0000"/>
              </a:solidFill>
              <a:latin typeface="Sassoon Infant Std" pitchFamily="34" charset="0"/>
            </a:endParaRPr>
          </a:p>
        </p:txBody>
      </p:sp>
      <p:sp>
        <p:nvSpPr>
          <p:cNvPr id="42" name="Rounded Rectangle 41"/>
          <p:cNvSpPr/>
          <p:nvPr/>
        </p:nvSpPr>
        <p:spPr>
          <a:xfrm>
            <a:off x="3357554" y="3724276"/>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7</a:t>
            </a:r>
            <a:endParaRPr lang="en-GB" b="1" dirty="0">
              <a:solidFill>
                <a:srgbClr val="FF0000"/>
              </a:solidFill>
              <a:latin typeface="Sassoon Infant Std" pitchFamily="34" charset="0"/>
            </a:endParaRPr>
          </a:p>
        </p:txBody>
      </p:sp>
      <p:sp>
        <p:nvSpPr>
          <p:cNvPr id="43" name="Rounded Rectangle 42"/>
          <p:cNvSpPr/>
          <p:nvPr/>
        </p:nvSpPr>
        <p:spPr>
          <a:xfrm>
            <a:off x="3357554" y="4295780"/>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8</a:t>
            </a:r>
            <a:endParaRPr lang="en-GB" b="1" dirty="0">
              <a:solidFill>
                <a:srgbClr val="FF0000"/>
              </a:solidFill>
              <a:latin typeface="Sassoon Infant Std" pitchFamily="34" charset="0"/>
            </a:endParaRPr>
          </a:p>
        </p:txBody>
      </p:sp>
      <p:sp>
        <p:nvSpPr>
          <p:cNvPr id="44" name="Rounded Rectangle 43"/>
          <p:cNvSpPr/>
          <p:nvPr/>
        </p:nvSpPr>
        <p:spPr>
          <a:xfrm>
            <a:off x="3357554" y="4867284"/>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9</a:t>
            </a:r>
            <a:endParaRPr lang="en-GB" b="1" dirty="0">
              <a:solidFill>
                <a:srgbClr val="FF0000"/>
              </a:solidFill>
              <a:latin typeface="Sassoon Infant Std" pitchFamily="34" charset="0"/>
            </a:endParaRPr>
          </a:p>
        </p:txBody>
      </p:sp>
      <p:sp>
        <p:nvSpPr>
          <p:cNvPr id="45" name="Rounded Rectangle 44"/>
          <p:cNvSpPr/>
          <p:nvPr/>
        </p:nvSpPr>
        <p:spPr>
          <a:xfrm>
            <a:off x="3357554" y="5438788"/>
            <a:ext cx="5000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10</a:t>
            </a:r>
            <a:endParaRPr lang="en-GB" b="1" dirty="0">
              <a:solidFill>
                <a:srgbClr val="FF0000"/>
              </a:solidFill>
              <a:latin typeface="Sassoon Infant Std" pitchFamily="34" charset="0"/>
            </a:endParaRPr>
          </a:p>
        </p:txBody>
      </p:sp>
      <p:sp>
        <p:nvSpPr>
          <p:cNvPr id="4" name="Left Arrow 3"/>
          <p:cNvSpPr/>
          <p:nvPr/>
        </p:nvSpPr>
        <p:spPr>
          <a:xfrm>
            <a:off x="5072066" y="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FUL</a:t>
            </a:r>
            <a:endParaRPr lang="en-GB" dirty="0">
              <a:solidFill>
                <a:schemeClr val="bg1"/>
              </a:solidFill>
              <a:latin typeface="KG HAPPY Solid" pitchFamily="2" charset="0"/>
            </a:endParaRPr>
          </a:p>
        </p:txBody>
      </p:sp>
      <p:sp>
        <p:nvSpPr>
          <p:cNvPr id="15" name="Right Arrow 14"/>
          <p:cNvSpPr/>
          <p:nvPr/>
        </p:nvSpPr>
        <p:spPr>
          <a:xfrm>
            <a:off x="1357290" y="500042"/>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a:t>
            </a:r>
            <a:endParaRPr lang="en-GB" dirty="0">
              <a:solidFill>
                <a:schemeClr val="bg1"/>
              </a:solidFill>
              <a:latin typeface="KG HAPPY Solid" pitchFamily="2" charset="0"/>
            </a:endParaRPr>
          </a:p>
        </p:txBody>
      </p:sp>
      <p:sp>
        <p:nvSpPr>
          <p:cNvPr id="46" name="Left Arrow 45"/>
          <p:cNvSpPr/>
          <p:nvPr/>
        </p:nvSpPr>
        <p:spPr>
          <a:xfrm>
            <a:off x="5072066" y="57148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FUL</a:t>
            </a:r>
            <a:endParaRPr lang="en-GB" dirty="0">
              <a:solidFill>
                <a:schemeClr val="bg1"/>
              </a:solidFill>
              <a:latin typeface="KG HAPPY Solid" pitchFamily="2" charset="0"/>
            </a:endParaRPr>
          </a:p>
        </p:txBody>
      </p:sp>
      <p:sp>
        <p:nvSpPr>
          <p:cNvPr id="47" name="Left Arrow 46"/>
          <p:cNvSpPr/>
          <p:nvPr/>
        </p:nvSpPr>
        <p:spPr>
          <a:xfrm>
            <a:off x="5072066" y="121442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MENT</a:t>
            </a:r>
            <a:endParaRPr lang="en-GB" dirty="0">
              <a:solidFill>
                <a:schemeClr val="bg1"/>
              </a:solidFill>
              <a:latin typeface="KG HAPPY Solid" pitchFamily="2"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Left Arrow 1"/>
          <p:cNvSpPr/>
          <p:nvPr/>
        </p:nvSpPr>
        <p:spPr>
          <a:xfrm>
            <a:off x="6858016" y="2571744"/>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ENCE</a:t>
            </a:r>
            <a:endParaRPr lang="en-GB" dirty="0">
              <a:solidFill>
                <a:schemeClr val="bg1"/>
              </a:solidFill>
              <a:latin typeface="KG HAPPY Solid" pitchFamily="2" charset="0"/>
            </a:endParaRPr>
          </a:p>
        </p:txBody>
      </p:sp>
      <p:sp>
        <p:nvSpPr>
          <p:cNvPr id="3" name="Left Arrow 2"/>
          <p:cNvSpPr/>
          <p:nvPr/>
        </p:nvSpPr>
        <p:spPr>
          <a:xfrm>
            <a:off x="6715140" y="5786454"/>
            <a:ext cx="2000264"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LY</a:t>
            </a:r>
            <a:endParaRPr lang="en-GB" dirty="0">
              <a:solidFill>
                <a:schemeClr val="bg1"/>
              </a:solidFill>
              <a:latin typeface="KG HAPPY Solid" pitchFamily="2" charset="0"/>
            </a:endParaRPr>
          </a:p>
        </p:txBody>
      </p:sp>
      <p:sp>
        <p:nvSpPr>
          <p:cNvPr id="5" name="Left Arrow 4"/>
          <p:cNvSpPr/>
          <p:nvPr/>
        </p:nvSpPr>
        <p:spPr>
          <a:xfrm>
            <a:off x="6858016" y="3143248"/>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TION</a:t>
            </a:r>
            <a:endParaRPr lang="en-GB" dirty="0">
              <a:solidFill>
                <a:schemeClr val="bg1"/>
              </a:solidFill>
              <a:latin typeface="KG HAPPY Solid" pitchFamily="2" charset="0"/>
            </a:endParaRPr>
          </a:p>
        </p:txBody>
      </p:sp>
      <p:sp>
        <p:nvSpPr>
          <p:cNvPr id="6" name="Left Arrow 5"/>
          <p:cNvSpPr/>
          <p:nvPr/>
        </p:nvSpPr>
        <p:spPr>
          <a:xfrm>
            <a:off x="6858016" y="135732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SION</a:t>
            </a:r>
            <a:endParaRPr lang="en-GB" dirty="0">
              <a:solidFill>
                <a:schemeClr val="bg1"/>
              </a:solidFill>
              <a:latin typeface="KG HAPPY Solid" pitchFamily="2" charset="0"/>
            </a:endParaRPr>
          </a:p>
        </p:txBody>
      </p:sp>
      <p:sp>
        <p:nvSpPr>
          <p:cNvPr id="7" name="Left Arrow 6"/>
          <p:cNvSpPr/>
          <p:nvPr/>
        </p:nvSpPr>
        <p:spPr>
          <a:xfrm>
            <a:off x="6858016" y="192880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ANCE</a:t>
            </a:r>
            <a:endParaRPr lang="en-GB" dirty="0">
              <a:solidFill>
                <a:schemeClr val="bg1"/>
              </a:solidFill>
              <a:latin typeface="KG HAPPY Solid" pitchFamily="2" charset="0"/>
            </a:endParaRPr>
          </a:p>
        </p:txBody>
      </p:sp>
      <p:sp>
        <p:nvSpPr>
          <p:cNvPr id="8" name="Left Arrow 7"/>
          <p:cNvSpPr/>
          <p:nvPr/>
        </p:nvSpPr>
        <p:spPr>
          <a:xfrm>
            <a:off x="6715140" y="5072074"/>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ABLE</a:t>
            </a:r>
            <a:endParaRPr lang="en-GB" dirty="0">
              <a:solidFill>
                <a:schemeClr val="bg1"/>
              </a:solidFill>
              <a:latin typeface="KG HAPPY Solid" pitchFamily="2" charset="0"/>
            </a:endParaRPr>
          </a:p>
        </p:txBody>
      </p:sp>
      <p:sp>
        <p:nvSpPr>
          <p:cNvPr id="9" name="Left Arrow 8"/>
          <p:cNvSpPr/>
          <p:nvPr/>
        </p:nvSpPr>
        <p:spPr>
          <a:xfrm>
            <a:off x="6715140" y="3786214"/>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IBLE</a:t>
            </a:r>
            <a:endParaRPr lang="en-GB" dirty="0">
              <a:solidFill>
                <a:schemeClr val="bg1"/>
              </a:solidFill>
              <a:latin typeface="KG HAPPY Solid" pitchFamily="2" charset="0"/>
            </a:endParaRPr>
          </a:p>
        </p:txBody>
      </p:sp>
      <p:sp>
        <p:nvSpPr>
          <p:cNvPr id="10" name="Rounded Rectangle 9"/>
          <p:cNvSpPr/>
          <p:nvPr/>
        </p:nvSpPr>
        <p:spPr>
          <a:xfrm>
            <a:off x="3357554" y="14285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SUCCESS</a:t>
            </a:r>
            <a:endParaRPr lang="en-GB" sz="2000" b="1" dirty="0">
              <a:solidFill>
                <a:srgbClr val="7030A0"/>
              </a:solidFill>
              <a:latin typeface="Sassoon Infant Std" pitchFamily="34" charset="0"/>
            </a:endParaRPr>
          </a:p>
        </p:txBody>
      </p:sp>
      <p:sp>
        <p:nvSpPr>
          <p:cNvPr id="11" name="Right Arrow 10"/>
          <p:cNvSpPr/>
          <p:nvPr/>
        </p:nvSpPr>
        <p:spPr>
          <a:xfrm>
            <a:off x="1357290" y="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UN</a:t>
            </a:r>
            <a:endParaRPr lang="en-GB" dirty="0">
              <a:solidFill>
                <a:schemeClr val="bg1"/>
              </a:solidFill>
              <a:latin typeface="KG HAPPY Solid" pitchFamily="2" charset="0"/>
            </a:endParaRPr>
          </a:p>
        </p:txBody>
      </p:sp>
      <p:sp>
        <p:nvSpPr>
          <p:cNvPr id="12" name="Right Arrow 11"/>
          <p:cNvSpPr/>
          <p:nvPr/>
        </p:nvSpPr>
        <p:spPr>
          <a:xfrm>
            <a:off x="1357290" y="1785926"/>
            <a:ext cx="2000264" cy="78581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a:t>
            </a:r>
            <a:endParaRPr lang="en-GB" dirty="0">
              <a:solidFill>
                <a:schemeClr val="bg1"/>
              </a:solidFill>
              <a:latin typeface="KG HAPPY Solid" pitchFamily="2" charset="0"/>
            </a:endParaRPr>
          </a:p>
        </p:txBody>
      </p:sp>
      <p:sp>
        <p:nvSpPr>
          <p:cNvPr id="13" name="Right Arrow 12"/>
          <p:cNvSpPr/>
          <p:nvPr/>
        </p:nvSpPr>
        <p:spPr>
          <a:xfrm>
            <a:off x="1357290" y="1142984"/>
            <a:ext cx="2000264" cy="7858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RE</a:t>
            </a:r>
            <a:endParaRPr lang="en-GB" dirty="0">
              <a:solidFill>
                <a:schemeClr val="bg1"/>
              </a:solidFill>
              <a:latin typeface="KG HAPPY Solid" pitchFamily="2" charset="0"/>
            </a:endParaRPr>
          </a:p>
        </p:txBody>
      </p:sp>
      <p:sp>
        <p:nvSpPr>
          <p:cNvPr id="14" name="Right Arrow 13"/>
          <p:cNvSpPr/>
          <p:nvPr/>
        </p:nvSpPr>
        <p:spPr>
          <a:xfrm>
            <a:off x="214282" y="2571744"/>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a:t>
            </a:r>
            <a:endParaRPr lang="en-GB" dirty="0">
              <a:solidFill>
                <a:schemeClr val="bg1"/>
              </a:solidFill>
              <a:latin typeface="KG HAPPY Solid" pitchFamily="2" charset="0"/>
            </a:endParaRPr>
          </a:p>
        </p:txBody>
      </p:sp>
      <p:sp>
        <p:nvSpPr>
          <p:cNvPr id="16" name="Right Arrow 15"/>
          <p:cNvSpPr/>
          <p:nvPr/>
        </p:nvSpPr>
        <p:spPr>
          <a:xfrm>
            <a:off x="214282" y="5214950"/>
            <a:ext cx="2000264" cy="78581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PRE</a:t>
            </a:r>
            <a:endParaRPr lang="en-GB" dirty="0">
              <a:solidFill>
                <a:schemeClr val="bg1"/>
              </a:solidFill>
              <a:latin typeface="KG HAPPY Solid" pitchFamily="2" charset="0"/>
            </a:endParaRPr>
          </a:p>
        </p:txBody>
      </p:sp>
      <p:sp>
        <p:nvSpPr>
          <p:cNvPr id="17" name="Right Arrow 16"/>
          <p:cNvSpPr/>
          <p:nvPr/>
        </p:nvSpPr>
        <p:spPr>
          <a:xfrm>
            <a:off x="214282" y="5857892"/>
            <a:ext cx="2000264" cy="78581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POST</a:t>
            </a:r>
            <a:endParaRPr lang="en-GB" dirty="0">
              <a:solidFill>
                <a:schemeClr val="bg1"/>
              </a:solidFill>
              <a:latin typeface="KG HAPPY Solid" pitchFamily="2" charset="0"/>
            </a:endParaRPr>
          </a:p>
        </p:txBody>
      </p:sp>
      <p:sp>
        <p:nvSpPr>
          <p:cNvPr id="18" name="Right Arrow 17"/>
          <p:cNvSpPr/>
          <p:nvPr/>
        </p:nvSpPr>
        <p:spPr>
          <a:xfrm>
            <a:off x="214282" y="3214686"/>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IL</a:t>
            </a:r>
            <a:endParaRPr lang="en-GB" dirty="0">
              <a:solidFill>
                <a:schemeClr val="bg1"/>
              </a:solidFill>
              <a:latin typeface="KG HAPPY Solid" pitchFamily="2" charset="0"/>
            </a:endParaRPr>
          </a:p>
        </p:txBody>
      </p:sp>
      <p:sp>
        <p:nvSpPr>
          <p:cNvPr id="27" name="Rounded Rectangle 26"/>
          <p:cNvSpPr/>
          <p:nvPr/>
        </p:nvSpPr>
        <p:spPr>
          <a:xfrm>
            <a:off x="3357554" y="714356"/>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RESPECT</a:t>
            </a:r>
            <a:endParaRPr lang="en-GB" sz="2000" b="1" dirty="0">
              <a:solidFill>
                <a:srgbClr val="7030A0"/>
              </a:solidFill>
              <a:latin typeface="Sassoon Infant Std" pitchFamily="34" charset="0"/>
            </a:endParaRPr>
          </a:p>
        </p:txBody>
      </p:sp>
      <p:sp>
        <p:nvSpPr>
          <p:cNvPr id="28" name="Rounded Rectangle 27"/>
          <p:cNvSpPr/>
          <p:nvPr/>
        </p:nvSpPr>
        <p:spPr>
          <a:xfrm>
            <a:off x="3357554" y="1357298"/>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ARRANGE</a:t>
            </a:r>
            <a:endParaRPr lang="en-GB" sz="2000" b="1" dirty="0">
              <a:solidFill>
                <a:srgbClr val="7030A0"/>
              </a:solidFill>
              <a:latin typeface="Sassoon Infant Std" pitchFamily="34" charset="0"/>
            </a:endParaRPr>
          </a:p>
        </p:txBody>
      </p:sp>
      <p:sp>
        <p:nvSpPr>
          <p:cNvPr id="29" name="Rounded Rectangle 28"/>
          <p:cNvSpPr/>
          <p:nvPr/>
        </p:nvSpPr>
        <p:spPr>
          <a:xfrm>
            <a:off x="3357554" y="192880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COURAGE</a:t>
            </a:r>
            <a:endParaRPr lang="en-GB" sz="2000" b="1" dirty="0">
              <a:solidFill>
                <a:srgbClr val="7030A0"/>
              </a:solidFill>
              <a:latin typeface="Sassoon Infant Std" pitchFamily="34" charset="0"/>
            </a:endParaRPr>
          </a:p>
        </p:txBody>
      </p:sp>
      <p:sp>
        <p:nvSpPr>
          <p:cNvPr id="30" name="Rounded Rectangle 29"/>
          <p:cNvSpPr/>
          <p:nvPr/>
        </p:nvSpPr>
        <p:spPr>
          <a:xfrm>
            <a:off x="3357554" y="2571744"/>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PASS</a:t>
            </a:r>
            <a:endParaRPr lang="en-GB" sz="2000" b="1" dirty="0">
              <a:solidFill>
                <a:srgbClr val="7030A0"/>
              </a:solidFill>
              <a:latin typeface="Sassoon Infant Std" pitchFamily="34" charset="0"/>
            </a:endParaRPr>
          </a:p>
        </p:txBody>
      </p:sp>
      <p:sp>
        <p:nvSpPr>
          <p:cNvPr id="31" name="Rounded Rectangle 30"/>
          <p:cNvSpPr/>
          <p:nvPr/>
        </p:nvSpPr>
        <p:spPr>
          <a:xfrm>
            <a:off x="3357554" y="3143248"/>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MEASURE</a:t>
            </a:r>
            <a:endParaRPr lang="en-GB" sz="2000" b="1" dirty="0">
              <a:solidFill>
                <a:srgbClr val="7030A0"/>
              </a:solidFill>
              <a:latin typeface="Sassoon Infant Std" pitchFamily="34" charset="0"/>
            </a:endParaRPr>
          </a:p>
        </p:txBody>
      </p:sp>
      <p:sp>
        <p:nvSpPr>
          <p:cNvPr id="32" name="Rounded Rectangle 31"/>
          <p:cNvSpPr/>
          <p:nvPr/>
        </p:nvSpPr>
        <p:spPr>
          <a:xfrm>
            <a:off x="3357554" y="371475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LOYAL</a:t>
            </a:r>
            <a:endParaRPr lang="en-GB" sz="2000" b="1" dirty="0">
              <a:solidFill>
                <a:srgbClr val="7030A0"/>
              </a:solidFill>
              <a:latin typeface="Sassoon Infant Std" pitchFamily="34" charset="0"/>
            </a:endParaRPr>
          </a:p>
        </p:txBody>
      </p:sp>
      <p:sp>
        <p:nvSpPr>
          <p:cNvPr id="33" name="Rounded Rectangle 32"/>
          <p:cNvSpPr/>
          <p:nvPr/>
        </p:nvSpPr>
        <p:spPr>
          <a:xfrm>
            <a:off x="3357554" y="4286256"/>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LEGAL</a:t>
            </a:r>
            <a:endParaRPr lang="en-GB" sz="2000" b="1" dirty="0">
              <a:solidFill>
                <a:srgbClr val="7030A0"/>
              </a:solidFill>
              <a:latin typeface="Sassoon Infant Std" pitchFamily="34" charset="0"/>
            </a:endParaRPr>
          </a:p>
        </p:txBody>
      </p:sp>
      <p:sp>
        <p:nvSpPr>
          <p:cNvPr id="34" name="Rounded Rectangle 33"/>
          <p:cNvSpPr/>
          <p:nvPr/>
        </p:nvSpPr>
        <p:spPr>
          <a:xfrm>
            <a:off x="3357554" y="4857760"/>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APPEAR</a:t>
            </a:r>
            <a:endParaRPr lang="en-GB" sz="2000" b="1" dirty="0">
              <a:solidFill>
                <a:srgbClr val="7030A0"/>
              </a:solidFill>
              <a:latin typeface="Sassoon Infant Std" pitchFamily="34" charset="0"/>
            </a:endParaRPr>
          </a:p>
        </p:txBody>
      </p:sp>
      <p:sp>
        <p:nvSpPr>
          <p:cNvPr id="35" name="Rounded Rectangle 34"/>
          <p:cNvSpPr/>
          <p:nvPr/>
        </p:nvSpPr>
        <p:spPr>
          <a:xfrm>
            <a:off x="3357554" y="5429264"/>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DIGEST</a:t>
            </a:r>
            <a:endParaRPr lang="en-GB" sz="2000" b="1" dirty="0">
              <a:solidFill>
                <a:srgbClr val="7030A0"/>
              </a:solidFill>
              <a:latin typeface="Sassoon Infant Std" pitchFamily="34" charset="0"/>
            </a:endParaRPr>
          </a:p>
        </p:txBody>
      </p:sp>
      <p:sp>
        <p:nvSpPr>
          <p:cNvPr id="36" name="Rounded Rectangle 35"/>
          <p:cNvSpPr/>
          <p:nvPr/>
        </p:nvSpPr>
        <p:spPr>
          <a:xfrm>
            <a:off x="3357554" y="14285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1</a:t>
            </a:r>
            <a:endParaRPr lang="en-GB" b="1" dirty="0">
              <a:solidFill>
                <a:srgbClr val="FF0000"/>
              </a:solidFill>
              <a:latin typeface="Sassoon Infant Std" pitchFamily="34" charset="0"/>
            </a:endParaRPr>
          </a:p>
        </p:txBody>
      </p:sp>
      <p:sp>
        <p:nvSpPr>
          <p:cNvPr id="37" name="Rounded Rectangle 36"/>
          <p:cNvSpPr/>
          <p:nvPr/>
        </p:nvSpPr>
        <p:spPr>
          <a:xfrm>
            <a:off x="3357554" y="723880"/>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2</a:t>
            </a:r>
            <a:endParaRPr lang="en-GB" b="1" dirty="0">
              <a:solidFill>
                <a:srgbClr val="FF0000"/>
              </a:solidFill>
              <a:latin typeface="Sassoon Infant Std" pitchFamily="34" charset="0"/>
            </a:endParaRPr>
          </a:p>
        </p:txBody>
      </p:sp>
      <p:sp>
        <p:nvSpPr>
          <p:cNvPr id="38" name="Rounded Rectangle 37"/>
          <p:cNvSpPr/>
          <p:nvPr/>
        </p:nvSpPr>
        <p:spPr>
          <a:xfrm>
            <a:off x="3357554" y="136682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3</a:t>
            </a:r>
            <a:endParaRPr lang="en-GB" b="1" dirty="0">
              <a:solidFill>
                <a:srgbClr val="FF0000"/>
              </a:solidFill>
              <a:latin typeface="Sassoon Infant Std" pitchFamily="34" charset="0"/>
            </a:endParaRPr>
          </a:p>
        </p:txBody>
      </p:sp>
      <p:sp>
        <p:nvSpPr>
          <p:cNvPr id="39" name="Rounded Rectangle 38"/>
          <p:cNvSpPr/>
          <p:nvPr/>
        </p:nvSpPr>
        <p:spPr>
          <a:xfrm>
            <a:off x="3357554" y="1938326"/>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4</a:t>
            </a:r>
            <a:endParaRPr lang="en-GB" b="1" dirty="0">
              <a:solidFill>
                <a:srgbClr val="FF0000"/>
              </a:solidFill>
              <a:latin typeface="Sassoon Infant Std" pitchFamily="34" charset="0"/>
            </a:endParaRPr>
          </a:p>
        </p:txBody>
      </p:sp>
      <p:sp>
        <p:nvSpPr>
          <p:cNvPr id="40" name="Rounded Rectangle 39"/>
          <p:cNvSpPr/>
          <p:nvPr/>
        </p:nvSpPr>
        <p:spPr>
          <a:xfrm>
            <a:off x="3357554" y="2581268"/>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5</a:t>
            </a:r>
            <a:endParaRPr lang="en-GB" b="1" dirty="0">
              <a:solidFill>
                <a:srgbClr val="FF0000"/>
              </a:solidFill>
              <a:latin typeface="Sassoon Infant Std" pitchFamily="34" charset="0"/>
            </a:endParaRPr>
          </a:p>
        </p:txBody>
      </p:sp>
      <p:sp>
        <p:nvSpPr>
          <p:cNvPr id="41" name="Rounded Rectangle 40"/>
          <p:cNvSpPr/>
          <p:nvPr/>
        </p:nvSpPr>
        <p:spPr>
          <a:xfrm>
            <a:off x="3357554" y="315277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6</a:t>
            </a:r>
            <a:endParaRPr lang="en-GB" b="1" dirty="0">
              <a:solidFill>
                <a:srgbClr val="FF0000"/>
              </a:solidFill>
              <a:latin typeface="Sassoon Infant Std" pitchFamily="34" charset="0"/>
            </a:endParaRPr>
          </a:p>
        </p:txBody>
      </p:sp>
      <p:sp>
        <p:nvSpPr>
          <p:cNvPr id="42" name="Rounded Rectangle 41"/>
          <p:cNvSpPr/>
          <p:nvPr/>
        </p:nvSpPr>
        <p:spPr>
          <a:xfrm>
            <a:off x="3357554" y="3724276"/>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7</a:t>
            </a:r>
            <a:endParaRPr lang="en-GB" b="1" dirty="0">
              <a:solidFill>
                <a:srgbClr val="FF0000"/>
              </a:solidFill>
              <a:latin typeface="Sassoon Infant Std" pitchFamily="34" charset="0"/>
            </a:endParaRPr>
          </a:p>
        </p:txBody>
      </p:sp>
      <p:sp>
        <p:nvSpPr>
          <p:cNvPr id="43" name="Rounded Rectangle 42"/>
          <p:cNvSpPr/>
          <p:nvPr/>
        </p:nvSpPr>
        <p:spPr>
          <a:xfrm>
            <a:off x="3357554" y="4295780"/>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8</a:t>
            </a:r>
            <a:endParaRPr lang="en-GB" b="1" dirty="0">
              <a:solidFill>
                <a:srgbClr val="FF0000"/>
              </a:solidFill>
              <a:latin typeface="Sassoon Infant Std" pitchFamily="34" charset="0"/>
            </a:endParaRPr>
          </a:p>
        </p:txBody>
      </p:sp>
      <p:sp>
        <p:nvSpPr>
          <p:cNvPr id="44" name="Rounded Rectangle 43"/>
          <p:cNvSpPr/>
          <p:nvPr/>
        </p:nvSpPr>
        <p:spPr>
          <a:xfrm>
            <a:off x="3357554" y="4867284"/>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9</a:t>
            </a:r>
            <a:endParaRPr lang="en-GB" b="1" dirty="0">
              <a:solidFill>
                <a:srgbClr val="FF0000"/>
              </a:solidFill>
              <a:latin typeface="Sassoon Infant Std" pitchFamily="34" charset="0"/>
            </a:endParaRPr>
          </a:p>
        </p:txBody>
      </p:sp>
      <p:sp>
        <p:nvSpPr>
          <p:cNvPr id="45" name="Rounded Rectangle 44"/>
          <p:cNvSpPr/>
          <p:nvPr/>
        </p:nvSpPr>
        <p:spPr>
          <a:xfrm>
            <a:off x="3357554" y="5438788"/>
            <a:ext cx="5000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10</a:t>
            </a:r>
            <a:endParaRPr lang="en-GB" b="1" dirty="0">
              <a:solidFill>
                <a:srgbClr val="FF0000"/>
              </a:solidFill>
              <a:latin typeface="Sassoon Infant Std" pitchFamily="34" charset="0"/>
            </a:endParaRPr>
          </a:p>
        </p:txBody>
      </p:sp>
      <p:sp>
        <p:nvSpPr>
          <p:cNvPr id="4" name="Left Arrow 3"/>
          <p:cNvSpPr/>
          <p:nvPr/>
        </p:nvSpPr>
        <p:spPr>
          <a:xfrm>
            <a:off x="5072066" y="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FUL</a:t>
            </a:r>
            <a:endParaRPr lang="en-GB" dirty="0">
              <a:solidFill>
                <a:schemeClr val="bg1"/>
              </a:solidFill>
              <a:latin typeface="KG HAPPY Solid" pitchFamily="2" charset="0"/>
            </a:endParaRPr>
          </a:p>
        </p:txBody>
      </p:sp>
      <p:sp>
        <p:nvSpPr>
          <p:cNvPr id="15" name="Right Arrow 14"/>
          <p:cNvSpPr/>
          <p:nvPr/>
        </p:nvSpPr>
        <p:spPr>
          <a:xfrm>
            <a:off x="1357290" y="500042"/>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a:t>
            </a:r>
            <a:endParaRPr lang="en-GB" dirty="0">
              <a:solidFill>
                <a:schemeClr val="bg1"/>
              </a:solidFill>
              <a:latin typeface="KG HAPPY Solid" pitchFamily="2" charset="0"/>
            </a:endParaRPr>
          </a:p>
        </p:txBody>
      </p:sp>
      <p:sp>
        <p:nvSpPr>
          <p:cNvPr id="46" name="Left Arrow 45"/>
          <p:cNvSpPr/>
          <p:nvPr/>
        </p:nvSpPr>
        <p:spPr>
          <a:xfrm>
            <a:off x="5072066" y="57148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FUL</a:t>
            </a:r>
            <a:endParaRPr lang="en-GB" dirty="0">
              <a:solidFill>
                <a:schemeClr val="bg1"/>
              </a:solidFill>
              <a:latin typeface="KG HAPPY Solid" pitchFamily="2" charset="0"/>
            </a:endParaRPr>
          </a:p>
        </p:txBody>
      </p:sp>
      <p:sp>
        <p:nvSpPr>
          <p:cNvPr id="47" name="Left Arrow 46"/>
          <p:cNvSpPr/>
          <p:nvPr/>
        </p:nvSpPr>
        <p:spPr>
          <a:xfrm>
            <a:off x="5072066" y="121442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MENT</a:t>
            </a:r>
            <a:endParaRPr lang="en-GB" dirty="0">
              <a:solidFill>
                <a:schemeClr val="bg1"/>
              </a:solidFill>
              <a:latin typeface="KG HAPPY Solid" pitchFamily="2" charset="0"/>
            </a:endParaRPr>
          </a:p>
        </p:txBody>
      </p:sp>
      <p:sp>
        <p:nvSpPr>
          <p:cNvPr id="48" name="Left Arrow 47"/>
          <p:cNvSpPr/>
          <p:nvPr/>
        </p:nvSpPr>
        <p:spPr>
          <a:xfrm>
            <a:off x="5072066" y="1785926"/>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MENT</a:t>
            </a:r>
            <a:endParaRPr lang="en-GB" dirty="0">
              <a:solidFill>
                <a:schemeClr val="bg1"/>
              </a:solidFill>
              <a:latin typeface="KG HAPPY Solid" pitchFamily="2"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Left Arrow 1"/>
          <p:cNvSpPr/>
          <p:nvPr/>
        </p:nvSpPr>
        <p:spPr>
          <a:xfrm>
            <a:off x="7143736" y="2571744"/>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ENCE</a:t>
            </a:r>
            <a:endParaRPr lang="en-GB" dirty="0">
              <a:solidFill>
                <a:schemeClr val="bg1"/>
              </a:solidFill>
              <a:latin typeface="KG HAPPY Solid" pitchFamily="2" charset="0"/>
            </a:endParaRPr>
          </a:p>
        </p:txBody>
      </p:sp>
      <p:sp>
        <p:nvSpPr>
          <p:cNvPr id="3" name="Left Arrow 2"/>
          <p:cNvSpPr/>
          <p:nvPr/>
        </p:nvSpPr>
        <p:spPr>
          <a:xfrm>
            <a:off x="6715140" y="5786454"/>
            <a:ext cx="2000264"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LY</a:t>
            </a:r>
            <a:endParaRPr lang="en-GB" dirty="0">
              <a:solidFill>
                <a:schemeClr val="bg1"/>
              </a:solidFill>
              <a:latin typeface="KG HAPPY Solid" pitchFamily="2" charset="0"/>
            </a:endParaRPr>
          </a:p>
        </p:txBody>
      </p:sp>
      <p:sp>
        <p:nvSpPr>
          <p:cNvPr id="5" name="Left Arrow 4"/>
          <p:cNvSpPr/>
          <p:nvPr/>
        </p:nvSpPr>
        <p:spPr>
          <a:xfrm>
            <a:off x="7143736" y="3143248"/>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TION</a:t>
            </a:r>
            <a:endParaRPr lang="en-GB" dirty="0">
              <a:solidFill>
                <a:schemeClr val="bg1"/>
              </a:solidFill>
              <a:latin typeface="KG HAPPY Solid" pitchFamily="2" charset="0"/>
            </a:endParaRPr>
          </a:p>
        </p:txBody>
      </p:sp>
      <p:sp>
        <p:nvSpPr>
          <p:cNvPr id="6" name="Left Arrow 5"/>
          <p:cNvSpPr/>
          <p:nvPr/>
        </p:nvSpPr>
        <p:spPr>
          <a:xfrm>
            <a:off x="7143736" y="1285860"/>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SION</a:t>
            </a:r>
            <a:endParaRPr lang="en-GB" dirty="0">
              <a:solidFill>
                <a:schemeClr val="bg1"/>
              </a:solidFill>
              <a:latin typeface="KG HAPPY Solid" pitchFamily="2" charset="0"/>
            </a:endParaRPr>
          </a:p>
        </p:txBody>
      </p:sp>
      <p:sp>
        <p:nvSpPr>
          <p:cNvPr id="7" name="Left Arrow 6"/>
          <p:cNvSpPr/>
          <p:nvPr/>
        </p:nvSpPr>
        <p:spPr>
          <a:xfrm>
            <a:off x="7143736" y="192880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ANCE</a:t>
            </a:r>
            <a:endParaRPr lang="en-GB" dirty="0">
              <a:solidFill>
                <a:schemeClr val="bg1"/>
              </a:solidFill>
              <a:latin typeface="KG HAPPY Solid" pitchFamily="2" charset="0"/>
            </a:endParaRPr>
          </a:p>
        </p:txBody>
      </p:sp>
      <p:sp>
        <p:nvSpPr>
          <p:cNvPr id="9" name="Left Arrow 8"/>
          <p:cNvSpPr/>
          <p:nvPr/>
        </p:nvSpPr>
        <p:spPr>
          <a:xfrm>
            <a:off x="7143736" y="3857628"/>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IBLE</a:t>
            </a:r>
            <a:endParaRPr lang="en-GB" dirty="0">
              <a:solidFill>
                <a:schemeClr val="bg1"/>
              </a:solidFill>
              <a:latin typeface="KG HAPPY Solid" pitchFamily="2" charset="0"/>
            </a:endParaRPr>
          </a:p>
        </p:txBody>
      </p:sp>
      <p:sp>
        <p:nvSpPr>
          <p:cNvPr id="10" name="Rounded Rectangle 9"/>
          <p:cNvSpPr/>
          <p:nvPr/>
        </p:nvSpPr>
        <p:spPr>
          <a:xfrm>
            <a:off x="3357554" y="14285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SUCCESS</a:t>
            </a:r>
            <a:endParaRPr lang="en-GB" sz="2000" b="1" dirty="0">
              <a:solidFill>
                <a:srgbClr val="7030A0"/>
              </a:solidFill>
              <a:latin typeface="Sassoon Infant Std" pitchFamily="34" charset="0"/>
            </a:endParaRPr>
          </a:p>
        </p:txBody>
      </p:sp>
      <p:sp>
        <p:nvSpPr>
          <p:cNvPr id="11" name="Right Arrow 10"/>
          <p:cNvSpPr/>
          <p:nvPr/>
        </p:nvSpPr>
        <p:spPr>
          <a:xfrm>
            <a:off x="1357290" y="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UN</a:t>
            </a:r>
            <a:endParaRPr lang="en-GB" dirty="0">
              <a:solidFill>
                <a:schemeClr val="bg1"/>
              </a:solidFill>
              <a:latin typeface="KG HAPPY Solid" pitchFamily="2" charset="0"/>
            </a:endParaRPr>
          </a:p>
        </p:txBody>
      </p:sp>
      <p:sp>
        <p:nvSpPr>
          <p:cNvPr id="12" name="Right Arrow 11"/>
          <p:cNvSpPr/>
          <p:nvPr/>
        </p:nvSpPr>
        <p:spPr>
          <a:xfrm>
            <a:off x="1357290" y="1785926"/>
            <a:ext cx="2000264" cy="78581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a:t>
            </a:r>
            <a:endParaRPr lang="en-GB" dirty="0">
              <a:solidFill>
                <a:schemeClr val="bg1"/>
              </a:solidFill>
              <a:latin typeface="KG HAPPY Solid" pitchFamily="2" charset="0"/>
            </a:endParaRPr>
          </a:p>
        </p:txBody>
      </p:sp>
      <p:sp>
        <p:nvSpPr>
          <p:cNvPr id="13" name="Right Arrow 12"/>
          <p:cNvSpPr/>
          <p:nvPr/>
        </p:nvSpPr>
        <p:spPr>
          <a:xfrm>
            <a:off x="1357290" y="1142984"/>
            <a:ext cx="2000264" cy="7858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RE</a:t>
            </a:r>
            <a:endParaRPr lang="en-GB" dirty="0">
              <a:solidFill>
                <a:schemeClr val="bg1"/>
              </a:solidFill>
              <a:latin typeface="KG HAPPY Solid" pitchFamily="2" charset="0"/>
            </a:endParaRPr>
          </a:p>
        </p:txBody>
      </p:sp>
      <p:sp>
        <p:nvSpPr>
          <p:cNvPr id="14" name="Right Arrow 13"/>
          <p:cNvSpPr/>
          <p:nvPr/>
        </p:nvSpPr>
        <p:spPr>
          <a:xfrm>
            <a:off x="1357290" y="235743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a:t>
            </a:r>
            <a:endParaRPr lang="en-GB" dirty="0">
              <a:solidFill>
                <a:schemeClr val="bg1"/>
              </a:solidFill>
              <a:latin typeface="KG HAPPY Solid" pitchFamily="2" charset="0"/>
            </a:endParaRPr>
          </a:p>
        </p:txBody>
      </p:sp>
      <p:sp>
        <p:nvSpPr>
          <p:cNvPr id="16" name="Right Arrow 15"/>
          <p:cNvSpPr/>
          <p:nvPr/>
        </p:nvSpPr>
        <p:spPr>
          <a:xfrm>
            <a:off x="214282" y="5214950"/>
            <a:ext cx="2000264" cy="78581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PRE</a:t>
            </a:r>
            <a:endParaRPr lang="en-GB" dirty="0">
              <a:solidFill>
                <a:schemeClr val="bg1"/>
              </a:solidFill>
              <a:latin typeface="KG HAPPY Solid" pitchFamily="2" charset="0"/>
            </a:endParaRPr>
          </a:p>
        </p:txBody>
      </p:sp>
      <p:sp>
        <p:nvSpPr>
          <p:cNvPr id="17" name="Right Arrow 16"/>
          <p:cNvSpPr/>
          <p:nvPr/>
        </p:nvSpPr>
        <p:spPr>
          <a:xfrm>
            <a:off x="214282" y="5857892"/>
            <a:ext cx="2000264" cy="78581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POST</a:t>
            </a:r>
            <a:endParaRPr lang="en-GB" dirty="0">
              <a:solidFill>
                <a:schemeClr val="bg1"/>
              </a:solidFill>
              <a:latin typeface="KG HAPPY Solid" pitchFamily="2" charset="0"/>
            </a:endParaRPr>
          </a:p>
        </p:txBody>
      </p:sp>
      <p:sp>
        <p:nvSpPr>
          <p:cNvPr id="18" name="Right Arrow 17"/>
          <p:cNvSpPr/>
          <p:nvPr/>
        </p:nvSpPr>
        <p:spPr>
          <a:xfrm>
            <a:off x="214282" y="450057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IL</a:t>
            </a:r>
            <a:endParaRPr lang="en-GB" dirty="0">
              <a:solidFill>
                <a:schemeClr val="bg1"/>
              </a:solidFill>
              <a:latin typeface="KG HAPPY Solid" pitchFamily="2" charset="0"/>
            </a:endParaRPr>
          </a:p>
        </p:txBody>
      </p:sp>
      <p:sp>
        <p:nvSpPr>
          <p:cNvPr id="27" name="Rounded Rectangle 26"/>
          <p:cNvSpPr/>
          <p:nvPr/>
        </p:nvSpPr>
        <p:spPr>
          <a:xfrm>
            <a:off x="3357554" y="714356"/>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RESPECT</a:t>
            </a:r>
            <a:endParaRPr lang="en-GB" sz="2000" b="1" dirty="0">
              <a:solidFill>
                <a:srgbClr val="7030A0"/>
              </a:solidFill>
              <a:latin typeface="Sassoon Infant Std" pitchFamily="34" charset="0"/>
            </a:endParaRPr>
          </a:p>
        </p:txBody>
      </p:sp>
      <p:sp>
        <p:nvSpPr>
          <p:cNvPr id="28" name="Rounded Rectangle 27"/>
          <p:cNvSpPr/>
          <p:nvPr/>
        </p:nvSpPr>
        <p:spPr>
          <a:xfrm>
            <a:off x="3357554" y="1357298"/>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ARRANGE</a:t>
            </a:r>
            <a:endParaRPr lang="en-GB" sz="2000" b="1" dirty="0">
              <a:solidFill>
                <a:srgbClr val="7030A0"/>
              </a:solidFill>
              <a:latin typeface="Sassoon Infant Std" pitchFamily="34" charset="0"/>
            </a:endParaRPr>
          </a:p>
        </p:txBody>
      </p:sp>
      <p:sp>
        <p:nvSpPr>
          <p:cNvPr id="29" name="Rounded Rectangle 28"/>
          <p:cNvSpPr/>
          <p:nvPr/>
        </p:nvSpPr>
        <p:spPr>
          <a:xfrm>
            <a:off x="3357554" y="192880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COURAGE</a:t>
            </a:r>
            <a:endParaRPr lang="en-GB" sz="2000" b="1" dirty="0">
              <a:solidFill>
                <a:srgbClr val="7030A0"/>
              </a:solidFill>
              <a:latin typeface="Sassoon Infant Std" pitchFamily="34" charset="0"/>
            </a:endParaRPr>
          </a:p>
        </p:txBody>
      </p:sp>
      <p:sp>
        <p:nvSpPr>
          <p:cNvPr id="30" name="Rounded Rectangle 29"/>
          <p:cNvSpPr/>
          <p:nvPr/>
        </p:nvSpPr>
        <p:spPr>
          <a:xfrm>
            <a:off x="3357554" y="2571744"/>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PASS</a:t>
            </a:r>
            <a:endParaRPr lang="en-GB" sz="2000" b="1" dirty="0">
              <a:solidFill>
                <a:srgbClr val="7030A0"/>
              </a:solidFill>
              <a:latin typeface="Sassoon Infant Std" pitchFamily="34" charset="0"/>
            </a:endParaRPr>
          </a:p>
        </p:txBody>
      </p:sp>
      <p:sp>
        <p:nvSpPr>
          <p:cNvPr id="31" name="Rounded Rectangle 30"/>
          <p:cNvSpPr/>
          <p:nvPr/>
        </p:nvSpPr>
        <p:spPr>
          <a:xfrm>
            <a:off x="3357554" y="3143248"/>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MEASURE</a:t>
            </a:r>
            <a:endParaRPr lang="en-GB" sz="2000" b="1" dirty="0">
              <a:solidFill>
                <a:srgbClr val="7030A0"/>
              </a:solidFill>
              <a:latin typeface="Sassoon Infant Std" pitchFamily="34" charset="0"/>
            </a:endParaRPr>
          </a:p>
        </p:txBody>
      </p:sp>
      <p:sp>
        <p:nvSpPr>
          <p:cNvPr id="32" name="Rounded Rectangle 31"/>
          <p:cNvSpPr/>
          <p:nvPr/>
        </p:nvSpPr>
        <p:spPr>
          <a:xfrm>
            <a:off x="3357554" y="371475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LOYAL</a:t>
            </a:r>
            <a:endParaRPr lang="en-GB" sz="2000" b="1" dirty="0">
              <a:solidFill>
                <a:srgbClr val="7030A0"/>
              </a:solidFill>
              <a:latin typeface="Sassoon Infant Std" pitchFamily="34" charset="0"/>
            </a:endParaRPr>
          </a:p>
        </p:txBody>
      </p:sp>
      <p:sp>
        <p:nvSpPr>
          <p:cNvPr id="33" name="Rounded Rectangle 32"/>
          <p:cNvSpPr/>
          <p:nvPr/>
        </p:nvSpPr>
        <p:spPr>
          <a:xfrm>
            <a:off x="3357554" y="4286256"/>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LEGAL</a:t>
            </a:r>
            <a:endParaRPr lang="en-GB" sz="2000" b="1" dirty="0">
              <a:solidFill>
                <a:srgbClr val="7030A0"/>
              </a:solidFill>
              <a:latin typeface="Sassoon Infant Std" pitchFamily="34" charset="0"/>
            </a:endParaRPr>
          </a:p>
        </p:txBody>
      </p:sp>
      <p:sp>
        <p:nvSpPr>
          <p:cNvPr id="34" name="Rounded Rectangle 33"/>
          <p:cNvSpPr/>
          <p:nvPr/>
        </p:nvSpPr>
        <p:spPr>
          <a:xfrm>
            <a:off x="3357554" y="4857760"/>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APPEAR</a:t>
            </a:r>
            <a:endParaRPr lang="en-GB" sz="2000" b="1" dirty="0">
              <a:solidFill>
                <a:srgbClr val="7030A0"/>
              </a:solidFill>
              <a:latin typeface="Sassoon Infant Std" pitchFamily="34" charset="0"/>
            </a:endParaRPr>
          </a:p>
        </p:txBody>
      </p:sp>
      <p:sp>
        <p:nvSpPr>
          <p:cNvPr id="35" name="Rounded Rectangle 34"/>
          <p:cNvSpPr/>
          <p:nvPr/>
        </p:nvSpPr>
        <p:spPr>
          <a:xfrm>
            <a:off x="3357554" y="5429264"/>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DIGEST</a:t>
            </a:r>
            <a:endParaRPr lang="en-GB" sz="2000" b="1" dirty="0">
              <a:solidFill>
                <a:srgbClr val="7030A0"/>
              </a:solidFill>
              <a:latin typeface="Sassoon Infant Std" pitchFamily="34" charset="0"/>
            </a:endParaRPr>
          </a:p>
        </p:txBody>
      </p:sp>
      <p:sp>
        <p:nvSpPr>
          <p:cNvPr id="36" name="Rounded Rectangle 35"/>
          <p:cNvSpPr/>
          <p:nvPr/>
        </p:nvSpPr>
        <p:spPr>
          <a:xfrm>
            <a:off x="3357554" y="14285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1</a:t>
            </a:r>
            <a:endParaRPr lang="en-GB" b="1" dirty="0">
              <a:solidFill>
                <a:srgbClr val="FF0000"/>
              </a:solidFill>
              <a:latin typeface="Sassoon Infant Std" pitchFamily="34" charset="0"/>
            </a:endParaRPr>
          </a:p>
        </p:txBody>
      </p:sp>
      <p:sp>
        <p:nvSpPr>
          <p:cNvPr id="37" name="Rounded Rectangle 36"/>
          <p:cNvSpPr/>
          <p:nvPr/>
        </p:nvSpPr>
        <p:spPr>
          <a:xfrm>
            <a:off x="3357554" y="723880"/>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2</a:t>
            </a:r>
            <a:endParaRPr lang="en-GB" b="1" dirty="0">
              <a:solidFill>
                <a:srgbClr val="FF0000"/>
              </a:solidFill>
              <a:latin typeface="Sassoon Infant Std" pitchFamily="34" charset="0"/>
            </a:endParaRPr>
          </a:p>
        </p:txBody>
      </p:sp>
      <p:sp>
        <p:nvSpPr>
          <p:cNvPr id="38" name="Rounded Rectangle 37"/>
          <p:cNvSpPr/>
          <p:nvPr/>
        </p:nvSpPr>
        <p:spPr>
          <a:xfrm>
            <a:off x="3357554" y="136682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3</a:t>
            </a:r>
            <a:endParaRPr lang="en-GB" b="1" dirty="0">
              <a:solidFill>
                <a:srgbClr val="FF0000"/>
              </a:solidFill>
              <a:latin typeface="Sassoon Infant Std" pitchFamily="34" charset="0"/>
            </a:endParaRPr>
          </a:p>
        </p:txBody>
      </p:sp>
      <p:sp>
        <p:nvSpPr>
          <p:cNvPr id="39" name="Rounded Rectangle 38"/>
          <p:cNvSpPr/>
          <p:nvPr/>
        </p:nvSpPr>
        <p:spPr>
          <a:xfrm>
            <a:off x="3357554" y="1938326"/>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4</a:t>
            </a:r>
            <a:endParaRPr lang="en-GB" b="1" dirty="0">
              <a:solidFill>
                <a:srgbClr val="FF0000"/>
              </a:solidFill>
              <a:latin typeface="Sassoon Infant Std" pitchFamily="34" charset="0"/>
            </a:endParaRPr>
          </a:p>
        </p:txBody>
      </p:sp>
      <p:sp>
        <p:nvSpPr>
          <p:cNvPr id="40" name="Rounded Rectangle 39"/>
          <p:cNvSpPr/>
          <p:nvPr/>
        </p:nvSpPr>
        <p:spPr>
          <a:xfrm>
            <a:off x="3357554" y="2581268"/>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5</a:t>
            </a:r>
            <a:endParaRPr lang="en-GB" b="1" dirty="0">
              <a:solidFill>
                <a:srgbClr val="FF0000"/>
              </a:solidFill>
              <a:latin typeface="Sassoon Infant Std" pitchFamily="34" charset="0"/>
            </a:endParaRPr>
          </a:p>
        </p:txBody>
      </p:sp>
      <p:sp>
        <p:nvSpPr>
          <p:cNvPr id="41" name="Rounded Rectangle 40"/>
          <p:cNvSpPr/>
          <p:nvPr/>
        </p:nvSpPr>
        <p:spPr>
          <a:xfrm>
            <a:off x="3357554" y="315277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6</a:t>
            </a:r>
            <a:endParaRPr lang="en-GB" b="1" dirty="0">
              <a:solidFill>
                <a:srgbClr val="FF0000"/>
              </a:solidFill>
              <a:latin typeface="Sassoon Infant Std" pitchFamily="34" charset="0"/>
            </a:endParaRPr>
          </a:p>
        </p:txBody>
      </p:sp>
      <p:sp>
        <p:nvSpPr>
          <p:cNvPr id="42" name="Rounded Rectangle 41"/>
          <p:cNvSpPr/>
          <p:nvPr/>
        </p:nvSpPr>
        <p:spPr>
          <a:xfrm>
            <a:off x="3357554" y="3724276"/>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7</a:t>
            </a:r>
            <a:endParaRPr lang="en-GB" b="1" dirty="0">
              <a:solidFill>
                <a:srgbClr val="FF0000"/>
              </a:solidFill>
              <a:latin typeface="Sassoon Infant Std" pitchFamily="34" charset="0"/>
            </a:endParaRPr>
          </a:p>
        </p:txBody>
      </p:sp>
      <p:sp>
        <p:nvSpPr>
          <p:cNvPr id="43" name="Rounded Rectangle 42"/>
          <p:cNvSpPr/>
          <p:nvPr/>
        </p:nvSpPr>
        <p:spPr>
          <a:xfrm>
            <a:off x="3357554" y="4295780"/>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8</a:t>
            </a:r>
            <a:endParaRPr lang="en-GB" b="1" dirty="0">
              <a:solidFill>
                <a:srgbClr val="FF0000"/>
              </a:solidFill>
              <a:latin typeface="Sassoon Infant Std" pitchFamily="34" charset="0"/>
            </a:endParaRPr>
          </a:p>
        </p:txBody>
      </p:sp>
      <p:sp>
        <p:nvSpPr>
          <p:cNvPr id="44" name="Rounded Rectangle 43"/>
          <p:cNvSpPr/>
          <p:nvPr/>
        </p:nvSpPr>
        <p:spPr>
          <a:xfrm>
            <a:off x="3357554" y="4867284"/>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9</a:t>
            </a:r>
            <a:endParaRPr lang="en-GB" b="1" dirty="0">
              <a:solidFill>
                <a:srgbClr val="FF0000"/>
              </a:solidFill>
              <a:latin typeface="Sassoon Infant Std" pitchFamily="34" charset="0"/>
            </a:endParaRPr>
          </a:p>
        </p:txBody>
      </p:sp>
      <p:sp>
        <p:nvSpPr>
          <p:cNvPr id="45" name="Rounded Rectangle 44"/>
          <p:cNvSpPr/>
          <p:nvPr/>
        </p:nvSpPr>
        <p:spPr>
          <a:xfrm>
            <a:off x="3357554" y="5438788"/>
            <a:ext cx="5000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10</a:t>
            </a:r>
            <a:endParaRPr lang="en-GB" b="1" dirty="0">
              <a:solidFill>
                <a:srgbClr val="FF0000"/>
              </a:solidFill>
              <a:latin typeface="Sassoon Infant Std" pitchFamily="34" charset="0"/>
            </a:endParaRPr>
          </a:p>
        </p:txBody>
      </p:sp>
      <p:sp>
        <p:nvSpPr>
          <p:cNvPr id="4" name="Left Arrow 3"/>
          <p:cNvSpPr/>
          <p:nvPr/>
        </p:nvSpPr>
        <p:spPr>
          <a:xfrm>
            <a:off x="5072066" y="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FUL</a:t>
            </a:r>
            <a:endParaRPr lang="en-GB" dirty="0">
              <a:solidFill>
                <a:schemeClr val="bg1"/>
              </a:solidFill>
              <a:latin typeface="KG HAPPY Solid" pitchFamily="2" charset="0"/>
            </a:endParaRPr>
          </a:p>
        </p:txBody>
      </p:sp>
      <p:sp>
        <p:nvSpPr>
          <p:cNvPr id="15" name="Right Arrow 14"/>
          <p:cNvSpPr/>
          <p:nvPr/>
        </p:nvSpPr>
        <p:spPr>
          <a:xfrm>
            <a:off x="1357290" y="500042"/>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a:t>
            </a:r>
            <a:endParaRPr lang="en-GB" dirty="0">
              <a:solidFill>
                <a:schemeClr val="bg1"/>
              </a:solidFill>
              <a:latin typeface="KG HAPPY Solid" pitchFamily="2" charset="0"/>
            </a:endParaRPr>
          </a:p>
        </p:txBody>
      </p:sp>
      <p:sp>
        <p:nvSpPr>
          <p:cNvPr id="46" name="Left Arrow 45"/>
          <p:cNvSpPr/>
          <p:nvPr/>
        </p:nvSpPr>
        <p:spPr>
          <a:xfrm>
            <a:off x="5072066" y="57148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FUL</a:t>
            </a:r>
            <a:endParaRPr lang="en-GB" dirty="0">
              <a:solidFill>
                <a:schemeClr val="bg1"/>
              </a:solidFill>
              <a:latin typeface="KG HAPPY Solid" pitchFamily="2" charset="0"/>
            </a:endParaRPr>
          </a:p>
        </p:txBody>
      </p:sp>
      <p:sp>
        <p:nvSpPr>
          <p:cNvPr id="47" name="Left Arrow 46"/>
          <p:cNvSpPr/>
          <p:nvPr/>
        </p:nvSpPr>
        <p:spPr>
          <a:xfrm>
            <a:off x="5072066" y="121442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MENT</a:t>
            </a:r>
            <a:endParaRPr lang="en-GB" dirty="0">
              <a:solidFill>
                <a:schemeClr val="bg1"/>
              </a:solidFill>
              <a:latin typeface="KG HAPPY Solid" pitchFamily="2" charset="0"/>
            </a:endParaRPr>
          </a:p>
        </p:txBody>
      </p:sp>
      <p:sp>
        <p:nvSpPr>
          <p:cNvPr id="48" name="Left Arrow 47"/>
          <p:cNvSpPr/>
          <p:nvPr/>
        </p:nvSpPr>
        <p:spPr>
          <a:xfrm>
            <a:off x="5072066" y="1785926"/>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MENT</a:t>
            </a:r>
            <a:endParaRPr lang="en-GB" dirty="0">
              <a:solidFill>
                <a:schemeClr val="bg1"/>
              </a:solidFill>
              <a:latin typeface="KG HAPPY Solid" pitchFamily="2" charset="0"/>
            </a:endParaRPr>
          </a:p>
        </p:txBody>
      </p:sp>
      <p:sp>
        <p:nvSpPr>
          <p:cNvPr id="8" name="Left Arrow 7"/>
          <p:cNvSpPr/>
          <p:nvPr/>
        </p:nvSpPr>
        <p:spPr>
          <a:xfrm>
            <a:off x="5072066" y="235743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ABLE</a:t>
            </a:r>
            <a:endParaRPr lang="en-GB" dirty="0">
              <a:solidFill>
                <a:schemeClr val="bg1"/>
              </a:solidFill>
              <a:latin typeface="KG HAPPY Solid" pitchFamily="2"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Left Arrow 1"/>
          <p:cNvSpPr/>
          <p:nvPr/>
        </p:nvSpPr>
        <p:spPr>
          <a:xfrm>
            <a:off x="7143736" y="2571744"/>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ENCE</a:t>
            </a:r>
            <a:endParaRPr lang="en-GB" dirty="0">
              <a:solidFill>
                <a:schemeClr val="bg1"/>
              </a:solidFill>
              <a:latin typeface="KG HAPPY Solid" pitchFamily="2" charset="0"/>
            </a:endParaRPr>
          </a:p>
        </p:txBody>
      </p:sp>
      <p:sp>
        <p:nvSpPr>
          <p:cNvPr id="3" name="Left Arrow 2"/>
          <p:cNvSpPr/>
          <p:nvPr/>
        </p:nvSpPr>
        <p:spPr>
          <a:xfrm>
            <a:off x="6715140" y="5786454"/>
            <a:ext cx="2000264"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LY</a:t>
            </a:r>
            <a:endParaRPr lang="en-GB" dirty="0">
              <a:solidFill>
                <a:schemeClr val="bg1"/>
              </a:solidFill>
              <a:latin typeface="KG HAPPY Solid" pitchFamily="2" charset="0"/>
            </a:endParaRPr>
          </a:p>
        </p:txBody>
      </p:sp>
      <p:sp>
        <p:nvSpPr>
          <p:cNvPr id="5" name="Left Arrow 4"/>
          <p:cNvSpPr/>
          <p:nvPr/>
        </p:nvSpPr>
        <p:spPr>
          <a:xfrm>
            <a:off x="7143736" y="3143248"/>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TION</a:t>
            </a:r>
            <a:endParaRPr lang="en-GB" dirty="0">
              <a:solidFill>
                <a:schemeClr val="bg1"/>
              </a:solidFill>
              <a:latin typeface="KG HAPPY Solid" pitchFamily="2" charset="0"/>
            </a:endParaRPr>
          </a:p>
        </p:txBody>
      </p:sp>
      <p:sp>
        <p:nvSpPr>
          <p:cNvPr id="6" name="Left Arrow 5"/>
          <p:cNvSpPr/>
          <p:nvPr/>
        </p:nvSpPr>
        <p:spPr>
          <a:xfrm>
            <a:off x="7143736" y="1285860"/>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SION</a:t>
            </a:r>
            <a:endParaRPr lang="en-GB" dirty="0">
              <a:solidFill>
                <a:schemeClr val="bg1"/>
              </a:solidFill>
              <a:latin typeface="KG HAPPY Solid" pitchFamily="2" charset="0"/>
            </a:endParaRPr>
          </a:p>
        </p:txBody>
      </p:sp>
      <p:sp>
        <p:nvSpPr>
          <p:cNvPr id="7" name="Left Arrow 6"/>
          <p:cNvSpPr/>
          <p:nvPr/>
        </p:nvSpPr>
        <p:spPr>
          <a:xfrm>
            <a:off x="7143736" y="192880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ANCE</a:t>
            </a:r>
            <a:endParaRPr lang="en-GB" dirty="0">
              <a:solidFill>
                <a:schemeClr val="bg1"/>
              </a:solidFill>
              <a:latin typeface="KG HAPPY Solid" pitchFamily="2" charset="0"/>
            </a:endParaRPr>
          </a:p>
        </p:txBody>
      </p:sp>
      <p:sp>
        <p:nvSpPr>
          <p:cNvPr id="9" name="Left Arrow 8"/>
          <p:cNvSpPr/>
          <p:nvPr/>
        </p:nvSpPr>
        <p:spPr>
          <a:xfrm>
            <a:off x="7143736" y="3857628"/>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IBLE</a:t>
            </a:r>
            <a:endParaRPr lang="en-GB" dirty="0">
              <a:solidFill>
                <a:schemeClr val="bg1"/>
              </a:solidFill>
              <a:latin typeface="KG HAPPY Solid" pitchFamily="2" charset="0"/>
            </a:endParaRPr>
          </a:p>
        </p:txBody>
      </p:sp>
      <p:sp>
        <p:nvSpPr>
          <p:cNvPr id="10" name="Rounded Rectangle 9"/>
          <p:cNvSpPr/>
          <p:nvPr/>
        </p:nvSpPr>
        <p:spPr>
          <a:xfrm>
            <a:off x="3357554" y="14285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SUCCESS</a:t>
            </a:r>
            <a:endParaRPr lang="en-GB" sz="2000" b="1" dirty="0">
              <a:solidFill>
                <a:srgbClr val="7030A0"/>
              </a:solidFill>
              <a:latin typeface="Sassoon Infant Std" pitchFamily="34" charset="0"/>
            </a:endParaRPr>
          </a:p>
        </p:txBody>
      </p:sp>
      <p:sp>
        <p:nvSpPr>
          <p:cNvPr id="11" name="Right Arrow 10"/>
          <p:cNvSpPr/>
          <p:nvPr/>
        </p:nvSpPr>
        <p:spPr>
          <a:xfrm>
            <a:off x="1357290" y="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UN</a:t>
            </a:r>
            <a:endParaRPr lang="en-GB" dirty="0">
              <a:solidFill>
                <a:schemeClr val="bg1"/>
              </a:solidFill>
              <a:latin typeface="KG HAPPY Solid" pitchFamily="2" charset="0"/>
            </a:endParaRPr>
          </a:p>
        </p:txBody>
      </p:sp>
      <p:sp>
        <p:nvSpPr>
          <p:cNvPr id="12" name="Right Arrow 11"/>
          <p:cNvSpPr/>
          <p:nvPr/>
        </p:nvSpPr>
        <p:spPr>
          <a:xfrm>
            <a:off x="1357290" y="1785926"/>
            <a:ext cx="2000264" cy="78581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a:t>
            </a:r>
            <a:endParaRPr lang="en-GB" dirty="0">
              <a:solidFill>
                <a:schemeClr val="bg1"/>
              </a:solidFill>
              <a:latin typeface="KG HAPPY Solid" pitchFamily="2" charset="0"/>
            </a:endParaRPr>
          </a:p>
        </p:txBody>
      </p:sp>
      <p:sp>
        <p:nvSpPr>
          <p:cNvPr id="13" name="Right Arrow 12"/>
          <p:cNvSpPr/>
          <p:nvPr/>
        </p:nvSpPr>
        <p:spPr>
          <a:xfrm>
            <a:off x="1357290" y="1142984"/>
            <a:ext cx="2000264" cy="7858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RE</a:t>
            </a:r>
            <a:endParaRPr lang="en-GB" dirty="0">
              <a:solidFill>
                <a:schemeClr val="bg1"/>
              </a:solidFill>
              <a:latin typeface="KG HAPPY Solid" pitchFamily="2" charset="0"/>
            </a:endParaRPr>
          </a:p>
        </p:txBody>
      </p:sp>
      <p:sp>
        <p:nvSpPr>
          <p:cNvPr id="14" name="Right Arrow 13"/>
          <p:cNvSpPr/>
          <p:nvPr/>
        </p:nvSpPr>
        <p:spPr>
          <a:xfrm>
            <a:off x="1357290" y="235743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a:t>
            </a:r>
            <a:endParaRPr lang="en-GB" dirty="0">
              <a:solidFill>
                <a:schemeClr val="bg1"/>
              </a:solidFill>
              <a:latin typeface="KG HAPPY Solid" pitchFamily="2" charset="0"/>
            </a:endParaRPr>
          </a:p>
        </p:txBody>
      </p:sp>
      <p:sp>
        <p:nvSpPr>
          <p:cNvPr id="16" name="Right Arrow 15"/>
          <p:cNvSpPr/>
          <p:nvPr/>
        </p:nvSpPr>
        <p:spPr>
          <a:xfrm>
            <a:off x="214282" y="5214950"/>
            <a:ext cx="2000264" cy="78581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PRE</a:t>
            </a:r>
            <a:endParaRPr lang="en-GB" dirty="0">
              <a:solidFill>
                <a:schemeClr val="bg1"/>
              </a:solidFill>
              <a:latin typeface="KG HAPPY Solid" pitchFamily="2" charset="0"/>
            </a:endParaRPr>
          </a:p>
        </p:txBody>
      </p:sp>
      <p:sp>
        <p:nvSpPr>
          <p:cNvPr id="17" name="Right Arrow 16"/>
          <p:cNvSpPr/>
          <p:nvPr/>
        </p:nvSpPr>
        <p:spPr>
          <a:xfrm>
            <a:off x="214282" y="5857892"/>
            <a:ext cx="2000264" cy="78581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POST</a:t>
            </a:r>
            <a:endParaRPr lang="en-GB" dirty="0">
              <a:solidFill>
                <a:schemeClr val="bg1"/>
              </a:solidFill>
              <a:latin typeface="KG HAPPY Solid" pitchFamily="2" charset="0"/>
            </a:endParaRPr>
          </a:p>
        </p:txBody>
      </p:sp>
      <p:sp>
        <p:nvSpPr>
          <p:cNvPr id="18" name="Right Arrow 17"/>
          <p:cNvSpPr/>
          <p:nvPr/>
        </p:nvSpPr>
        <p:spPr>
          <a:xfrm>
            <a:off x="214282" y="450057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IL</a:t>
            </a:r>
            <a:endParaRPr lang="en-GB" dirty="0">
              <a:solidFill>
                <a:schemeClr val="bg1"/>
              </a:solidFill>
              <a:latin typeface="KG HAPPY Solid" pitchFamily="2" charset="0"/>
            </a:endParaRPr>
          </a:p>
        </p:txBody>
      </p:sp>
      <p:sp>
        <p:nvSpPr>
          <p:cNvPr id="27" name="Rounded Rectangle 26"/>
          <p:cNvSpPr/>
          <p:nvPr/>
        </p:nvSpPr>
        <p:spPr>
          <a:xfrm>
            <a:off x="3357554" y="714356"/>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RESPECT</a:t>
            </a:r>
            <a:endParaRPr lang="en-GB" sz="2000" b="1" dirty="0">
              <a:solidFill>
                <a:srgbClr val="7030A0"/>
              </a:solidFill>
              <a:latin typeface="Sassoon Infant Std" pitchFamily="34" charset="0"/>
            </a:endParaRPr>
          </a:p>
        </p:txBody>
      </p:sp>
      <p:sp>
        <p:nvSpPr>
          <p:cNvPr id="28" name="Rounded Rectangle 27"/>
          <p:cNvSpPr/>
          <p:nvPr/>
        </p:nvSpPr>
        <p:spPr>
          <a:xfrm>
            <a:off x="3357554" y="1357298"/>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ARRANGE</a:t>
            </a:r>
            <a:endParaRPr lang="en-GB" sz="2000" b="1" dirty="0">
              <a:solidFill>
                <a:srgbClr val="7030A0"/>
              </a:solidFill>
              <a:latin typeface="Sassoon Infant Std" pitchFamily="34" charset="0"/>
            </a:endParaRPr>
          </a:p>
        </p:txBody>
      </p:sp>
      <p:sp>
        <p:nvSpPr>
          <p:cNvPr id="29" name="Rounded Rectangle 28"/>
          <p:cNvSpPr/>
          <p:nvPr/>
        </p:nvSpPr>
        <p:spPr>
          <a:xfrm>
            <a:off x="3357554" y="192880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COURAGE</a:t>
            </a:r>
            <a:endParaRPr lang="en-GB" sz="2000" b="1" dirty="0">
              <a:solidFill>
                <a:srgbClr val="7030A0"/>
              </a:solidFill>
              <a:latin typeface="Sassoon Infant Std" pitchFamily="34" charset="0"/>
            </a:endParaRPr>
          </a:p>
        </p:txBody>
      </p:sp>
      <p:sp>
        <p:nvSpPr>
          <p:cNvPr id="30" name="Rounded Rectangle 29"/>
          <p:cNvSpPr/>
          <p:nvPr/>
        </p:nvSpPr>
        <p:spPr>
          <a:xfrm>
            <a:off x="3357554" y="2571744"/>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PASS</a:t>
            </a:r>
            <a:endParaRPr lang="en-GB" sz="2000" b="1" dirty="0">
              <a:solidFill>
                <a:srgbClr val="7030A0"/>
              </a:solidFill>
              <a:latin typeface="Sassoon Infant Std" pitchFamily="34" charset="0"/>
            </a:endParaRPr>
          </a:p>
        </p:txBody>
      </p:sp>
      <p:sp>
        <p:nvSpPr>
          <p:cNvPr id="31" name="Rounded Rectangle 30"/>
          <p:cNvSpPr/>
          <p:nvPr/>
        </p:nvSpPr>
        <p:spPr>
          <a:xfrm>
            <a:off x="3357554" y="3143248"/>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MEASUR</a:t>
            </a:r>
            <a:endParaRPr lang="en-GB" sz="2000" b="1" dirty="0">
              <a:solidFill>
                <a:srgbClr val="7030A0"/>
              </a:solidFill>
              <a:latin typeface="Sassoon Infant Std" pitchFamily="34" charset="0"/>
            </a:endParaRPr>
          </a:p>
        </p:txBody>
      </p:sp>
      <p:sp>
        <p:nvSpPr>
          <p:cNvPr id="32" name="Rounded Rectangle 31"/>
          <p:cNvSpPr/>
          <p:nvPr/>
        </p:nvSpPr>
        <p:spPr>
          <a:xfrm>
            <a:off x="3357554" y="371475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LOYAL</a:t>
            </a:r>
            <a:endParaRPr lang="en-GB" sz="2000" b="1" dirty="0">
              <a:solidFill>
                <a:srgbClr val="7030A0"/>
              </a:solidFill>
              <a:latin typeface="Sassoon Infant Std" pitchFamily="34" charset="0"/>
            </a:endParaRPr>
          </a:p>
        </p:txBody>
      </p:sp>
      <p:sp>
        <p:nvSpPr>
          <p:cNvPr id="33" name="Rounded Rectangle 32"/>
          <p:cNvSpPr/>
          <p:nvPr/>
        </p:nvSpPr>
        <p:spPr>
          <a:xfrm>
            <a:off x="3357554" y="4286256"/>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LEGAL</a:t>
            </a:r>
            <a:endParaRPr lang="en-GB" sz="2000" b="1" dirty="0">
              <a:solidFill>
                <a:srgbClr val="7030A0"/>
              </a:solidFill>
              <a:latin typeface="Sassoon Infant Std" pitchFamily="34" charset="0"/>
            </a:endParaRPr>
          </a:p>
        </p:txBody>
      </p:sp>
      <p:sp>
        <p:nvSpPr>
          <p:cNvPr id="34" name="Rounded Rectangle 33"/>
          <p:cNvSpPr/>
          <p:nvPr/>
        </p:nvSpPr>
        <p:spPr>
          <a:xfrm>
            <a:off x="3357554" y="4857760"/>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APPEAR</a:t>
            </a:r>
            <a:endParaRPr lang="en-GB" sz="2000" b="1" dirty="0">
              <a:solidFill>
                <a:srgbClr val="7030A0"/>
              </a:solidFill>
              <a:latin typeface="Sassoon Infant Std" pitchFamily="34" charset="0"/>
            </a:endParaRPr>
          </a:p>
        </p:txBody>
      </p:sp>
      <p:sp>
        <p:nvSpPr>
          <p:cNvPr id="35" name="Rounded Rectangle 34"/>
          <p:cNvSpPr/>
          <p:nvPr/>
        </p:nvSpPr>
        <p:spPr>
          <a:xfrm>
            <a:off x="3357554" y="5429264"/>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DIGEST</a:t>
            </a:r>
            <a:endParaRPr lang="en-GB" sz="2000" b="1" dirty="0">
              <a:solidFill>
                <a:srgbClr val="7030A0"/>
              </a:solidFill>
              <a:latin typeface="Sassoon Infant Std" pitchFamily="34" charset="0"/>
            </a:endParaRPr>
          </a:p>
        </p:txBody>
      </p:sp>
      <p:sp>
        <p:nvSpPr>
          <p:cNvPr id="36" name="Rounded Rectangle 35"/>
          <p:cNvSpPr/>
          <p:nvPr/>
        </p:nvSpPr>
        <p:spPr>
          <a:xfrm>
            <a:off x="3357554" y="14285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1</a:t>
            </a:r>
            <a:endParaRPr lang="en-GB" b="1" dirty="0">
              <a:solidFill>
                <a:srgbClr val="FF0000"/>
              </a:solidFill>
              <a:latin typeface="Sassoon Infant Std" pitchFamily="34" charset="0"/>
            </a:endParaRPr>
          </a:p>
        </p:txBody>
      </p:sp>
      <p:sp>
        <p:nvSpPr>
          <p:cNvPr id="37" name="Rounded Rectangle 36"/>
          <p:cNvSpPr/>
          <p:nvPr/>
        </p:nvSpPr>
        <p:spPr>
          <a:xfrm>
            <a:off x="3357554" y="723880"/>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2</a:t>
            </a:r>
            <a:endParaRPr lang="en-GB" b="1" dirty="0">
              <a:solidFill>
                <a:srgbClr val="FF0000"/>
              </a:solidFill>
              <a:latin typeface="Sassoon Infant Std" pitchFamily="34" charset="0"/>
            </a:endParaRPr>
          </a:p>
        </p:txBody>
      </p:sp>
      <p:sp>
        <p:nvSpPr>
          <p:cNvPr id="38" name="Rounded Rectangle 37"/>
          <p:cNvSpPr/>
          <p:nvPr/>
        </p:nvSpPr>
        <p:spPr>
          <a:xfrm>
            <a:off x="3357554" y="136682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3</a:t>
            </a:r>
            <a:endParaRPr lang="en-GB" b="1" dirty="0">
              <a:solidFill>
                <a:srgbClr val="FF0000"/>
              </a:solidFill>
              <a:latin typeface="Sassoon Infant Std" pitchFamily="34" charset="0"/>
            </a:endParaRPr>
          </a:p>
        </p:txBody>
      </p:sp>
      <p:sp>
        <p:nvSpPr>
          <p:cNvPr id="39" name="Rounded Rectangle 38"/>
          <p:cNvSpPr/>
          <p:nvPr/>
        </p:nvSpPr>
        <p:spPr>
          <a:xfrm>
            <a:off x="3357554" y="1938326"/>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4</a:t>
            </a:r>
            <a:endParaRPr lang="en-GB" b="1" dirty="0">
              <a:solidFill>
                <a:srgbClr val="FF0000"/>
              </a:solidFill>
              <a:latin typeface="Sassoon Infant Std" pitchFamily="34" charset="0"/>
            </a:endParaRPr>
          </a:p>
        </p:txBody>
      </p:sp>
      <p:sp>
        <p:nvSpPr>
          <p:cNvPr id="40" name="Rounded Rectangle 39"/>
          <p:cNvSpPr/>
          <p:nvPr/>
        </p:nvSpPr>
        <p:spPr>
          <a:xfrm>
            <a:off x="3357554" y="2581268"/>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5</a:t>
            </a:r>
            <a:endParaRPr lang="en-GB" b="1" dirty="0">
              <a:solidFill>
                <a:srgbClr val="FF0000"/>
              </a:solidFill>
              <a:latin typeface="Sassoon Infant Std" pitchFamily="34" charset="0"/>
            </a:endParaRPr>
          </a:p>
        </p:txBody>
      </p:sp>
      <p:sp>
        <p:nvSpPr>
          <p:cNvPr id="41" name="Rounded Rectangle 40"/>
          <p:cNvSpPr/>
          <p:nvPr/>
        </p:nvSpPr>
        <p:spPr>
          <a:xfrm>
            <a:off x="3357554" y="315277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6</a:t>
            </a:r>
            <a:endParaRPr lang="en-GB" b="1" dirty="0">
              <a:solidFill>
                <a:srgbClr val="FF0000"/>
              </a:solidFill>
              <a:latin typeface="Sassoon Infant Std" pitchFamily="34" charset="0"/>
            </a:endParaRPr>
          </a:p>
        </p:txBody>
      </p:sp>
      <p:sp>
        <p:nvSpPr>
          <p:cNvPr id="42" name="Rounded Rectangle 41"/>
          <p:cNvSpPr/>
          <p:nvPr/>
        </p:nvSpPr>
        <p:spPr>
          <a:xfrm>
            <a:off x="3357554" y="3724276"/>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7</a:t>
            </a:r>
            <a:endParaRPr lang="en-GB" b="1" dirty="0">
              <a:solidFill>
                <a:srgbClr val="FF0000"/>
              </a:solidFill>
              <a:latin typeface="Sassoon Infant Std" pitchFamily="34" charset="0"/>
            </a:endParaRPr>
          </a:p>
        </p:txBody>
      </p:sp>
      <p:sp>
        <p:nvSpPr>
          <p:cNvPr id="43" name="Rounded Rectangle 42"/>
          <p:cNvSpPr/>
          <p:nvPr/>
        </p:nvSpPr>
        <p:spPr>
          <a:xfrm>
            <a:off x="3357554" y="4295780"/>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8</a:t>
            </a:r>
            <a:endParaRPr lang="en-GB" b="1" dirty="0">
              <a:solidFill>
                <a:srgbClr val="FF0000"/>
              </a:solidFill>
              <a:latin typeface="Sassoon Infant Std" pitchFamily="34" charset="0"/>
            </a:endParaRPr>
          </a:p>
        </p:txBody>
      </p:sp>
      <p:sp>
        <p:nvSpPr>
          <p:cNvPr id="44" name="Rounded Rectangle 43"/>
          <p:cNvSpPr/>
          <p:nvPr/>
        </p:nvSpPr>
        <p:spPr>
          <a:xfrm>
            <a:off x="3357554" y="4867284"/>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9</a:t>
            </a:r>
            <a:endParaRPr lang="en-GB" b="1" dirty="0">
              <a:solidFill>
                <a:srgbClr val="FF0000"/>
              </a:solidFill>
              <a:latin typeface="Sassoon Infant Std" pitchFamily="34" charset="0"/>
            </a:endParaRPr>
          </a:p>
        </p:txBody>
      </p:sp>
      <p:sp>
        <p:nvSpPr>
          <p:cNvPr id="45" name="Rounded Rectangle 44"/>
          <p:cNvSpPr/>
          <p:nvPr/>
        </p:nvSpPr>
        <p:spPr>
          <a:xfrm>
            <a:off x="3357554" y="5438788"/>
            <a:ext cx="5000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10</a:t>
            </a:r>
            <a:endParaRPr lang="en-GB" b="1" dirty="0">
              <a:solidFill>
                <a:srgbClr val="FF0000"/>
              </a:solidFill>
              <a:latin typeface="Sassoon Infant Std" pitchFamily="34" charset="0"/>
            </a:endParaRPr>
          </a:p>
        </p:txBody>
      </p:sp>
      <p:sp>
        <p:nvSpPr>
          <p:cNvPr id="4" name="Left Arrow 3"/>
          <p:cNvSpPr/>
          <p:nvPr/>
        </p:nvSpPr>
        <p:spPr>
          <a:xfrm>
            <a:off x="5072066" y="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FUL</a:t>
            </a:r>
            <a:endParaRPr lang="en-GB" dirty="0">
              <a:solidFill>
                <a:schemeClr val="bg1"/>
              </a:solidFill>
              <a:latin typeface="KG HAPPY Solid" pitchFamily="2" charset="0"/>
            </a:endParaRPr>
          </a:p>
        </p:txBody>
      </p:sp>
      <p:sp>
        <p:nvSpPr>
          <p:cNvPr id="15" name="Right Arrow 14"/>
          <p:cNvSpPr/>
          <p:nvPr/>
        </p:nvSpPr>
        <p:spPr>
          <a:xfrm>
            <a:off x="1357290" y="500042"/>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a:t>
            </a:r>
            <a:endParaRPr lang="en-GB" dirty="0">
              <a:solidFill>
                <a:schemeClr val="bg1"/>
              </a:solidFill>
              <a:latin typeface="KG HAPPY Solid" pitchFamily="2" charset="0"/>
            </a:endParaRPr>
          </a:p>
        </p:txBody>
      </p:sp>
      <p:sp>
        <p:nvSpPr>
          <p:cNvPr id="46" name="Left Arrow 45"/>
          <p:cNvSpPr/>
          <p:nvPr/>
        </p:nvSpPr>
        <p:spPr>
          <a:xfrm>
            <a:off x="5072066" y="57148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FUL</a:t>
            </a:r>
            <a:endParaRPr lang="en-GB" dirty="0">
              <a:solidFill>
                <a:schemeClr val="bg1"/>
              </a:solidFill>
              <a:latin typeface="KG HAPPY Solid" pitchFamily="2" charset="0"/>
            </a:endParaRPr>
          </a:p>
        </p:txBody>
      </p:sp>
      <p:sp>
        <p:nvSpPr>
          <p:cNvPr id="47" name="Left Arrow 46"/>
          <p:cNvSpPr/>
          <p:nvPr/>
        </p:nvSpPr>
        <p:spPr>
          <a:xfrm>
            <a:off x="5072066" y="121442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MENT</a:t>
            </a:r>
            <a:endParaRPr lang="en-GB" dirty="0">
              <a:solidFill>
                <a:schemeClr val="bg1"/>
              </a:solidFill>
              <a:latin typeface="KG HAPPY Solid" pitchFamily="2" charset="0"/>
            </a:endParaRPr>
          </a:p>
        </p:txBody>
      </p:sp>
      <p:sp>
        <p:nvSpPr>
          <p:cNvPr id="48" name="Left Arrow 47"/>
          <p:cNvSpPr/>
          <p:nvPr/>
        </p:nvSpPr>
        <p:spPr>
          <a:xfrm>
            <a:off x="5072066" y="1785926"/>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MENT</a:t>
            </a:r>
            <a:endParaRPr lang="en-GB" dirty="0">
              <a:solidFill>
                <a:schemeClr val="bg1"/>
              </a:solidFill>
              <a:latin typeface="KG HAPPY Solid" pitchFamily="2" charset="0"/>
            </a:endParaRPr>
          </a:p>
        </p:txBody>
      </p:sp>
      <p:sp>
        <p:nvSpPr>
          <p:cNvPr id="8" name="Left Arrow 7"/>
          <p:cNvSpPr/>
          <p:nvPr/>
        </p:nvSpPr>
        <p:spPr>
          <a:xfrm>
            <a:off x="5072066" y="235743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ABLE</a:t>
            </a:r>
            <a:endParaRPr lang="en-GB" dirty="0">
              <a:solidFill>
                <a:schemeClr val="bg1"/>
              </a:solidFill>
              <a:latin typeface="KG HAPPY Solid" pitchFamily="2" charset="0"/>
            </a:endParaRPr>
          </a:p>
        </p:txBody>
      </p:sp>
      <p:sp>
        <p:nvSpPr>
          <p:cNvPr id="50" name="Right Arrow 49"/>
          <p:cNvSpPr/>
          <p:nvPr/>
        </p:nvSpPr>
        <p:spPr>
          <a:xfrm>
            <a:off x="1357290" y="3000372"/>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a:t>
            </a:r>
            <a:endParaRPr lang="en-GB" dirty="0">
              <a:solidFill>
                <a:schemeClr val="bg1"/>
              </a:solidFill>
              <a:latin typeface="KG HAPPY Solid" pitchFamily="2" charset="0"/>
            </a:endParaRPr>
          </a:p>
        </p:txBody>
      </p:sp>
      <p:sp>
        <p:nvSpPr>
          <p:cNvPr id="51" name="Left Arrow 50"/>
          <p:cNvSpPr/>
          <p:nvPr/>
        </p:nvSpPr>
        <p:spPr>
          <a:xfrm>
            <a:off x="5072066" y="2928934"/>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ABLE</a:t>
            </a:r>
            <a:endParaRPr lang="en-GB" dirty="0">
              <a:solidFill>
                <a:schemeClr val="bg1"/>
              </a:solidFill>
              <a:latin typeface="KG HAPPY Solid"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extBox 1"/>
          <p:cNvSpPr txBox="1"/>
          <p:nvPr/>
        </p:nvSpPr>
        <p:spPr>
          <a:xfrm>
            <a:off x="500034" y="428604"/>
            <a:ext cx="8143932" cy="646331"/>
          </a:xfrm>
          <a:prstGeom prst="rect">
            <a:avLst/>
          </a:prstGeom>
          <a:noFill/>
          <a:ln w="38100">
            <a:solidFill>
              <a:srgbClr val="FF0000"/>
            </a:solidFill>
          </a:ln>
        </p:spPr>
        <p:txBody>
          <a:bodyPr wrap="square" rtlCol="0">
            <a:spAutoFit/>
          </a:bodyPr>
          <a:lstStyle/>
          <a:p>
            <a:pPr algn="ctr"/>
            <a:r>
              <a:rPr lang="en-GB" sz="3600" dirty="0" smtClean="0">
                <a:solidFill>
                  <a:srgbClr val="00B0F0"/>
                </a:solidFill>
                <a:latin typeface="KG HAPPY Solid" pitchFamily="2" charset="0"/>
              </a:rPr>
              <a:t>CATEGORY OF THE WEEK</a:t>
            </a:r>
            <a:endParaRPr lang="en-GB" sz="3600" dirty="0">
              <a:solidFill>
                <a:srgbClr val="00B0F0"/>
              </a:solidFill>
              <a:latin typeface="KG HAPPY Solid" pitchFamily="2" charset="0"/>
            </a:endParaRPr>
          </a:p>
        </p:txBody>
      </p:sp>
      <p:sp>
        <p:nvSpPr>
          <p:cNvPr id="3" name="TextBox 2"/>
          <p:cNvSpPr txBox="1"/>
          <p:nvPr/>
        </p:nvSpPr>
        <p:spPr>
          <a:xfrm>
            <a:off x="0" y="2740879"/>
            <a:ext cx="9144000" cy="1323439"/>
          </a:xfrm>
          <a:prstGeom prst="rect">
            <a:avLst/>
          </a:prstGeom>
          <a:noFill/>
        </p:spPr>
        <p:txBody>
          <a:bodyPr wrap="square" rtlCol="0">
            <a:spAutoFit/>
          </a:bodyPr>
          <a:lstStyle/>
          <a:p>
            <a:pPr algn="ctr"/>
            <a:r>
              <a:rPr lang="en-GB" sz="4000" b="1" dirty="0" smtClean="0">
                <a:ln w="18000">
                  <a:solidFill>
                    <a:srgbClr val="7030A0"/>
                  </a:solidFill>
                  <a:prstDash val="solid"/>
                  <a:miter lim="800000"/>
                </a:ln>
                <a:solidFill>
                  <a:srgbClr val="7030A0"/>
                </a:solidFill>
                <a:effectLst>
                  <a:outerShdw blurRad="25500" dist="23000" dir="7020000" algn="tl">
                    <a:srgbClr val="000000">
                      <a:alpha val="50000"/>
                    </a:srgbClr>
                  </a:outerShdw>
                </a:effectLst>
                <a:latin typeface="Sassoon Infant Std" pitchFamily="34" charset="0"/>
              </a:rPr>
              <a:t>azure </a:t>
            </a:r>
            <a:r>
              <a:rPr lang="en-GB" sz="1000" b="1" dirty="0" smtClean="0">
                <a:ln w="18000">
                  <a:noFill/>
                  <a:prstDash val="solid"/>
                  <a:miter lim="800000"/>
                </a:ln>
                <a:solidFill>
                  <a:srgbClr val="FF00FF"/>
                </a:solidFill>
                <a:effectLst>
                  <a:outerShdw blurRad="25500" dist="23000" dir="7020000" algn="tl">
                    <a:srgbClr val="000000">
                      <a:alpha val="50000"/>
                    </a:srgbClr>
                  </a:outerShdw>
                </a:effectLst>
                <a:latin typeface="Webdings" pitchFamily="18" charset="2"/>
              </a:rPr>
              <a:t>n</a:t>
            </a:r>
            <a:r>
              <a:rPr lang="en-GB" sz="4000" b="1" dirty="0" smtClean="0">
                <a:ln w="18000">
                  <a:solidFill>
                    <a:srgbClr val="7030A0"/>
                  </a:solidFill>
                  <a:prstDash val="solid"/>
                  <a:miter lim="800000"/>
                </a:ln>
                <a:solidFill>
                  <a:srgbClr val="7030A0"/>
                </a:solidFill>
                <a:effectLst>
                  <a:outerShdw blurRad="25500" dist="23000" dir="7020000" algn="tl">
                    <a:srgbClr val="000000">
                      <a:alpha val="50000"/>
                    </a:srgbClr>
                  </a:outerShdw>
                </a:effectLst>
                <a:latin typeface="Sassoon Infant Std" pitchFamily="34" charset="0"/>
              </a:rPr>
              <a:t> emerald </a:t>
            </a:r>
            <a:r>
              <a:rPr lang="en-GB" sz="1200" b="1" dirty="0" smtClean="0">
                <a:ln w="18000">
                  <a:noFill/>
                  <a:prstDash val="solid"/>
                  <a:miter lim="800000"/>
                </a:ln>
                <a:solidFill>
                  <a:srgbClr val="FF00FF"/>
                </a:solidFill>
                <a:effectLst>
                  <a:outerShdw blurRad="25500" dist="23000" dir="7020000" algn="tl">
                    <a:srgbClr val="000000">
                      <a:alpha val="50000"/>
                    </a:srgbClr>
                  </a:outerShdw>
                </a:effectLst>
                <a:latin typeface="Webdings" pitchFamily="18" charset="2"/>
              </a:rPr>
              <a:t>n</a:t>
            </a:r>
            <a:r>
              <a:rPr lang="en-GB" sz="4000" b="1" dirty="0" smtClean="0">
                <a:ln w="18000">
                  <a:solidFill>
                    <a:srgbClr val="7030A0"/>
                  </a:solidFill>
                  <a:prstDash val="solid"/>
                  <a:miter lim="800000"/>
                </a:ln>
                <a:solidFill>
                  <a:srgbClr val="7030A0"/>
                </a:solidFill>
                <a:effectLst>
                  <a:outerShdw blurRad="25500" dist="23000" dir="7020000" algn="tl">
                    <a:srgbClr val="000000">
                      <a:alpha val="50000"/>
                    </a:srgbClr>
                  </a:outerShdw>
                </a:effectLst>
                <a:latin typeface="Sassoon Infant Std" pitchFamily="34" charset="0"/>
              </a:rPr>
              <a:t> alabaster </a:t>
            </a:r>
            <a:r>
              <a:rPr lang="en-GB" sz="1200" b="1" dirty="0" smtClean="0">
                <a:ln w="18000">
                  <a:noFill/>
                  <a:prstDash val="solid"/>
                  <a:miter lim="800000"/>
                </a:ln>
                <a:solidFill>
                  <a:srgbClr val="FF00FF"/>
                </a:solidFill>
                <a:effectLst>
                  <a:outerShdw blurRad="25500" dist="23000" dir="7020000" algn="tl">
                    <a:srgbClr val="000000">
                      <a:alpha val="50000"/>
                    </a:srgbClr>
                  </a:outerShdw>
                </a:effectLst>
                <a:latin typeface="Webdings" pitchFamily="18" charset="2"/>
              </a:rPr>
              <a:t>n</a:t>
            </a:r>
            <a:r>
              <a:rPr lang="en-GB" sz="1200" b="1" dirty="0" smtClean="0">
                <a:ln w="18000">
                  <a:solidFill>
                    <a:srgbClr val="7030A0"/>
                  </a:solidFill>
                  <a:prstDash val="solid"/>
                  <a:miter lim="800000"/>
                </a:ln>
                <a:solidFill>
                  <a:srgbClr val="7030A0"/>
                </a:solidFill>
                <a:effectLst>
                  <a:outerShdw blurRad="25500" dist="23000" dir="7020000" algn="tl">
                    <a:srgbClr val="000000">
                      <a:alpha val="50000"/>
                    </a:srgbClr>
                  </a:outerShdw>
                </a:effectLst>
                <a:latin typeface="Webdings" pitchFamily="18" charset="2"/>
              </a:rPr>
              <a:t> </a:t>
            </a:r>
            <a:r>
              <a:rPr lang="en-GB" sz="4000" b="1" dirty="0" smtClean="0">
                <a:ln w="18000">
                  <a:solidFill>
                    <a:srgbClr val="7030A0"/>
                  </a:solidFill>
                  <a:prstDash val="solid"/>
                  <a:miter lim="800000"/>
                </a:ln>
                <a:solidFill>
                  <a:srgbClr val="7030A0"/>
                </a:solidFill>
                <a:effectLst>
                  <a:outerShdw blurRad="25500" dist="23000" dir="7020000" algn="tl">
                    <a:srgbClr val="000000">
                      <a:alpha val="50000"/>
                    </a:srgbClr>
                  </a:outerShdw>
                </a:effectLst>
                <a:latin typeface="Sassoon Infant Std" pitchFamily="34" charset="0"/>
              </a:rPr>
              <a:t>cerise </a:t>
            </a:r>
            <a:r>
              <a:rPr lang="en-GB" sz="1200" b="1" dirty="0" smtClean="0">
                <a:ln w="18000">
                  <a:noFill/>
                  <a:prstDash val="solid"/>
                  <a:miter lim="800000"/>
                </a:ln>
                <a:solidFill>
                  <a:srgbClr val="FF00FF"/>
                </a:solidFill>
                <a:effectLst>
                  <a:outerShdw blurRad="25500" dist="23000" dir="7020000" algn="tl">
                    <a:srgbClr val="000000">
                      <a:alpha val="50000"/>
                    </a:srgbClr>
                  </a:outerShdw>
                </a:effectLst>
                <a:latin typeface="Webdings" pitchFamily="18" charset="2"/>
              </a:rPr>
              <a:t>n</a:t>
            </a:r>
            <a:r>
              <a:rPr lang="en-GB" sz="1200" b="1" dirty="0" smtClean="0">
                <a:ln w="18000">
                  <a:solidFill>
                    <a:srgbClr val="7030A0"/>
                  </a:solidFill>
                  <a:prstDash val="solid"/>
                  <a:miter lim="800000"/>
                </a:ln>
                <a:solidFill>
                  <a:srgbClr val="7030A0"/>
                </a:solidFill>
                <a:effectLst>
                  <a:outerShdw blurRad="25500" dist="23000" dir="7020000" algn="tl">
                    <a:srgbClr val="000000">
                      <a:alpha val="50000"/>
                    </a:srgbClr>
                  </a:outerShdw>
                </a:effectLst>
                <a:latin typeface="Webdings" pitchFamily="18" charset="2"/>
              </a:rPr>
              <a:t> </a:t>
            </a:r>
            <a:r>
              <a:rPr lang="en-GB" sz="4000" b="1" dirty="0" smtClean="0">
                <a:ln w="18000">
                  <a:solidFill>
                    <a:srgbClr val="7030A0"/>
                  </a:solidFill>
                  <a:prstDash val="solid"/>
                  <a:miter lim="800000"/>
                </a:ln>
                <a:solidFill>
                  <a:srgbClr val="7030A0"/>
                </a:solidFill>
                <a:effectLst>
                  <a:outerShdw blurRad="25500" dist="23000" dir="7020000" algn="tl">
                    <a:srgbClr val="000000">
                      <a:alpha val="50000"/>
                    </a:srgbClr>
                  </a:outerShdw>
                </a:effectLst>
                <a:latin typeface="Sassoon Infant Std" pitchFamily="34" charset="0"/>
              </a:rPr>
              <a:t>coral</a:t>
            </a:r>
            <a:r>
              <a:rPr lang="en-GB" sz="4000" b="1" dirty="0" smtClean="0">
                <a:ln w="18000">
                  <a:solidFill>
                    <a:srgbClr val="7030A0"/>
                  </a:solidFill>
                  <a:prstDash val="solid"/>
                  <a:miter lim="800000"/>
                </a:ln>
                <a:solidFill>
                  <a:srgbClr val="7030A0"/>
                </a:solidFill>
                <a:effectLst>
                  <a:outerShdw blurRad="25500" dist="23000" dir="7020000" algn="tl">
                    <a:srgbClr val="000000">
                      <a:alpha val="50000"/>
                    </a:srgbClr>
                  </a:outerShdw>
                </a:effectLst>
                <a:latin typeface="Webdings" pitchFamily="18" charset="2"/>
              </a:rPr>
              <a:t> </a:t>
            </a:r>
            <a:r>
              <a:rPr lang="en-GB" sz="1200" b="1" dirty="0" smtClean="0">
                <a:ln w="18000">
                  <a:noFill/>
                  <a:prstDash val="solid"/>
                  <a:miter lim="800000"/>
                </a:ln>
                <a:solidFill>
                  <a:srgbClr val="FF00FF"/>
                </a:solidFill>
                <a:effectLst>
                  <a:outerShdw blurRad="25500" dist="23000" dir="7020000" algn="tl">
                    <a:srgbClr val="000000">
                      <a:alpha val="50000"/>
                    </a:srgbClr>
                  </a:outerShdw>
                </a:effectLst>
                <a:latin typeface="Webdings" pitchFamily="18" charset="2"/>
              </a:rPr>
              <a:t>n</a:t>
            </a:r>
            <a:r>
              <a:rPr lang="en-GB" sz="4000" b="1" dirty="0" smtClean="0">
                <a:ln w="18000">
                  <a:solidFill>
                    <a:srgbClr val="7030A0"/>
                  </a:solidFill>
                  <a:prstDash val="solid"/>
                  <a:miter lim="800000"/>
                </a:ln>
                <a:solidFill>
                  <a:srgbClr val="7030A0"/>
                </a:solidFill>
                <a:effectLst>
                  <a:outerShdw blurRad="25500" dist="23000" dir="7020000" algn="tl">
                    <a:srgbClr val="000000">
                      <a:alpha val="50000"/>
                    </a:srgbClr>
                  </a:outerShdw>
                </a:effectLst>
                <a:latin typeface="Sassoon Infant Std" pitchFamily="34" charset="0"/>
              </a:rPr>
              <a:t> crimson</a:t>
            </a:r>
            <a:r>
              <a:rPr lang="en-GB" sz="4000" b="1" dirty="0" smtClean="0">
                <a:ln w="18000">
                  <a:solidFill>
                    <a:srgbClr val="7030A0"/>
                  </a:solidFill>
                  <a:prstDash val="solid"/>
                  <a:miter lim="800000"/>
                </a:ln>
                <a:solidFill>
                  <a:srgbClr val="7030A0"/>
                </a:solidFill>
                <a:effectLst>
                  <a:outerShdw blurRad="25500" dist="23000" dir="7020000" algn="tl">
                    <a:srgbClr val="000000">
                      <a:alpha val="50000"/>
                    </a:srgbClr>
                  </a:outerShdw>
                </a:effectLst>
                <a:latin typeface="Webdings" pitchFamily="18" charset="2"/>
              </a:rPr>
              <a:t> </a:t>
            </a:r>
            <a:r>
              <a:rPr lang="en-GB" sz="1200" b="1" dirty="0" smtClean="0">
                <a:ln w="18000">
                  <a:noFill/>
                  <a:prstDash val="solid"/>
                  <a:miter lim="800000"/>
                </a:ln>
                <a:solidFill>
                  <a:srgbClr val="FF00FF"/>
                </a:solidFill>
                <a:effectLst>
                  <a:outerShdw blurRad="25500" dist="23000" dir="7020000" algn="tl">
                    <a:srgbClr val="000000">
                      <a:alpha val="50000"/>
                    </a:srgbClr>
                  </a:outerShdw>
                </a:effectLst>
                <a:latin typeface="Webdings" pitchFamily="18" charset="2"/>
              </a:rPr>
              <a:t>n</a:t>
            </a:r>
            <a:r>
              <a:rPr lang="en-GB" sz="4000" b="1" dirty="0" smtClean="0">
                <a:ln w="18000">
                  <a:solidFill>
                    <a:srgbClr val="7030A0"/>
                  </a:solidFill>
                  <a:prstDash val="solid"/>
                  <a:miter lim="800000"/>
                </a:ln>
                <a:solidFill>
                  <a:srgbClr val="7030A0"/>
                </a:solidFill>
                <a:effectLst>
                  <a:outerShdw blurRad="25500" dist="23000" dir="7020000" algn="tl">
                    <a:srgbClr val="000000">
                      <a:alpha val="50000"/>
                    </a:srgbClr>
                  </a:outerShdw>
                </a:effectLst>
                <a:latin typeface="Sassoon Infant Std" pitchFamily="34" charset="0"/>
              </a:rPr>
              <a:t> ebony </a:t>
            </a:r>
            <a:r>
              <a:rPr lang="en-GB" sz="1200" b="1" dirty="0" smtClean="0">
                <a:ln w="18000">
                  <a:noFill/>
                  <a:prstDash val="solid"/>
                  <a:miter lim="800000"/>
                </a:ln>
                <a:solidFill>
                  <a:srgbClr val="FF00FF"/>
                </a:solidFill>
                <a:effectLst>
                  <a:outerShdw blurRad="25500" dist="23000" dir="7020000" algn="tl">
                    <a:srgbClr val="000000">
                      <a:alpha val="50000"/>
                    </a:srgbClr>
                  </a:outerShdw>
                </a:effectLst>
                <a:latin typeface="Webdings" pitchFamily="18" charset="2"/>
              </a:rPr>
              <a:t>n</a:t>
            </a:r>
            <a:endParaRPr lang="en-GB" sz="1200" dirty="0">
              <a:ln w="18000">
                <a:noFill/>
                <a:prstDash val="solid"/>
                <a:miter lim="800000"/>
              </a:ln>
              <a:solidFill>
                <a:srgbClr val="FF00FF"/>
              </a:solidFill>
              <a:latin typeface="Sassoon Infant Std" pitchFamily="34" charset="0"/>
            </a:endParaRPr>
          </a:p>
        </p:txBody>
      </p:sp>
      <p:sp>
        <p:nvSpPr>
          <p:cNvPr id="4" name="TextBox 3"/>
          <p:cNvSpPr txBox="1"/>
          <p:nvPr/>
        </p:nvSpPr>
        <p:spPr>
          <a:xfrm>
            <a:off x="500034" y="1728605"/>
            <a:ext cx="8143932" cy="1200329"/>
          </a:xfrm>
          <a:prstGeom prst="rect">
            <a:avLst/>
          </a:prstGeom>
          <a:noFill/>
        </p:spPr>
        <p:txBody>
          <a:bodyPr wrap="square" rtlCol="0">
            <a:spAutoFit/>
          </a:bodyPr>
          <a:lstStyle/>
          <a:p>
            <a:r>
              <a:rPr lang="en-GB" sz="3600" dirty="0" smtClean="0">
                <a:solidFill>
                  <a:srgbClr val="FF0000"/>
                </a:solidFill>
                <a:latin typeface="KG HAPPY Solid" pitchFamily="2" charset="0"/>
              </a:rPr>
              <a:t>1) What do all these words have in common?</a:t>
            </a:r>
            <a:endParaRPr lang="en-GB" sz="3600" dirty="0">
              <a:solidFill>
                <a:srgbClr val="FF0000"/>
              </a:solidFill>
              <a:latin typeface="KG HAPPY Solid" pitchFamily="2" charset="0"/>
            </a:endParaRPr>
          </a:p>
        </p:txBody>
      </p:sp>
      <p:sp>
        <p:nvSpPr>
          <p:cNvPr id="5" name="TextBox 4"/>
          <p:cNvSpPr txBox="1"/>
          <p:nvPr/>
        </p:nvSpPr>
        <p:spPr>
          <a:xfrm>
            <a:off x="500034" y="4643446"/>
            <a:ext cx="8001056" cy="646331"/>
          </a:xfrm>
          <a:prstGeom prst="rect">
            <a:avLst/>
          </a:prstGeom>
          <a:noFill/>
          <a:ln w="28575">
            <a:solidFill>
              <a:srgbClr val="FF0000"/>
            </a:solidFill>
          </a:ln>
        </p:spPr>
        <p:txBody>
          <a:bodyPr wrap="square" rtlCol="0">
            <a:spAutoFit/>
          </a:bodyPr>
          <a:lstStyle/>
          <a:p>
            <a:r>
              <a:rPr lang="en-GB" sz="3600" dirty="0" smtClean="0">
                <a:solidFill>
                  <a:srgbClr val="00B0F0"/>
                </a:solidFill>
                <a:latin typeface="KG HAPPY Solid" pitchFamily="2" charset="0"/>
              </a:rPr>
              <a:t>Send your answers in chat.</a:t>
            </a:r>
            <a:endParaRPr lang="en-GB" sz="3600" dirty="0">
              <a:solidFill>
                <a:srgbClr val="00B0F0"/>
              </a:solidFill>
              <a:latin typeface="KG HAPPY Solid" pitchFamily="2" charset="0"/>
            </a:endParaRPr>
          </a:p>
        </p:txBody>
      </p:sp>
      <p:sp>
        <p:nvSpPr>
          <p:cNvPr id="7" name="TextBox 6"/>
          <p:cNvSpPr txBox="1"/>
          <p:nvPr/>
        </p:nvSpPr>
        <p:spPr>
          <a:xfrm>
            <a:off x="500034" y="5657695"/>
            <a:ext cx="8143932" cy="1200329"/>
          </a:xfrm>
          <a:prstGeom prst="rect">
            <a:avLst/>
          </a:prstGeom>
          <a:noFill/>
        </p:spPr>
        <p:txBody>
          <a:bodyPr wrap="square" rtlCol="0">
            <a:spAutoFit/>
          </a:bodyPr>
          <a:lstStyle/>
          <a:p>
            <a:r>
              <a:rPr lang="en-GB" sz="3600" dirty="0">
                <a:solidFill>
                  <a:srgbClr val="FF0000"/>
                </a:solidFill>
                <a:latin typeface="KG HAPPY Solid" pitchFamily="2" charset="0"/>
              </a:rPr>
              <a:t>2</a:t>
            </a:r>
            <a:r>
              <a:rPr lang="en-GB" sz="3600" dirty="0" smtClean="0">
                <a:solidFill>
                  <a:srgbClr val="FF0000"/>
                </a:solidFill>
                <a:latin typeface="KG HAPPY Solid" pitchFamily="2" charset="0"/>
              </a:rPr>
              <a:t>) How many items can you add to this category?</a:t>
            </a:r>
            <a:endParaRPr lang="en-GB" sz="3600" dirty="0">
              <a:solidFill>
                <a:srgbClr val="FF0000"/>
              </a:solidFill>
              <a:latin typeface="KG HAPPY Solid" pitchFamily="2" charset="0"/>
            </a:endParaRPr>
          </a:p>
        </p:txBody>
      </p:sp>
      <p:sp>
        <p:nvSpPr>
          <p:cNvPr id="8" name="8-Point Star 7"/>
          <p:cNvSpPr/>
          <p:nvPr/>
        </p:nvSpPr>
        <p:spPr>
          <a:xfrm>
            <a:off x="1785918" y="1071546"/>
            <a:ext cx="785818" cy="714380"/>
          </a:xfrm>
          <a:prstGeom prst="star8">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FF"/>
              </a:solidFill>
            </a:endParaRPr>
          </a:p>
        </p:txBody>
      </p:sp>
      <p:sp>
        <p:nvSpPr>
          <p:cNvPr id="9" name="8-Point Star 8"/>
          <p:cNvSpPr/>
          <p:nvPr/>
        </p:nvSpPr>
        <p:spPr>
          <a:xfrm>
            <a:off x="6715140" y="1071546"/>
            <a:ext cx="785818" cy="714380"/>
          </a:xfrm>
          <a:prstGeom prst="star8">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FF"/>
              </a:solidFill>
            </a:endParaRPr>
          </a:p>
        </p:txBody>
      </p:sp>
      <p:sp>
        <p:nvSpPr>
          <p:cNvPr id="10" name="TextBox 9"/>
          <p:cNvSpPr txBox="1"/>
          <p:nvPr/>
        </p:nvSpPr>
        <p:spPr>
          <a:xfrm>
            <a:off x="2285984" y="1139595"/>
            <a:ext cx="4786346" cy="646331"/>
          </a:xfrm>
          <a:prstGeom prst="rect">
            <a:avLst/>
          </a:prstGeom>
          <a:noFill/>
          <a:ln w="28575">
            <a:noFill/>
          </a:ln>
        </p:spPr>
        <p:txBody>
          <a:bodyPr wrap="square" rtlCol="0">
            <a:spAutoFit/>
          </a:bodyPr>
          <a:lstStyle/>
          <a:p>
            <a:pPr algn="ctr"/>
            <a:r>
              <a:rPr lang="en-GB" sz="3600" dirty="0" smtClean="0">
                <a:solidFill>
                  <a:srgbClr val="FF00FF"/>
                </a:solidFill>
                <a:latin typeface="KG All of Me" pitchFamily="2" charset="0"/>
              </a:rPr>
              <a:t>2-minute challenge</a:t>
            </a:r>
            <a:endParaRPr lang="en-GB" sz="3600" dirty="0">
              <a:solidFill>
                <a:srgbClr val="FF00FF"/>
              </a:solidFill>
              <a:latin typeface="KG All of Me"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7"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Left Arrow 1"/>
          <p:cNvSpPr/>
          <p:nvPr/>
        </p:nvSpPr>
        <p:spPr>
          <a:xfrm>
            <a:off x="7143736" y="2571744"/>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ENCE</a:t>
            </a:r>
            <a:endParaRPr lang="en-GB" dirty="0">
              <a:solidFill>
                <a:schemeClr val="bg1"/>
              </a:solidFill>
              <a:latin typeface="KG HAPPY Solid" pitchFamily="2" charset="0"/>
            </a:endParaRPr>
          </a:p>
        </p:txBody>
      </p:sp>
      <p:sp>
        <p:nvSpPr>
          <p:cNvPr id="5" name="Left Arrow 4"/>
          <p:cNvSpPr/>
          <p:nvPr/>
        </p:nvSpPr>
        <p:spPr>
          <a:xfrm>
            <a:off x="7143736" y="3143248"/>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TION</a:t>
            </a:r>
            <a:endParaRPr lang="en-GB" dirty="0">
              <a:solidFill>
                <a:schemeClr val="bg1"/>
              </a:solidFill>
              <a:latin typeface="KG HAPPY Solid" pitchFamily="2" charset="0"/>
            </a:endParaRPr>
          </a:p>
        </p:txBody>
      </p:sp>
      <p:sp>
        <p:nvSpPr>
          <p:cNvPr id="6" name="Left Arrow 5"/>
          <p:cNvSpPr/>
          <p:nvPr/>
        </p:nvSpPr>
        <p:spPr>
          <a:xfrm>
            <a:off x="7143736" y="1285860"/>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SION</a:t>
            </a:r>
            <a:endParaRPr lang="en-GB" dirty="0">
              <a:solidFill>
                <a:schemeClr val="bg1"/>
              </a:solidFill>
              <a:latin typeface="KG HAPPY Solid" pitchFamily="2" charset="0"/>
            </a:endParaRPr>
          </a:p>
        </p:txBody>
      </p:sp>
      <p:sp>
        <p:nvSpPr>
          <p:cNvPr id="7" name="Left Arrow 6"/>
          <p:cNvSpPr/>
          <p:nvPr/>
        </p:nvSpPr>
        <p:spPr>
          <a:xfrm>
            <a:off x="7143736" y="192880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ANCE</a:t>
            </a:r>
            <a:endParaRPr lang="en-GB" dirty="0">
              <a:solidFill>
                <a:schemeClr val="bg1"/>
              </a:solidFill>
              <a:latin typeface="KG HAPPY Solid" pitchFamily="2" charset="0"/>
            </a:endParaRPr>
          </a:p>
        </p:txBody>
      </p:sp>
      <p:sp>
        <p:nvSpPr>
          <p:cNvPr id="9" name="Left Arrow 8"/>
          <p:cNvSpPr/>
          <p:nvPr/>
        </p:nvSpPr>
        <p:spPr>
          <a:xfrm>
            <a:off x="7143736" y="3857628"/>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IBLE</a:t>
            </a:r>
            <a:endParaRPr lang="en-GB" dirty="0">
              <a:solidFill>
                <a:schemeClr val="bg1"/>
              </a:solidFill>
              <a:latin typeface="KG HAPPY Solid" pitchFamily="2" charset="0"/>
            </a:endParaRPr>
          </a:p>
        </p:txBody>
      </p:sp>
      <p:sp>
        <p:nvSpPr>
          <p:cNvPr id="10" name="Rounded Rectangle 9"/>
          <p:cNvSpPr/>
          <p:nvPr/>
        </p:nvSpPr>
        <p:spPr>
          <a:xfrm>
            <a:off x="3357554" y="14285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SUCCESS</a:t>
            </a:r>
            <a:endParaRPr lang="en-GB" sz="2000" b="1" dirty="0">
              <a:solidFill>
                <a:srgbClr val="7030A0"/>
              </a:solidFill>
              <a:latin typeface="Sassoon Infant Std" pitchFamily="34" charset="0"/>
            </a:endParaRPr>
          </a:p>
        </p:txBody>
      </p:sp>
      <p:sp>
        <p:nvSpPr>
          <p:cNvPr id="11" name="Right Arrow 10"/>
          <p:cNvSpPr/>
          <p:nvPr/>
        </p:nvSpPr>
        <p:spPr>
          <a:xfrm>
            <a:off x="1357290" y="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UN</a:t>
            </a:r>
            <a:endParaRPr lang="en-GB" dirty="0">
              <a:solidFill>
                <a:schemeClr val="bg1"/>
              </a:solidFill>
              <a:latin typeface="KG HAPPY Solid" pitchFamily="2" charset="0"/>
            </a:endParaRPr>
          </a:p>
        </p:txBody>
      </p:sp>
      <p:sp>
        <p:nvSpPr>
          <p:cNvPr id="12" name="Right Arrow 11"/>
          <p:cNvSpPr/>
          <p:nvPr/>
        </p:nvSpPr>
        <p:spPr>
          <a:xfrm>
            <a:off x="1357290" y="1785926"/>
            <a:ext cx="2000264" cy="78581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a:t>
            </a:r>
            <a:endParaRPr lang="en-GB" dirty="0">
              <a:solidFill>
                <a:schemeClr val="bg1"/>
              </a:solidFill>
              <a:latin typeface="KG HAPPY Solid" pitchFamily="2" charset="0"/>
            </a:endParaRPr>
          </a:p>
        </p:txBody>
      </p:sp>
      <p:sp>
        <p:nvSpPr>
          <p:cNvPr id="13" name="Right Arrow 12"/>
          <p:cNvSpPr/>
          <p:nvPr/>
        </p:nvSpPr>
        <p:spPr>
          <a:xfrm>
            <a:off x="1357290" y="1142984"/>
            <a:ext cx="2000264" cy="7858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RE</a:t>
            </a:r>
            <a:endParaRPr lang="en-GB" dirty="0">
              <a:solidFill>
                <a:schemeClr val="bg1"/>
              </a:solidFill>
              <a:latin typeface="KG HAPPY Solid" pitchFamily="2" charset="0"/>
            </a:endParaRPr>
          </a:p>
        </p:txBody>
      </p:sp>
      <p:sp>
        <p:nvSpPr>
          <p:cNvPr id="14" name="Right Arrow 13"/>
          <p:cNvSpPr/>
          <p:nvPr/>
        </p:nvSpPr>
        <p:spPr>
          <a:xfrm>
            <a:off x="1357290" y="235743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a:t>
            </a:r>
            <a:endParaRPr lang="en-GB" dirty="0">
              <a:solidFill>
                <a:schemeClr val="bg1"/>
              </a:solidFill>
              <a:latin typeface="KG HAPPY Solid" pitchFamily="2" charset="0"/>
            </a:endParaRPr>
          </a:p>
        </p:txBody>
      </p:sp>
      <p:sp>
        <p:nvSpPr>
          <p:cNvPr id="16" name="Right Arrow 15"/>
          <p:cNvSpPr/>
          <p:nvPr/>
        </p:nvSpPr>
        <p:spPr>
          <a:xfrm>
            <a:off x="214282" y="5214950"/>
            <a:ext cx="2000264" cy="78581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PRE</a:t>
            </a:r>
            <a:endParaRPr lang="en-GB" dirty="0">
              <a:solidFill>
                <a:schemeClr val="bg1"/>
              </a:solidFill>
              <a:latin typeface="KG HAPPY Solid" pitchFamily="2" charset="0"/>
            </a:endParaRPr>
          </a:p>
        </p:txBody>
      </p:sp>
      <p:sp>
        <p:nvSpPr>
          <p:cNvPr id="17" name="Right Arrow 16"/>
          <p:cNvSpPr/>
          <p:nvPr/>
        </p:nvSpPr>
        <p:spPr>
          <a:xfrm>
            <a:off x="214282" y="5857892"/>
            <a:ext cx="2000264" cy="78581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POST</a:t>
            </a:r>
            <a:endParaRPr lang="en-GB" dirty="0">
              <a:solidFill>
                <a:schemeClr val="bg1"/>
              </a:solidFill>
              <a:latin typeface="KG HAPPY Solid" pitchFamily="2" charset="0"/>
            </a:endParaRPr>
          </a:p>
        </p:txBody>
      </p:sp>
      <p:sp>
        <p:nvSpPr>
          <p:cNvPr id="18" name="Right Arrow 17"/>
          <p:cNvSpPr/>
          <p:nvPr/>
        </p:nvSpPr>
        <p:spPr>
          <a:xfrm>
            <a:off x="214282" y="450057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IL</a:t>
            </a:r>
            <a:endParaRPr lang="en-GB" dirty="0">
              <a:solidFill>
                <a:schemeClr val="bg1"/>
              </a:solidFill>
              <a:latin typeface="KG HAPPY Solid" pitchFamily="2" charset="0"/>
            </a:endParaRPr>
          </a:p>
        </p:txBody>
      </p:sp>
      <p:sp>
        <p:nvSpPr>
          <p:cNvPr id="27" name="Rounded Rectangle 26"/>
          <p:cNvSpPr/>
          <p:nvPr/>
        </p:nvSpPr>
        <p:spPr>
          <a:xfrm>
            <a:off x="3357554" y="714356"/>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RESPECT</a:t>
            </a:r>
            <a:endParaRPr lang="en-GB" sz="2000" b="1" dirty="0">
              <a:solidFill>
                <a:srgbClr val="7030A0"/>
              </a:solidFill>
              <a:latin typeface="Sassoon Infant Std" pitchFamily="34" charset="0"/>
            </a:endParaRPr>
          </a:p>
        </p:txBody>
      </p:sp>
      <p:sp>
        <p:nvSpPr>
          <p:cNvPr id="28" name="Rounded Rectangle 27"/>
          <p:cNvSpPr/>
          <p:nvPr/>
        </p:nvSpPr>
        <p:spPr>
          <a:xfrm>
            <a:off x="3357554" y="1357298"/>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ARRANGE</a:t>
            </a:r>
            <a:endParaRPr lang="en-GB" sz="2000" b="1" dirty="0">
              <a:solidFill>
                <a:srgbClr val="7030A0"/>
              </a:solidFill>
              <a:latin typeface="Sassoon Infant Std" pitchFamily="34" charset="0"/>
            </a:endParaRPr>
          </a:p>
        </p:txBody>
      </p:sp>
      <p:sp>
        <p:nvSpPr>
          <p:cNvPr id="29" name="Rounded Rectangle 28"/>
          <p:cNvSpPr/>
          <p:nvPr/>
        </p:nvSpPr>
        <p:spPr>
          <a:xfrm>
            <a:off x="3357554" y="192880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COURAGE</a:t>
            </a:r>
            <a:endParaRPr lang="en-GB" sz="2000" b="1" dirty="0">
              <a:solidFill>
                <a:srgbClr val="7030A0"/>
              </a:solidFill>
              <a:latin typeface="Sassoon Infant Std" pitchFamily="34" charset="0"/>
            </a:endParaRPr>
          </a:p>
        </p:txBody>
      </p:sp>
      <p:sp>
        <p:nvSpPr>
          <p:cNvPr id="30" name="Rounded Rectangle 29"/>
          <p:cNvSpPr/>
          <p:nvPr/>
        </p:nvSpPr>
        <p:spPr>
          <a:xfrm>
            <a:off x="3357554" y="2571744"/>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PASS</a:t>
            </a:r>
            <a:endParaRPr lang="en-GB" sz="2000" b="1" dirty="0">
              <a:solidFill>
                <a:srgbClr val="7030A0"/>
              </a:solidFill>
              <a:latin typeface="Sassoon Infant Std" pitchFamily="34" charset="0"/>
            </a:endParaRPr>
          </a:p>
        </p:txBody>
      </p:sp>
      <p:sp>
        <p:nvSpPr>
          <p:cNvPr id="31" name="Rounded Rectangle 30"/>
          <p:cNvSpPr/>
          <p:nvPr/>
        </p:nvSpPr>
        <p:spPr>
          <a:xfrm>
            <a:off x="3357554" y="3143248"/>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MEASUR</a:t>
            </a:r>
            <a:endParaRPr lang="en-GB" sz="2000" b="1" dirty="0">
              <a:solidFill>
                <a:srgbClr val="7030A0"/>
              </a:solidFill>
              <a:latin typeface="Sassoon Infant Std" pitchFamily="34" charset="0"/>
            </a:endParaRPr>
          </a:p>
        </p:txBody>
      </p:sp>
      <p:sp>
        <p:nvSpPr>
          <p:cNvPr id="32" name="Rounded Rectangle 31"/>
          <p:cNvSpPr/>
          <p:nvPr/>
        </p:nvSpPr>
        <p:spPr>
          <a:xfrm>
            <a:off x="3357554" y="371475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LOYAL</a:t>
            </a:r>
            <a:endParaRPr lang="en-GB" sz="2000" b="1" dirty="0">
              <a:solidFill>
                <a:srgbClr val="7030A0"/>
              </a:solidFill>
              <a:latin typeface="Sassoon Infant Std" pitchFamily="34" charset="0"/>
            </a:endParaRPr>
          </a:p>
        </p:txBody>
      </p:sp>
      <p:sp>
        <p:nvSpPr>
          <p:cNvPr id="33" name="Rounded Rectangle 32"/>
          <p:cNvSpPr/>
          <p:nvPr/>
        </p:nvSpPr>
        <p:spPr>
          <a:xfrm>
            <a:off x="3357554" y="4286256"/>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LEGAL</a:t>
            </a:r>
            <a:endParaRPr lang="en-GB" sz="2000" b="1" dirty="0">
              <a:solidFill>
                <a:srgbClr val="7030A0"/>
              </a:solidFill>
              <a:latin typeface="Sassoon Infant Std" pitchFamily="34" charset="0"/>
            </a:endParaRPr>
          </a:p>
        </p:txBody>
      </p:sp>
      <p:sp>
        <p:nvSpPr>
          <p:cNvPr id="34" name="Rounded Rectangle 33"/>
          <p:cNvSpPr/>
          <p:nvPr/>
        </p:nvSpPr>
        <p:spPr>
          <a:xfrm>
            <a:off x="3357554" y="4857760"/>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APPEAR</a:t>
            </a:r>
            <a:endParaRPr lang="en-GB" sz="2000" b="1" dirty="0">
              <a:solidFill>
                <a:srgbClr val="7030A0"/>
              </a:solidFill>
              <a:latin typeface="Sassoon Infant Std" pitchFamily="34" charset="0"/>
            </a:endParaRPr>
          </a:p>
        </p:txBody>
      </p:sp>
      <p:sp>
        <p:nvSpPr>
          <p:cNvPr id="35" name="Rounded Rectangle 34"/>
          <p:cNvSpPr/>
          <p:nvPr/>
        </p:nvSpPr>
        <p:spPr>
          <a:xfrm>
            <a:off x="3357554" y="5429264"/>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DIGEST</a:t>
            </a:r>
            <a:endParaRPr lang="en-GB" sz="2000" b="1" dirty="0">
              <a:solidFill>
                <a:srgbClr val="7030A0"/>
              </a:solidFill>
              <a:latin typeface="Sassoon Infant Std" pitchFamily="34" charset="0"/>
            </a:endParaRPr>
          </a:p>
        </p:txBody>
      </p:sp>
      <p:sp>
        <p:nvSpPr>
          <p:cNvPr id="36" name="Rounded Rectangle 35"/>
          <p:cNvSpPr/>
          <p:nvPr/>
        </p:nvSpPr>
        <p:spPr>
          <a:xfrm>
            <a:off x="3357554" y="14285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1</a:t>
            </a:r>
            <a:endParaRPr lang="en-GB" b="1" dirty="0">
              <a:solidFill>
                <a:srgbClr val="FF0000"/>
              </a:solidFill>
              <a:latin typeface="Sassoon Infant Std" pitchFamily="34" charset="0"/>
            </a:endParaRPr>
          </a:p>
        </p:txBody>
      </p:sp>
      <p:sp>
        <p:nvSpPr>
          <p:cNvPr id="37" name="Rounded Rectangle 36"/>
          <p:cNvSpPr/>
          <p:nvPr/>
        </p:nvSpPr>
        <p:spPr>
          <a:xfrm>
            <a:off x="3357554" y="723880"/>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2</a:t>
            </a:r>
            <a:endParaRPr lang="en-GB" b="1" dirty="0">
              <a:solidFill>
                <a:srgbClr val="FF0000"/>
              </a:solidFill>
              <a:latin typeface="Sassoon Infant Std" pitchFamily="34" charset="0"/>
            </a:endParaRPr>
          </a:p>
        </p:txBody>
      </p:sp>
      <p:sp>
        <p:nvSpPr>
          <p:cNvPr id="38" name="Rounded Rectangle 37"/>
          <p:cNvSpPr/>
          <p:nvPr/>
        </p:nvSpPr>
        <p:spPr>
          <a:xfrm>
            <a:off x="3357554" y="136682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3</a:t>
            </a:r>
            <a:endParaRPr lang="en-GB" b="1" dirty="0">
              <a:solidFill>
                <a:srgbClr val="FF0000"/>
              </a:solidFill>
              <a:latin typeface="Sassoon Infant Std" pitchFamily="34" charset="0"/>
            </a:endParaRPr>
          </a:p>
        </p:txBody>
      </p:sp>
      <p:sp>
        <p:nvSpPr>
          <p:cNvPr id="39" name="Rounded Rectangle 38"/>
          <p:cNvSpPr/>
          <p:nvPr/>
        </p:nvSpPr>
        <p:spPr>
          <a:xfrm>
            <a:off x="3357554" y="1938326"/>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4</a:t>
            </a:r>
            <a:endParaRPr lang="en-GB" b="1" dirty="0">
              <a:solidFill>
                <a:srgbClr val="FF0000"/>
              </a:solidFill>
              <a:latin typeface="Sassoon Infant Std" pitchFamily="34" charset="0"/>
            </a:endParaRPr>
          </a:p>
        </p:txBody>
      </p:sp>
      <p:sp>
        <p:nvSpPr>
          <p:cNvPr id="40" name="Rounded Rectangle 39"/>
          <p:cNvSpPr/>
          <p:nvPr/>
        </p:nvSpPr>
        <p:spPr>
          <a:xfrm>
            <a:off x="3357554" y="2581268"/>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5</a:t>
            </a:r>
            <a:endParaRPr lang="en-GB" b="1" dirty="0">
              <a:solidFill>
                <a:srgbClr val="FF0000"/>
              </a:solidFill>
              <a:latin typeface="Sassoon Infant Std" pitchFamily="34" charset="0"/>
            </a:endParaRPr>
          </a:p>
        </p:txBody>
      </p:sp>
      <p:sp>
        <p:nvSpPr>
          <p:cNvPr id="41" name="Rounded Rectangle 40"/>
          <p:cNvSpPr/>
          <p:nvPr/>
        </p:nvSpPr>
        <p:spPr>
          <a:xfrm>
            <a:off x="3357554" y="315277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6</a:t>
            </a:r>
            <a:endParaRPr lang="en-GB" b="1" dirty="0">
              <a:solidFill>
                <a:srgbClr val="FF0000"/>
              </a:solidFill>
              <a:latin typeface="Sassoon Infant Std" pitchFamily="34" charset="0"/>
            </a:endParaRPr>
          </a:p>
        </p:txBody>
      </p:sp>
      <p:sp>
        <p:nvSpPr>
          <p:cNvPr id="42" name="Rounded Rectangle 41"/>
          <p:cNvSpPr/>
          <p:nvPr/>
        </p:nvSpPr>
        <p:spPr>
          <a:xfrm>
            <a:off x="3357554" y="3724276"/>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7</a:t>
            </a:r>
            <a:endParaRPr lang="en-GB" b="1" dirty="0">
              <a:solidFill>
                <a:srgbClr val="FF0000"/>
              </a:solidFill>
              <a:latin typeface="Sassoon Infant Std" pitchFamily="34" charset="0"/>
            </a:endParaRPr>
          </a:p>
        </p:txBody>
      </p:sp>
      <p:sp>
        <p:nvSpPr>
          <p:cNvPr id="43" name="Rounded Rectangle 42"/>
          <p:cNvSpPr/>
          <p:nvPr/>
        </p:nvSpPr>
        <p:spPr>
          <a:xfrm>
            <a:off x="3357554" y="4295780"/>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8</a:t>
            </a:r>
            <a:endParaRPr lang="en-GB" b="1" dirty="0">
              <a:solidFill>
                <a:srgbClr val="FF0000"/>
              </a:solidFill>
              <a:latin typeface="Sassoon Infant Std" pitchFamily="34" charset="0"/>
            </a:endParaRPr>
          </a:p>
        </p:txBody>
      </p:sp>
      <p:sp>
        <p:nvSpPr>
          <p:cNvPr id="44" name="Rounded Rectangle 43"/>
          <p:cNvSpPr/>
          <p:nvPr/>
        </p:nvSpPr>
        <p:spPr>
          <a:xfrm>
            <a:off x="3357554" y="4867284"/>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9</a:t>
            </a:r>
            <a:endParaRPr lang="en-GB" b="1" dirty="0">
              <a:solidFill>
                <a:srgbClr val="FF0000"/>
              </a:solidFill>
              <a:latin typeface="Sassoon Infant Std" pitchFamily="34" charset="0"/>
            </a:endParaRPr>
          </a:p>
        </p:txBody>
      </p:sp>
      <p:sp>
        <p:nvSpPr>
          <p:cNvPr id="45" name="Rounded Rectangle 44"/>
          <p:cNvSpPr/>
          <p:nvPr/>
        </p:nvSpPr>
        <p:spPr>
          <a:xfrm>
            <a:off x="3357554" y="5438788"/>
            <a:ext cx="5000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10</a:t>
            </a:r>
            <a:endParaRPr lang="en-GB" b="1" dirty="0">
              <a:solidFill>
                <a:srgbClr val="FF0000"/>
              </a:solidFill>
              <a:latin typeface="Sassoon Infant Std" pitchFamily="34" charset="0"/>
            </a:endParaRPr>
          </a:p>
        </p:txBody>
      </p:sp>
      <p:sp>
        <p:nvSpPr>
          <p:cNvPr id="4" name="Left Arrow 3"/>
          <p:cNvSpPr/>
          <p:nvPr/>
        </p:nvSpPr>
        <p:spPr>
          <a:xfrm>
            <a:off x="5072066" y="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FUL</a:t>
            </a:r>
            <a:endParaRPr lang="en-GB" dirty="0">
              <a:solidFill>
                <a:schemeClr val="bg1"/>
              </a:solidFill>
              <a:latin typeface="KG HAPPY Solid" pitchFamily="2" charset="0"/>
            </a:endParaRPr>
          </a:p>
        </p:txBody>
      </p:sp>
      <p:sp>
        <p:nvSpPr>
          <p:cNvPr id="15" name="Right Arrow 14"/>
          <p:cNvSpPr/>
          <p:nvPr/>
        </p:nvSpPr>
        <p:spPr>
          <a:xfrm>
            <a:off x="1357290" y="500042"/>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a:t>
            </a:r>
            <a:endParaRPr lang="en-GB" dirty="0">
              <a:solidFill>
                <a:schemeClr val="bg1"/>
              </a:solidFill>
              <a:latin typeface="KG HAPPY Solid" pitchFamily="2" charset="0"/>
            </a:endParaRPr>
          </a:p>
        </p:txBody>
      </p:sp>
      <p:sp>
        <p:nvSpPr>
          <p:cNvPr id="46" name="Left Arrow 45"/>
          <p:cNvSpPr/>
          <p:nvPr/>
        </p:nvSpPr>
        <p:spPr>
          <a:xfrm>
            <a:off x="5072066" y="57148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FUL</a:t>
            </a:r>
            <a:endParaRPr lang="en-GB" dirty="0">
              <a:solidFill>
                <a:schemeClr val="bg1"/>
              </a:solidFill>
              <a:latin typeface="KG HAPPY Solid" pitchFamily="2" charset="0"/>
            </a:endParaRPr>
          </a:p>
        </p:txBody>
      </p:sp>
      <p:sp>
        <p:nvSpPr>
          <p:cNvPr id="47" name="Left Arrow 46"/>
          <p:cNvSpPr/>
          <p:nvPr/>
        </p:nvSpPr>
        <p:spPr>
          <a:xfrm>
            <a:off x="5072066" y="121442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MENT</a:t>
            </a:r>
            <a:endParaRPr lang="en-GB" dirty="0">
              <a:solidFill>
                <a:schemeClr val="bg1"/>
              </a:solidFill>
              <a:latin typeface="KG HAPPY Solid" pitchFamily="2" charset="0"/>
            </a:endParaRPr>
          </a:p>
        </p:txBody>
      </p:sp>
      <p:sp>
        <p:nvSpPr>
          <p:cNvPr id="48" name="Left Arrow 47"/>
          <p:cNvSpPr/>
          <p:nvPr/>
        </p:nvSpPr>
        <p:spPr>
          <a:xfrm>
            <a:off x="5072066" y="1785926"/>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MENT</a:t>
            </a:r>
            <a:endParaRPr lang="en-GB" dirty="0">
              <a:solidFill>
                <a:schemeClr val="bg1"/>
              </a:solidFill>
              <a:latin typeface="KG HAPPY Solid" pitchFamily="2" charset="0"/>
            </a:endParaRPr>
          </a:p>
        </p:txBody>
      </p:sp>
      <p:sp>
        <p:nvSpPr>
          <p:cNvPr id="8" name="Left Arrow 7"/>
          <p:cNvSpPr/>
          <p:nvPr/>
        </p:nvSpPr>
        <p:spPr>
          <a:xfrm>
            <a:off x="5072066" y="235743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ABLE</a:t>
            </a:r>
            <a:endParaRPr lang="en-GB" dirty="0">
              <a:solidFill>
                <a:schemeClr val="bg1"/>
              </a:solidFill>
              <a:latin typeface="KG HAPPY Solid" pitchFamily="2" charset="0"/>
            </a:endParaRPr>
          </a:p>
        </p:txBody>
      </p:sp>
      <p:sp>
        <p:nvSpPr>
          <p:cNvPr id="50" name="Right Arrow 49"/>
          <p:cNvSpPr/>
          <p:nvPr/>
        </p:nvSpPr>
        <p:spPr>
          <a:xfrm>
            <a:off x="1357290" y="3000372"/>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a:t>
            </a:r>
            <a:endParaRPr lang="en-GB" dirty="0">
              <a:solidFill>
                <a:schemeClr val="bg1"/>
              </a:solidFill>
              <a:latin typeface="KG HAPPY Solid" pitchFamily="2" charset="0"/>
            </a:endParaRPr>
          </a:p>
        </p:txBody>
      </p:sp>
      <p:sp>
        <p:nvSpPr>
          <p:cNvPr id="51" name="Left Arrow 50"/>
          <p:cNvSpPr/>
          <p:nvPr/>
        </p:nvSpPr>
        <p:spPr>
          <a:xfrm>
            <a:off x="5072066" y="2928934"/>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ABLE</a:t>
            </a:r>
            <a:endParaRPr lang="en-GB" dirty="0">
              <a:solidFill>
                <a:schemeClr val="bg1"/>
              </a:solidFill>
              <a:latin typeface="KG HAPPY Solid" pitchFamily="2" charset="0"/>
            </a:endParaRPr>
          </a:p>
        </p:txBody>
      </p:sp>
      <p:sp>
        <p:nvSpPr>
          <p:cNvPr id="49" name="Right Arrow 48"/>
          <p:cNvSpPr/>
          <p:nvPr/>
        </p:nvSpPr>
        <p:spPr>
          <a:xfrm>
            <a:off x="1357290" y="3571876"/>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a:t>
            </a:r>
            <a:endParaRPr lang="en-GB" dirty="0">
              <a:solidFill>
                <a:schemeClr val="bg1"/>
              </a:solidFill>
              <a:latin typeface="KG HAPPY Solid" pitchFamily="2" charset="0"/>
            </a:endParaRPr>
          </a:p>
        </p:txBody>
      </p:sp>
      <p:sp>
        <p:nvSpPr>
          <p:cNvPr id="3" name="Left Arrow 2"/>
          <p:cNvSpPr/>
          <p:nvPr/>
        </p:nvSpPr>
        <p:spPr>
          <a:xfrm>
            <a:off x="5072066" y="3500438"/>
            <a:ext cx="2000264"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LY</a:t>
            </a:r>
            <a:endParaRPr lang="en-GB" dirty="0">
              <a:solidFill>
                <a:schemeClr val="bg1"/>
              </a:solidFill>
              <a:latin typeface="KG HAPPY Solid" pitchFamily="2"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Left Arrow 1"/>
          <p:cNvSpPr/>
          <p:nvPr/>
        </p:nvSpPr>
        <p:spPr>
          <a:xfrm>
            <a:off x="7143736" y="2571744"/>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ENCE</a:t>
            </a:r>
            <a:endParaRPr lang="en-GB" dirty="0">
              <a:solidFill>
                <a:schemeClr val="bg1"/>
              </a:solidFill>
              <a:latin typeface="KG HAPPY Solid" pitchFamily="2" charset="0"/>
            </a:endParaRPr>
          </a:p>
        </p:txBody>
      </p:sp>
      <p:sp>
        <p:nvSpPr>
          <p:cNvPr id="5" name="Left Arrow 4"/>
          <p:cNvSpPr/>
          <p:nvPr/>
        </p:nvSpPr>
        <p:spPr>
          <a:xfrm>
            <a:off x="7143736" y="3143248"/>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TION</a:t>
            </a:r>
            <a:endParaRPr lang="en-GB" dirty="0">
              <a:solidFill>
                <a:schemeClr val="bg1"/>
              </a:solidFill>
              <a:latin typeface="KG HAPPY Solid" pitchFamily="2" charset="0"/>
            </a:endParaRPr>
          </a:p>
        </p:txBody>
      </p:sp>
      <p:sp>
        <p:nvSpPr>
          <p:cNvPr id="6" name="Left Arrow 5"/>
          <p:cNvSpPr/>
          <p:nvPr/>
        </p:nvSpPr>
        <p:spPr>
          <a:xfrm>
            <a:off x="7143736" y="1285860"/>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SION</a:t>
            </a:r>
            <a:endParaRPr lang="en-GB" dirty="0">
              <a:solidFill>
                <a:schemeClr val="bg1"/>
              </a:solidFill>
              <a:latin typeface="KG HAPPY Solid" pitchFamily="2" charset="0"/>
            </a:endParaRPr>
          </a:p>
        </p:txBody>
      </p:sp>
      <p:sp>
        <p:nvSpPr>
          <p:cNvPr id="7" name="Left Arrow 6"/>
          <p:cNvSpPr/>
          <p:nvPr/>
        </p:nvSpPr>
        <p:spPr>
          <a:xfrm>
            <a:off x="7143736" y="192880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ANCE</a:t>
            </a:r>
            <a:endParaRPr lang="en-GB" dirty="0">
              <a:solidFill>
                <a:schemeClr val="bg1"/>
              </a:solidFill>
              <a:latin typeface="KG HAPPY Solid" pitchFamily="2" charset="0"/>
            </a:endParaRPr>
          </a:p>
        </p:txBody>
      </p:sp>
      <p:sp>
        <p:nvSpPr>
          <p:cNvPr id="9" name="Left Arrow 8"/>
          <p:cNvSpPr/>
          <p:nvPr/>
        </p:nvSpPr>
        <p:spPr>
          <a:xfrm>
            <a:off x="7143736" y="3857628"/>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IBLE</a:t>
            </a:r>
            <a:endParaRPr lang="en-GB" dirty="0">
              <a:solidFill>
                <a:schemeClr val="bg1"/>
              </a:solidFill>
              <a:latin typeface="KG HAPPY Solid" pitchFamily="2" charset="0"/>
            </a:endParaRPr>
          </a:p>
        </p:txBody>
      </p:sp>
      <p:sp>
        <p:nvSpPr>
          <p:cNvPr id="10" name="Rounded Rectangle 9"/>
          <p:cNvSpPr/>
          <p:nvPr/>
        </p:nvSpPr>
        <p:spPr>
          <a:xfrm>
            <a:off x="3357554" y="14285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SUCCESS</a:t>
            </a:r>
            <a:endParaRPr lang="en-GB" sz="2000" b="1" dirty="0">
              <a:solidFill>
                <a:srgbClr val="7030A0"/>
              </a:solidFill>
              <a:latin typeface="Sassoon Infant Std" pitchFamily="34" charset="0"/>
            </a:endParaRPr>
          </a:p>
        </p:txBody>
      </p:sp>
      <p:sp>
        <p:nvSpPr>
          <p:cNvPr id="11" name="Right Arrow 10"/>
          <p:cNvSpPr/>
          <p:nvPr/>
        </p:nvSpPr>
        <p:spPr>
          <a:xfrm>
            <a:off x="1357290" y="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UN</a:t>
            </a:r>
            <a:endParaRPr lang="en-GB" dirty="0">
              <a:solidFill>
                <a:schemeClr val="bg1"/>
              </a:solidFill>
              <a:latin typeface="KG HAPPY Solid" pitchFamily="2" charset="0"/>
            </a:endParaRPr>
          </a:p>
        </p:txBody>
      </p:sp>
      <p:sp>
        <p:nvSpPr>
          <p:cNvPr id="12" name="Right Arrow 11"/>
          <p:cNvSpPr/>
          <p:nvPr/>
        </p:nvSpPr>
        <p:spPr>
          <a:xfrm>
            <a:off x="1357290" y="1785926"/>
            <a:ext cx="2000264" cy="78581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a:t>
            </a:r>
            <a:endParaRPr lang="en-GB" dirty="0">
              <a:solidFill>
                <a:schemeClr val="bg1"/>
              </a:solidFill>
              <a:latin typeface="KG HAPPY Solid" pitchFamily="2" charset="0"/>
            </a:endParaRPr>
          </a:p>
        </p:txBody>
      </p:sp>
      <p:sp>
        <p:nvSpPr>
          <p:cNvPr id="13" name="Right Arrow 12"/>
          <p:cNvSpPr/>
          <p:nvPr/>
        </p:nvSpPr>
        <p:spPr>
          <a:xfrm>
            <a:off x="1357290" y="1142984"/>
            <a:ext cx="2000264" cy="7858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RE</a:t>
            </a:r>
            <a:endParaRPr lang="en-GB" dirty="0">
              <a:solidFill>
                <a:schemeClr val="bg1"/>
              </a:solidFill>
              <a:latin typeface="KG HAPPY Solid" pitchFamily="2" charset="0"/>
            </a:endParaRPr>
          </a:p>
        </p:txBody>
      </p:sp>
      <p:sp>
        <p:nvSpPr>
          <p:cNvPr id="14" name="Right Arrow 13"/>
          <p:cNvSpPr/>
          <p:nvPr/>
        </p:nvSpPr>
        <p:spPr>
          <a:xfrm>
            <a:off x="1357290" y="235743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a:t>
            </a:r>
            <a:endParaRPr lang="en-GB" dirty="0">
              <a:solidFill>
                <a:schemeClr val="bg1"/>
              </a:solidFill>
              <a:latin typeface="KG HAPPY Solid" pitchFamily="2" charset="0"/>
            </a:endParaRPr>
          </a:p>
        </p:txBody>
      </p:sp>
      <p:sp>
        <p:nvSpPr>
          <p:cNvPr id="16" name="Right Arrow 15"/>
          <p:cNvSpPr/>
          <p:nvPr/>
        </p:nvSpPr>
        <p:spPr>
          <a:xfrm>
            <a:off x="214282" y="5214950"/>
            <a:ext cx="2000264" cy="78581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PRE</a:t>
            </a:r>
            <a:endParaRPr lang="en-GB" dirty="0">
              <a:solidFill>
                <a:schemeClr val="bg1"/>
              </a:solidFill>
              <a:latin typeface="KG HAPPY Solid" pitchFamily="2" charset="0"/>
            </a:endParaRPr>
          </a:p>
        </p:txBody>
      </p:sp>
      <p:sp>
        <p:nvSpPr>
          <p:cNvPr id="17" name="Right Arrow 16"/>
          <p:cNvSpPr/>
          <p:nvPr/>
        </p:nvSpPr>
        <p:spPr>
          <a:xfrm>
            <a:off x="214282" y="5857892"/>
            <a:ext cx="2000264" cy="78581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POST</a:t>
            </a:r>
            <a:endParaRPr lang="en-GB" dirty="0">
              <a:solidFill>
                <a:schemeClr val="bg1"/>
              </a:solidFill>
              <a:latin typeface="KG HAPPY Solid" pitchFamily="2" charset="0"/>
            </a:endParaRPr>
          </a:p>
        </p:txBody>
      </p:sp>
      <p:sp>
        <p:nvSpPr>
          <p:cNvPr id="18" name="Right Arrow 17"/>
          <p:cNvSpPr/>
          <p:nvPr/>
        </p:nvSpPr>
        <p:spPr>
          <a:xfrm>
            <a:off x="1428728" y="414338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IL</a:t>
            </a:r>
            <a:endParaRPr lang="en-GB" dirty="0">
              <a:solidFill>
                <a:schemeClr val="bg1"/>
              </a:solidFill>
              <a:latin typeface="KG HAPPY Solid" pitchFamily="2" charset="0"/>
            </a:endParaRPr>
          </a:p>
        </p:txBody>
      </p:sp>
      <p:sp>
        <p:nvSpPr>
          <p:cNvPr id="27" name="Rounded Rectangle 26"/>
          <p:cNvSpPr/>
          <p:nvPr/>
        </p:nvSpPr>
        <p:spPr>
          <a:xfrm>
            <a:off x="3357554" y="714356"/>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RESPECT</a:t>
            </a:r>
            <a:endParaRPr lang="en-GB" sz="2000" b="1" dirty="0">
              <a:solidFill>
                <a:srgbClr val="7030A0"/>
              </a:solidFill>
              <a:latin typeface="Sassoon Infant Std" pitchFamily="34" charset="0"/>
            </a:endParaRPr>
          </a:p>
        </p:txBody>
      </p:sp>
      <p:sp>
        <p:nvSpPr>
          <p:cNvPr id="28" name="Rounded Rectangle 27"/>
          <p:cNvSpPr/>
          <p:nvPr/>
        </p:nvSpPr>
        <p:spPr>
          <a:xfrm>
            <a:off x="3357554" y="1357298"/>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ARRANGE</a:t>
            </a:r>
            <a:endParaRPr lang="en-GB" sz="2000" b="1" dirty="0">
              <a:solidFill>
                <a:srgbClr val="7030A0"/>
              </a:solidFill>
              <a:latin typeface="Sassoon Infant Std" pitchFamily="34" charset="0"/>
            </a:endParaRPr>
          </a:p>
        </p:txBody>
      </p:sp>
      <p:sp>
        <p:nvSpPr>
          <p:cNvPr id="29" name="Rounded Rectangle 28"/>
          <p:cNvSpPr/>
          <p:nvPr/>
        </p:nvSpPr>
        <p:spPr>
          <a:xfrm>
            <a:off x="3357554" y="192880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COURAGE</a:t>
            </a:r>
            <a:endParaRPr lang="en-GB" sz="2000" b="1" dirty="0">
              <a:solidFill>
                <a:srgbClr val="7030A0"/>
              </a:solidFill>
              <a:latin typeface="Sassoon Infant Std" pitchFamily="34" charset="0"/>
            </a:endParaRPr>
          </a:p>
        </p:txBody>
      </p:sp>
      <p:sp>
        <p:nvSpPr>
          <p:cNvPr id="30" name="Rounded Rectangle 29"/>
          <p:cNvSpPr/>
          <p:nvPr/>
        </p:nvSpPr>
        <p:spPr>
          <a:xfrm>
            <a:off x="3357554" y="2571744"/>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PASS</a:t>
            </a:r>
            <a:endParaRPr lang="en-GB" sz="2000" b="1" dirty="0">
              <a:solidFill>
                <a:srgbClr val="7030A0"/>
              </a:solidFill>
              <a:latin typeface="Sassoon Infant Std" pitchFamily="34" charset="0"/>
            </a:endParaRPr>
          </a:p>
        </p:txBody>
      </p:sp>
      <p:sp>
        <p:nvSpPr>
          <p:cNvPr id="31" name="Rounded Rectangle 30"/>
          <p:cNvSpPr/>
          <p:nvPr/>
        </p:nvSpPr>
        <p:spPr>
          <a:xfrm>
            <a:off x="3357554" y="3143248"/>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MEASUR</a:t>
            </a:r>
            <a:endParaRPr lang="en-GB" sz="2000" b="1" dirty="0">
              <a:solidFill>
                <a:srgbClr val="7030A0"/>
              </a:solidFill>
              <a:latin typeface="Sassoon Infant Std" pitchFamily="34" charset="0"/>
            </a:endParaRPr>
          </a:p>
        </p:txBody>
      </p:sp>
      <p:sp>
        <p:nvSpPr>
          <p:cNvPr id="32" name="Rounded Rectangle 31"/>
          <p:cNvSpPr/>
          <p:nvPr/>
        </p:nvSpPr>
        <p:spPr>
          <a:xfrm>
            <a:off x="3357554" y="371475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LOYAL</a:t>
            </a:r>
            <a:endParaRPr lang="en-GB" sz="2000" b="1" dirty="0">
              <a:solidFill>
                <a:srgbClr val="7030A0"/>
              </a:solidFill>
              <a:latin typeface="Sassoon Infant Std" pitchFamily="34" charset="0"/>
            </a:endParaRPr>
          </a:p>
        </p:txBody>
      </p:sp>
      <p:sp>
        <p:nvSpPr>
          <p:cNvPr id="33" name="Rounded Rectangle 32"/>
          <p:cNvSpPr/>
          <p:nvPr/>
        </p:nvSpPr>
        <p:spPr>
          <a:xfrm>
            <a:off x="3357554" y="4286256"/>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LEGAL</a:t>
            </a:r>
            <a:endParaRPr lang="en-GB" sz="2000" b="1" dirty="0">
              <a:solidFill>
                <a:srgbClr val="7030A0"/>
              </a:solidFill>
              <a:latin typeface="Sassoon Infant Std" pitchFamily="34" charset="0"/>
            </a:endParaRPr>
          </a:p>
        </p:txBody>
      </p:sp>
      <p:sp>
        <p:nvSpPr>
          <p:cNvPr id="34" name="Rounded Rectangle 33"/>
          <p:cNvSpPr/>
          <p:nvPr/>
        </p:nvSpPr>
        <p:spPr>
          <a:xfrm>
            <a:off x="3357554" y="4857760"/>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APPEAR</a:t>
            </a:r>
            <a:endParaRPr lang="en-GB" sz="2000" b="1" dirty="0">
              <a:solidFill>
                <a:srgbClr val="7030A0"/>
              </a:solidFill>
              <a:latin typeface="Sassoon Infant Std" pitchFamily="34" charset="0"/>
            </a:endParaRPr>
          </a:p>
        </p:txBody>
      </p:sp>
      <p:sp>
        <p:nvSpPr>
          <p:cNvPr id="35" name="Rounded Rectangle 34"/>
          <p:cNvSpPr/>
          <p:nvPr/>
        </p:nvSpPr>
        <p:spPr>
          <a:xfrm>
            <a:off x="3357554" y="5429264"/>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DIGEST</a:t>
            </a:r>
            <a:endParaRPr lang="en-GB" sz="2000" b="1" dirty="0">
              <a:solidFill>
                <a:srgbClr val="7030A0"/>
              </a:solidFill>
              <a:latin typeface="Sassoon Infant Std" pitchFamily="34" charset="0"/>
            </a:endParaRPr>
          </a:p>
        </p:txBody>
      </p:sp>
      <p:sp>
        <p:nvSpPr>
          <p:cNvPr id="36" name="Rounded Rectangle 35"/>
          <p:cNvSpPr/>
          <p:nvPr/>
        </p:nvSpPr>
        <p:spPr>
          <a:xfrm>
            <a:off x="3357554" y="14285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1</a:t>
            </a:r>
            <a:endParaRPr lang="en-GB" b="1" dirty="0">
              <a:solidFill>
                <a:srgbClr val="FF0000"/>
              </a:solidFill>
              <a:latin typeface="Sassoon Infant Std" pitchFamily="34" charset="0"/>
            </a:endParaRPr>
          </a:p>
        </p:txBody>
      </p:sp>
      <p:sp>
        <p:nvSpPr>
          <p:cNvPr id="37" name="Rounded Rectangle 36"/>
          <p:cNvSpPr/>
          <p:nvPr/>
        </p:nvSpPr>
        <p:spPr>
          <a:xfrm>
            <a:off x="3357554" y="723880"/>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2</a:t>
            </a:r>
            <a:endParaRPr lang="en-GB" b="1" dirty="0">
              <a:solidFill>
                <a:srgbClr val="FF0000"/>
              </a:solidFill>
              <a:latin typeface="Sassoon Infant Std" pitchFamily="34" charset="0"/>
            </a:endParaRPr>
          </a:p>
        </p:txBody>
      </p:sp>
      <p:sp>
        <p:nvSpPr>
          <p:cNvPr id="38" name="Rounded Rectangle 37"/>
          <p:cNvSpPr/>
          <p:nvPr/>
        </p:nvSpPr>
        <p:spPr>
          <a:xfrm>
            <a:off x="3357554" y="136682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3</a:t>
            </a:r>
            <a:endParaRPr lang="en-GB" b="1" dirty="0">
              <a:solidFill>
                <a:srgbClr val="FF0000"/>
              </a:solidFill>
              <a:latin typeface="Sassoon Infant Std" pitchFamily="34" charset="0"/>
            </a:endParaRPr>
          </a:p>
        </p:txBody>
      </p:sp>
      <p:sp>
        <p:nvSpPr>
          <p:cNvPr id="39" name="Rounded Rectangle 38"/>
          <p:cNvSpPr/>
          <p:nvPr/>
        </p:nvSpPr>
        <p:spPr>
          <a:xfrm>
            <a:off x="3357554" y="1938326"/>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4</a:t>
            </a:r>
            <a:endParaRPr lang="en-GB" b="1" dirty="0">
              <a:solidFill>
                <a:srgbClr val="FF0000"/>
              </a:solidFill>
              <a:latin typeface="Sassoon Infant Std" pitchFamily="34" charset="0"/>
            </a:endParaRPr>
          </a:p>
        </p:txBody>
      </p:sp>
      <p:sp>
        <p:nvSpPr>
          <p:cNvPr id="40" name="Rounded Rectangle 39"/>
          <p:cNvSpPr/>
          <p:nvPr/>
        </p:nvSpPr>
        <p:spPr>
          <a:xfrm>
            <a:off x="3357554" y="2581268"/>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5</a:t>
            </a:r>
            <a:endParaRPr lang="en-GB" b="1" dirty="0">
              <a:solidFill>
                <a:srgbClr val="FF0000"/>
              </a:solidFill>
              <a:latin typeface="Sassoon Infant Std" pitchFamily="34" charset="0"/>
            </a:endParaRPr>
          </a:p>
        </p:txBody>
      </p:sp>
      <p:sp>
        <p:nvSpPr>
          <p:cNvPr id="41" name="Rounded Rectangle 40"/>
          <p:cNvSpPr/>
          <p:nvPr/>
        </p:nvSpPr>
        <p:spPr>
          <a:xfrm>
            <a:off x="3357554" y="315277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6</a:t>
            </a:r>
            <a:endParaRPr lang="en-GB" b="1" dirty="0">
              <a:solidFill>
                <a:srgbClr val="FF0000"/>
              </a:solidFill>
              <a:latin typeface="Sassoon Infant Std" pitchFamily="34" charset="0"/>
            </a:endParaRPr>
          </a:p>
        </p:txBody>
      </p:sp>
      <p:sp>
        <p:nvSpPr>
          <p:cNvPr id="42" name="Rounded Rectangle 41"/>
          <p:cNvSpPr/>
          <p:nvPr/>
        </p:nvSpPr>
        <p:spPr>
          <a:xfrm>
            <a:off x="3357554" y="3724276"/>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7</a:t>
            </a:r>
            <a:endParaRPr lang="en-GB" b="1" dirty="0">
              <a:solidFill>
                <a:srgbClr val="FF0000"/>
              </a:solidFill>
              <a:latin typeface="Sassoon Infant Std" pitchFamily="34" charset="0"/>
            </a:endParaRPr>
          </a:p>
        </p:txBody>
      </p:sp>
      <p:sp>
        <p:nvSpPr>
          <p:cNvPr id="43" name="Rounded Rectangle 42"/>
          <p:cNvSpPr/>
          <p:nvPr/>
        </p:nvSpPr>
        <p:spPr>
          <a:xfrm>
            <a:off x="3357554" y="4295780"/>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8</a:t>
            </a:r>
            <a:endParaRPr lang="en-GB" b="1" dirty="0">
              <a:solidFill>
                <a:srgbClr val="FF0000"/>
              </a:solidFill>
              <a:latin typeface="Sassoon Infant Std" pitchFamily="34" charset="0"/>
            </a:endParaRPr>
          </a:p>
        </p:txBody>
      </p:sp>
      <p:sp>
        <p:nvSpPr>
          <p:cNvPr id="44" name="Rounded Rectangle 43"/>
          <p:cNvSpPr/>
          <p:nvPr/>
        </p:nvSpPr>
        <p:spPr>
          <a:xfrm>
            <a:off x="3357554" y="4867284"/>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9</a:t>
            </a:r>
            <a:endParaRPr lang="en-GB" b="1" dirty="0">
              <a:solidFill>
                <a:srgbClr val="FF0000"/>
              </a:solidFill>
              <a:latin typeface="Sassoon Infant Std" pitchFamily="34" charset="0"/>
            </a:endParaRPr>
          </a:p>
        </p:txBody>
      </p:sp>
      <p:sp>
        <p:nvSpPr>
          <p:cNvPr id="45" name="Rounded Rectangle 44"/>
          <p:cNvSpPr/>
          <p:nvPr/>
        </p:nvSpPr>
        <p:spPr>
          <a:xfrm>
            <a:off x="3357554" y="5438788"/>
            <a:ext cx="5000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10</a:t>
            </a:r>
            <a:endParaRPr lang="en-GB" b="1" dirty="0">
              <a:solidFill>
                <a:srgbClr val="FF0000"/>
              </a:solidFill>
              <a:latin typeface="Sassoon Infant Std" pitchFamily="34" charset="0"/>
            </a:endParaRPr>
          </a:p>
        </p:txBody>
      </p:sp>
      <p:sp>
        <p:nvSpPr>
          <p:cNvPr id="4" name="Left Arrow 3"/>
          <p:cNvSpPr/>
          <p:nvPr/>
        </p:nvSpPr>
        <p:spPr>
          <a:xfrm>
            <a:off x="5072066" y="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FUL</a:t>
            </a:r>
            <a:endParaRPr lang="en-GB" dirty="0">
              <a:solidFill>
                <a:schemeClr val="bg1"/>
              </a:solidFill>
              <a:latin typeface="KG HAPPY Solid" pitchFamily="2" charset="0"/>
            </a:endParaRPr>
          </a:p>
        </p:txBody>
      </p:sp>
      <p:sp>
        <p:nvSpPr>
          <p:cNvPr id="15" name="Right Arrow 14"/>
          <p:cNvSpPr/>
          <p:nvPr/>
        </p:nvSpPr>
        <p:spPr>
          <a:xfrm>
            <a:off x="1357290" y="500042"/>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a:t>
            </a:r>
            <a:endParaRPr lang="en-GB" dirty="0">
              <a:solidFill>
                <a:schemeClr val="bg1"/>
              </a:solidFill>
              <a:latin typeface="KG HAPPY Solid" pitchFamily="2" charset="0"/>
            </a:endParaRPr>
          </a:p>
        </p:txBody>
      </p:sp>
      <p:sp>
        <p:nvSpPr>
          <p:cNvPr id="46" name="Left Arrow 45"/>
          <p:cNvSpPr/>
          <p:nvPr/>
        </p:nvSpPr>
        <p:spPr>
          <a:xfrm>
            <a:off x="5072066" y="57148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FUL</a:t>
            </a:r>
            <a:endParaRPr lang="en-GB" dirty="0">
              <a:solidFill>
                <a:schemeClr val="bg1"/>
              </a:solidFill>
              <a:latin typeface="KG HAPPY Solid" pitchFamily="2" charset="0"/>
            </a:endParaRPr>
          </a:p>
        </p:txBody>
      </p:sp>
      <p:sp>
        <p:nvSpPr>
          <p:cNvPr id="47" name="Left Arrow 46"/>
          <p:cNvSpPr/>
          <p:nvPr/>
        </p:nvSpPr>
        <p:spPr>
          <a:xfrm>
            <a:off x="5072066" y="121442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MENT</a:t>
            </a:r>
            <a:endParaRPr lang="en-GB" dirty="0">
              <a:solidFill>
                <a:schemeClr val="bg1"/>
              </a:solidFill>
              <a:latin typeface="KG HAPPY Solid" pitchFamily="2" charset="0"/>
            </a:endParaRPr>
          </a:p>
        </p:txBody>
      </p:sp>
      <p:sp>
        <p:nvSpPr>
          <p:cNvPr id="48" name="Left Arrow 47"/>
          <p:cNvSpPr/>
          <p:nvPr/>
        </p:nvSpPr>
        <p:spPr>
          <a:xfrm>
            <a:off x="5072066" y="1785926"/>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MENT</a:t>
            </a:r>
            <a:endParaRPr lang="en-GB" dirty="0">
              <a:solidFill>
                <a:schemeClr val="bg1"/>
              </a:solidFill>
              <a:latin typeface="KG HAPPY Solid" pitchFamily="2" charset="0"/>
            </a:endParaRPr>
          </a:p>
        </p:txBody>
      </p:sp>
      <p:sp>
        <p:nvSpPr>
          <p:cNvPr id="8" name="Left Arrow 7"/>
          <p:cNvSpPr/>
          <p:nvPr/>
        </p:nvSpPr>
        <p:spPr>
          <a:xfrm>
            <a:off x="5072066" y="235743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ABLE</a:t>
            </a:r>
            <a:endParaRPr lang="en-GB" dirty="0">
              <a:solidFill>
                <a:schemeClr val="bg1"/>
              </a:solidFill>
              <a:latin typeface="KG HAPPY Solid" pitchFamily="2" charset="0"/>
            </a:endParaRPr>
          </a:p>
        </p:txBody>
      </p:sp>
      <p:sp>
        <p:nvSpPr>
          <p:cNvPr id="50" name="Right Arrow 49"/>
          <p:cNvSpPr/>
          <p:nvPr/>
        </p:nvSpPr>
        <p:spPr>
          <a:xfrm>
            <a:off x="1357290" y="3000372"/>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a:t>
            </a:r>
            <a:endParaRPr lang="en-GB" dirty="0">
              <a:solidFill>
                <a:schemeClr val="bg1"/>
              </a:solidFill>
              <a:latin typeface="KG HAPPY Solid" pitchFamily="2" charset="0"/>
            </a:endParaRPr>
          </a:p>
        </p:txBody>
      </p:sp>
      <p:sp>
        <p:nvSpPr>
          <p:cNvPr id="51" name="Left Arrow 50"/>
          <p:cNvSpPr/>
          <p:nvPr/>
        </p:nvSpPr>
        <p:spPr>
          <a:xfrm>
            <a:off x="5072066" y="2928934"/>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ABLE</a:t>
            </a:r>
            <a:endParaRPr lang="en-GB" dirty="0">
              <a:solidFill>
                <a:schemeClr val="bg1"/>
              </a:solidFill>
              <a:latin typeface="KG HAPPY Solid" pitchFamily="2" charset="0"/>
            </a:endParaRPr>
          </a:p>
        </p:txBody>
      </p:sp>
      <p:sp>
        <p:nvSpPr>
          <p:cNvPr id="49" name="Right Arrow 48"/>
          <p:cNvSpPr/>
          <p:nvPr/>
        </p:nvSpPr>
        <p:spPr>
          <a:xfrm>
            <a:off x="1357290" y="3571876"/>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a:t>
            </a:r>
            <a:endParaRPr lang="en-GB" dirty="0">
              <a:solidFill>
                <a:schemeClr val="bg1"/>
              </a:solidFill>
              <a:latin typeface="KG HAPPY Solid" pitchFamily="2" charset="0"/>
            </a:endParaRPr>
          </a:p>
        </p:txBody>
      </p:sp>
      <p:sp>
        <p:nvSpPr>
          <p:cNvPr id="3" name="Left Arrow 2"/>
          <p:cNvSpPr/>
          <p:nvPr/>
        </p:nvSpPr>
        <p:spPr>
          <a:xfrm>
            <a:off x="5072066" y="3500438"/>
            <a:ext cx="2000264"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LY</a:t>
            </a:r>
            <a:endParaRPr lang="en-GB" dirty="0">
              <a:solidFill>
                <a:schemeClr val="bg1"/>
              </a:solidFill>
              <a:latin typeface="KG HAPPY Solid" pitchFamily="2" charset="0"/>
            </a:endParaRPr>
          </a:p>
        </p:txBody>
      </p:sp>
      <p:sp>
        <p:nvSpPr>
          <p:cNvPr id="52" name="Left Arrow 51"/>
          <p:cNvSpPr/>
          <p:nvPr/>
        </p:nvSpPr>
        <p:spPr>
          <a:xfrm>
            <a:off x="5072066" y="4071942"/>
            <a:ext cx="2000264"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LY</a:t>
            </a:r>
            <a:endParaRPr lang="en-GB" dirty="0">
              <a:solidFill>
                <a:schemeClr val="bg1"/>
              </a:solidFill>
              <a:latin typeface="KG HAPPY Solid" pitchFamily="2"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Left Arrow 1"/>
          <p:cNvSpPr/>
          <p:nvPr/>
        </p:nvSpPr>
        <p:spPr>
          <a:xfrm>
            <a:off x="7143736" y="2571744"/>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ENCE</a:t>
            </a:r>
            <a:endParaRPr lang="en-GB" dirty="0">
              <a:solidFill>
                <a:schemeClr val="bg1"/>
              </a:solidFill>
              <a:latin typeface="KG HAPPY Solid" pitchFamily="2" charset="0"/>
            </a:endParaRPr>
          </a:p>
        </p:txBody>
      </p:sp>
      <p:sp>
        <p:nvSpPr>
          <p:cNvPr id="5" name="Left Arrow 4"/>
          <p:cNvSpPr/>
          <p:nvPr/>
        </p:nvSpPr>
        <p:spPr>
          <a:xfrm>
            <a:off x="7143736" y="3143248"/>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TION</a:t>
            </a:r>
            <a:endParaRPr lang="en-GB" dirty="0">
              <a:solidFill>
                <a:schemeClr val="bg1"/>
              </a:solidFill>
              <a:latin typeface="KG HAPPY Solid" pitchFamily="2" charset="0"/>
            </a:endParaRPr>
          </a:p>
        </p:txBody>
      </p:sp>
      <p:sp>
        <p:nvSpPr>
          <p:cNvPr id="6" name="Left Arrow 5"/>
          <p:cNvSpPr/>
          <p:nvPr/>
        </p:nvSpPr>
        <p:spPr>
          <a:xfrm>
            <a:off x="7143736" y="1285860"/>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SION</a:t>
            </a:r>
            <a:endParaRPr lang="en-GB" dirty="0">
              <a:solidFill>
                <a:schemeClr val="bg1"/>
              </a:solidFill>
              <a:latin typeface="KG HAPPY Solid" pitchFamily="2" charset="0"/>
            </a:endParaRPr>
          </a:p>
        </p:txBody>
      </p:sp>
      <p:sp>
        <p:nvSpPr>
          <p:cNvPr id="7" name="Left Arrow 6"/>
          <p:cNvSpPr/>
          <p:nvPr/>
        </p:nvSpPr>
        <p:spPr>
          <a:xfrm>
            <a:off x="7143736" y="192880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ANCE</a:t>
            </a:r>
            <a:endParaRPr lang="en-GB" dirty="0">
              <a:solidFill>
                <a:schemeClr val="bg1"/>
              </a:solidFill>
              <a:latin typeface="KG HAPPY Solid" pitchFamily="2" charset="0"/>
            </a:endParaRPr>
          </a:p>
        </p:txBody>
      </p:sp>
      <p:sp>
        <p:nvSpPr>
          <p:cNvPr id="9" name="Left Arrow 8"/>
          <p:cNvSpPr/>
          <p:nvPr/>
        </p:nvSpPr>
        <p:spPr>
          <a:xfrm>
            <a:off x="7143736" y="3857628"/>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IBLE</a:t>
            </a:r>
            <a:endParaRPr lang="en-GB" dirty="0">
              <a:solidFill>
                <a:schemeClr val="bg1"/>
              </a:solidFill>
              <a:latin typeface="KG HAPPY Solid" pitchFamily="2" charset="0"/>
            </a:endParaRPr>
          </a:p>
        </p:txBody>
      </p:sp>
      <p:sp>
        <p:nvSpPr>
          <p:cNvPr id="10" name="Rounded Rectangle 9"/>
          <p:cNvSpPr/>
          <p:nvPr/>
        </p:nvSpPr>
        <p:spPr>
          <a:xfrm>
            <a:off x="3357554" y="14285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SUCCESS</a:t>
            </a:r>
            <a:endParaRPr lang="en-GB" sz="2000" b="1" dirty="0">
              <a:solidFill>
                <a:srgbClr val="7030A0"/>
              </a:solidFill>
              <a:latin typeface="Sassoon Infant Std" pitchFamily="34" charset="0"/>
            </a:endParaRPr>
          </a:p>
        </p:txBody>
      </p:sp>
      <p:sp>
        <p:nvSpPr>
          <p:cNvPr id="11" name="Right Arrow 10"/>
          <p:cNvSpPr/>
          <p:nvPr/>
        </p:nvSpPr>
        <p:spPr>
          <a:xfrm>
            <a:off x="1357290" y="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UN</a:t>
            </a:r>
            <a:endParaRPr lang="en-GB" dirty="0">
              <a:solidFill>
                <a:schemeClr val="bg1"/>
              </a:solidFill>
              <a:latin typeface="KG HAPPY Solid" pitchFamily="2" charset="0"/>
            </a:endParaRPr>
          </a:p>
        </p:txBody>
      </p:sp>
      <p:sp>
        <p:nvSpPr>
          <p:cNvPr id="12" name="Right Arrow 11"/>
          <p:cNvSpPr/>
          <p:nvPr/>
        </p:nvSpPr>
        <p:spPr>
          <a:xfrm>
            <a:off x="1357290" y="1785926"/>
            <a:ext cx="2000264" cy="78581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a:t>
            </a:r>
            <a:endParaRPr lang="en-GB" dirty="0">
              <a:solidFill>
                <a:schemeClr val="bg1"/>
              </a:solidFill>
              <a:latin typeface="KG HAPPY Solid" pitchFamily="2" charset="0"/>
            </a:endParaRPr>
          </a:p>
        </p:txBody>
      </p:sp>
      <p:sp>
        <p:nvSpPr>
          <p:cNvPr id="13" name="Right Arrow 12"/>
          <p:cNvSpPr/>
          <p:nvPr/>
        </p:nvSpPr>
        <p:spPr>
          <a:xfrm>
            <a:off x="1357290" y="1142984"/>
            <a:ext cx="2000264" cy="7858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RE</a:t>
            </a:r>
            <a:endParaRPr lang="en-GB" dirty="0">
              <a:solidFill>
                <a:schemeClr val="bg1"/>
              </a:solidFill>
              <a:latin typeface="KG HAPPY Solid" pitchFamily="2" charset="0"/>
            </a:endParaRPr>
          </a:p>
        </p:txBody>
      </p:sp>
      <p:sp>
        <p:nvSpPr>
          <p:cNvPr id="14" name="Right Arrow 13"/>
          <p:cNvSpPr/>
          <p:nvPr/>
        </p:nvSpPr>
        <p:spPr>
          <a:xfrm>
            <a:off x="1357290" y="235743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a:t>
            </a:r>
            <a:endParaRPr lang="en-GB" dirty="0">
              <a:solidFill>
                <a:schemeClr val="bg1"/>
              </a:solidFill>
              <a:latin typeface="KG HAPPY Solid" pitchFamily="2" charset="0"/>
            </a:endParaRPr>
          </a:p>
        </p:txBody>
      </p:sp>
      <p:sp>
        <p:nvSpPr>
          <p:cNvPr id="16" name="Right Arrow 15"/>
          <p:cNvSpPr/>
          <p:nvPr/>
        </p:nvSpPr>
        <p:spPr>
          <a:xfrm>
            <a:off x="2571736" y="5929330"/>
            <a:ext cx="2000264" cy="78581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PRE</a:t>
            </a:r>
            <a:endParaRPr lang="en-GB" dirty="0">
              <a:solidFill>
                <a:schemeClr val="bg1"/>
              </a:solidFill>
              <a:latin typeface="KG HAPPY Solid" pitchFamily="2" charset="0"/>
            </a:endParaRPr>
          </a:p>
        </p:txBody>
      </p:sp>
      <p:sp>
        <p:nvSpPr>
          <p:cNvPr id="17" name="Right Arrow 16"/>
          <p:cNvSpPr/>
          <p:nvPr/>
        </p:nvSpPr>
        <p:spPr>
          <a:xfrm>
            <a:off x="285720" y="5929330"/>
            <a:ext cx="2000264" cy="78581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POST</a:t>
            </a:r>
            <a:endParaRPr lang="en-GB" dirty="0">
              <a:solidFill>
                <a:schemeClr val="bg1"/>
              </a:solidFill>
              <a:latin typeface="KG HAPPY Solid" pitchFamily="2" charset="0"/>
            </a:endParaRPr>
          </a:p>
        </p:txBody>
      </p:sp>
      <p:sp>
        <p:nvSpPr>
          <p:cNvPr id="18" name="Right Arrow 17"/>
          <p:cNvSpPr/>
          <p:nvPr/>
        </p:nvSpPr>
        <p:spPr>
          <a:xfrm>
            <a:off x="1428728" y="414338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IL</a:t>
            </a:r>
            <a:endParaRPr lang="en-GB" dirty="0">
              <a:solidFill>
                <a:schemeClr val="bg1"/>
              </a:solidFill>
              <a:latin typeface="KG HAPPY Solid" pitchFamily="2" charset="0"/>
            </a:endParaRPr>
          </a:p>
        </p:txBody>
      </p:sp>
      <p:sp>
        <p:nvSpPr>
          <p:cNvPr id="27" name="Rounded Rectangle 26"/>
          <p:cNvSpPr/>
          <p:nvPr/>
        </p:nvSpPr>
        <p:spPr>
          <a:xfrm>
            <a:off x="3357554" y="714356"/>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RESPECT</a:t>
            </a:r>
            <a:endParaRPr lang="en-GB" sz="2000" b="1" dirty="0">
              <a:solidFill>
                <a:srgbClr val="7030A0"/>
              </a:solidFill>
              <a:latin typeface="Sassoon Infant Std" pitchFamily="34" charset="0"/>
            </a:endParaRPr>
          </a:p>
        </p:txBody>
      </p:sp>
      <p:sp>
        <p:nvSpPr>
          <p:cNvPr id="28" name="Rounded Rectangle 27"/>
          <p:cNvSpPr/>
          <p:nvPr/>
        </p:nvSpPr>
        <p:spPr>
          <a:xfrm>
            <a:off x="3357554" y="1357298"/>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ARRANGE</a:t>
            </a:r>
            <a:endParaRPr lang="en-GB" sz="2000" b="1" dirty="0">
              <a:solidFill>
                <a:srgbClr val="7030A0"/>
              </a:solidFill>
              <a:latin typeface="Sassoon Infant Std" pitchFamily="34" charset="0"/>
            </a:endParaRPr>
          </a:p>
        </p:txBody>
      </p:sp>
      <p:sp>
        <p:nvSpPr>
          <p:cNvPr id="29" name="Rounded Rectangle 28"/>
          <p:cNvSpPr/>
          <p:nvPr/>
        </p:nvSpPr>
        <p:spPr>
          <a:xfrm>
            <a:off x="3357554" y="192880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COURAGE</a:t>
            </a:r>
            <a:endParaRPr lang="en-GB" sz="2000" b="1" dirty="0">
              <a:solidFill>
                <a:srgbClr val="7030A0"/>
              </a:solidFill>
              <a:latin typeface="Sassoon Infant Std" pitchFamily="34" charset="0"/>
            </a:endParaRPr>
          </a:p>
        </p:txBody>
      </p:sp>
      <p:sp>
        <p:nvSpPr>
          <p:cNvPr id="30" name="Rounded Rectangle 29"/>
          <p:cNvSpPr/>
          <p:nvPr/>
        </p:nvSpPr>
        <p:spPr>
          <a:xfrm>
            <a:off x="3357554" y="2571744"/>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PASS</a:t>
            </a:r>
            <a:endParaRPr lang="en-GB" sz="2000" b="1" dirty="0">
              <a:solidFill>
                <a:srgbClr val="7030A0"/>
              </a:solidFill>
              <a:latin typeface="Sassoon Infant Std" pitchFamily="34" charset="0"/>
            </a:endParaRPr>
          </a:p>
        </p:txBody>
      </p:sp>
      <p:sp>
        <p:nvSpPr>
          <p:cNvPr id="31" name="Rounded Rectangle 30"/>
          <p:cNvSpPr/>
          <p:nvPr/>
        </p:nvSpPr>
        <p:spPr>
          <a:xfrm>
            <a:off x="3357554" y="3143248"/>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MEASUR</a:t>
            </a:r>
            <a:endParaRPr lang="en-GB" sz="2000" b="1" dirty="0">
              <a:solidFill>
                <a:srgbClr val="7030A0"/>
              </a:solidFill>
              <a:latin typeface="Sassoon Infant Std" pitchFamily="34" charset="0"/>
            </a:endParaRPr>
          </a:p>
        </p:txBody>
      </p:sp>
      <p:sp>
        <p:nvSpPr>
          <p:cNvPr id="32" name="Rounded Rectangle 31"/>
          <p:cNvSpPr/>
          <p:nvPr/>
        </p:nvSpPr>
        <p:spPr>
          <a:xfrm>
            <a:off x="3357554" y="371475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LOYAL</a:t>
            </a:r>
            <a:endParaRPr lang="en-GB" sz="2000" b="1" dirty="0">
              <a:solidFill>
                <a:srgbClr val="7030A0"/>
              </a:solidFill>
              <a:latin typeface="Sassoon Infant Std" pitchFamily="34" charset="0"/>
            </a:endParaRPr>
          </a:p>
        </p:txBody>
      </p:sp>
      <p:sp>
        <p:nvSpPr>
          <p:cNvPr id="33" name="Rounded Rectangle 32"/>
          <p:cNvSpPr/>
          <p:nvPr/>
        </p:nvSpPr>
        <p:spPr>
          <a:xfrm>
            <a:off x="3357554" y="4286256"/>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LEGAL</a:t>
            </a:r>
            <a:endParaRPr lang="en-GB" sz="2000" b="1" dirty="0">
              <a:solidFill>
                <a:srgbClr val="7030A0"/>
              </a:solidFill>
              <a:latin typeface="Sassoon Infant Std" pitchFamily="34" charset="0"/>
            </a:endParaRPr>
          </a:p>
        </p:txBody>
      </p:sp>
      <p:sp>
        <p:nvSpPr>
          <p:cNvPr id="34" name="Rounded Rectangle 33"/>
          <p:cNvSpPr/>
          <p:nvPr/>
        </p:nvSpPr>
        <p:spPr>
          <a:xfrm>
            <a:off x="3357554" y="4857760"/>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APPEAR</a:t>
            </a:r>
            <a:endParaRPr lang="en-GB" sz="2000" b="1" dirty="0">
              <a:solidFill>
                <a:srgbClr val="7030A0"/>
              </a:solidFill>
              <a:latin typeface="Sassoon Infant Std" pitchFamily="34" charset="0"/>
            </a:endParaRPr>
          </a:p>
        </p:txBody>
      </p:sp>
      <p:sp>
        <p:nvSpPr>
          <p:cNvPr id="35" name="Rounded Rectangle 34"/>
          <p:cNvSpPr/>
          <p:nvPr/>
        </p:nvSpPr>
        <p:spPr>
          <a:xfrm>
            <a:off x="3357554" y="5429264"/>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DIGEST</a:t>
            </a:r>
            <a:endParaRPr lang="en-GB" sz="2000" b="1" dirty="0">
              <a:solidFill>
                <a:srgbClr val="7030A0"/>
              </a:solidFill>
              <a:latin typeface="Sassoon Infant Std" pitchFamily="34" charset="0"/>
            </a:endParaRPr>
          </a:p>
        </p:txBody>
      </p:sp>
      <p:sp>
        <p:nvSpPr>
          <p:cNvPr id="36" name="Rounded Rectangle 35"/>
          <p:cNvSpPr/>
          <p:nvPr/>
        </p:nvSpPr>
        <p:spPr>
          <a:xfrm>
            <a:off x="3357554" y="14285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1</a:t>
            </a:r>
            <a:endParaRPr lang="en-GB" b="1" dirty="0">
              <a:solidFill>
                <a:srgbClr val="FF0000"/>
              </a:solidFill>
              <a:latin typeface="Sassoon Infant Std" pitchFamily="34" charset="0"/>
            </a:endParaRPr>
          </a:p>
        </p:txBody>
      </p:sp>
      <p:sp>
        <p:nvSpPr>
          <p:cNvPr id="37" name="Rounded Rectangle 36"/>
          <p:cNvSpPr/>
          <p:nvPr/>
        </p:nvSpPr>
        <p:spPr>
          <a:xfrm>
            <a:off x="3357554" y="723880"/>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2</a:t>
            </a:r>
            <a:endParaRPr lang="en-GB" b="1" dirty="0">
              <a:solidFill>
                <a:srgbClr val="FF0000"/>
              </a:solidFill>
              <a:latin typeface="Sassoon Infant Std" pitchFamily="34" charset="0"/>
            </a:endParaRPr>
          </a:p>
        </p:txBody>
      </p:sp>
      <p:sp>
        <p:nvSpPr>
          <p:cNvPr id="38" name="Rounded Rectangle 37"/>
          <p:cNvSpPr/>
          <p:nvPr/>
        </p:nvSpPr>
        <p:spPr>
          <a:xfrm>
            <a:off x="3357554" y="136682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3</a:t>
            </a:r>
            <a:endParaRPr lang="en-GB" b="1" dirty="0">
              <a:solidFill>
                <a:srgbClr val="FF0000"/>
              </a:solidFill>
              <a:latin typeface="Sassoon Infant Std" pitchFamily="34" charset="0"/>
            </a:endParaRPr>
          </a:p>
        </p:txBody>
      </p:sp>
      <p:sp>
        <p:nvSpPr>
          <p:cNvPr id="39" name="Rounded Rectangle 38"/>
          <p:cNvSpPr/>
          <p:nvPr/>
        </p:nvSpPr>
        <p:spPr>
          <a:xfrm>
            <a:off x="3357554" y="1938326"/>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4</a:t>
            </a:r>
            <a:endParaRPr lang="en-GB" b="1" dirty="0">
              <a:solidFill>
                <a:srgbClr val="FF0000"/>
              </a:solidFill>
              <a:latin typeface="Sassoon Infant Std" pitchFamily="34" charset="0"/>
            </a:endParaRPr>
          </a:p>
        </p:txBody>
      </p:sp>
      <p:sp>
        <p:nvSpPr>
          <p:cNvPr id="40" name="Rounded Rectangle 39"/>
          <p:cNvSpPr/>
          <p:nvPr/>
        </p:nvSpPr>
        <p:spPr>
          <a:xfrm>
            <a:off x="3357554" y="2581268"/>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5</a:t>
            </a:r>
            <a:endParaRPr lang="en-GB" b="1" dirty="0">
              <a:solidFill>
                <a:srgbClr val="FF0000"/>
              </a:solidFill>
              <a:latin typeface="Sassoon Infant Std" pitchFamily="34" charset="0"/>
            </a:endParaRPr>
          </a:p>
        </p:txBody>
      </p:sp>
      <p:sp>
        <p:nvSpPr>
          <p:cNvPr id="41" name="Rounded Rectangle 40"/>
          <p:cNvSpPr/>
          <p:nvPr/>
        </p:nvSpPr>
        <p:spPr>
          <a:xfrm>
            <a:off x="3357554" y="315277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6</a:t>
            </a:r>
            <a:endParaRPr lang="en-GB" b="1" dirty="0">
              <a:solidFill>
                <a:srgbClr val="FF0000"/>
              </a:solidFill>
              <a:latin typeface="Sassoon Infant Std" pitchFamily="34" charset="0"/>
            </a:endParaRPr>
          </a:p>
        </p:txBody>
      </p:sp>
      <p:sp>
        <p:nvSpPr>
          <p:cNvPr id="42" name="Rounded Rectangle 41"/>
          <p:cNvSpPr/>
          <p:nvPr/>
        </p:nvSpPr>
        <p:spPr>
          <a:xfrm>
            <a:off x="3357554" y="3724276"/>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7</a:t>
            </a:r>
            <a:endParaRPr lang="en-GB" b="1" dirty="0">
              <a:solidFill>
                <a:srgbClr val="FF0000"/>
              </a:solidFill>
              <a:latin typeface="Sassoon Infant Std" pitchFamily="34" charset="0"/>
            </a:endParaRPr>
          </a:p>
        </p:txBody>
      </p:sp>
      <p:sp>
        <p:nvSpPr>
          <p:cNvPr id="43" name="Rounded Rectangle 42"/>
          <p:cNvSpPr/>
          <p:nvPr/>
        </p:nvSpPr>
        <p:spPr>
          <a:xfrm>
            <a:off x="3357554" y="4295780"/>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8</a:t>
            </a:r>
            <a:endParaRPr lang="en-GB" b="1" dirty="0">
              <a:solidFill>
                <a:srgbClr val="FF0000"/>
              </a:solidFill>
              <a:latin typeface="Sassoon Infant Std" pitchFamily="34" charset="0"/>
            </a:endParaRPr>
          </a:p>
        </p:txBody>
      </p:sp>
      <p:sp>
        <p:nvSpPr>
          <p:cNvPr id="44" name="Rounded Rectangle 43"/>
          <p:cNvSpPr/>
          <p:nvPr/>
        </p:nvSpPr>
        <p:spPr>
          <a:xfrm>
            <a:off x="3357554" y="4867284"/>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9</a:t>
            </a:r>
            <a:endParaRPr lang="en-GB" b="1" dirty="0">
              <a:solidFill>
                <a:srgbClr val="FF0000"/>
              </a:solidFill>
              <a:latin typeface="Sassoon Infant Std" pitchFamily="34" charset="0"/>
            </a:endParaRPr>
          </a:p>
        </p:txBody>
      </p:sp>
      <p:sp>
        <p:nvSpPr>
          <p:cNvPr id="45" name="Rounded Rectangle 44"/>
          <p:cNvSpPr/>
          <p:nvPr/>
        </p:nvSpPr>
        <p:spPr>
          <a:xfrm>
            <a:off x="3357554" y="5438788"/>
            <a:ext cx="5000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10</a:t>
            </a:r>
            <a:endParaRPr lang="en-GB" b="1" dirty="0">
              <a:solidFill>
                <a:srgbClr val="FF0000"/>
              </a:solidFill>
              <a:latin typeface="Sassoon Infant Std" pitchFamily="34" charset="0"/>
            </a:endParaRPr>
          </a:p>
        </p:txBody>
      </p:sp>
      <p:sp>
        <p:nvSpPr>
          <p:cNvPr id="4" name="Left Arrow 3"/>
          <p:cNvSpPr/>
          <p:nvPr/>
        </p:nvSpPr>
        <p:spPr>
          <a:xfrm>
            <a:off x="5072066" y="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FUL</a:t>
            </a:r>
            <a:endParaRPr lang="en-GB" dirty="0">
              <a:solidFill>
                <a:schemeClr val="bg1"/>
              </a:solidFill>
              <a:latin typeface="KG HAPPY Solid" pitchFamily="2" charset="0"/>
            </a:endParaRPr>
          </a:p>
        </p:txBody>
      </p:sp>
      <p:sp>
        <p:nvSpPr>
          <p:cNvPr id="15" name="Right Arrow 14"/>
          <p:cNvSpPr/>
          <p:nvPr/>
        </p:nvSpPr>
        <p:spPr>
          <a:xfrm>
            <a:off x="1357290" y="500042"/>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a:t>
            </a:r>
            <a:endParaRPr lang="en-GB" dirty="0">
              <a:solidFill>
                <a:schemeClr val="bg1"/>
              </a:solidFill>
              <a:latin typeface="KG HAPPY Solid" pitchFamily="2" charset="0"/>
            </a:endParaRPr>
          </a:p>
        </p:txBody>
      </p:sp>
      <p:sp>
        <p:nvSpPr>
          <p:cNvPr id="46" name="Left Arrow 45"/>
          <p:cNvSpPr/>
          <p:nvPr/>
        </p:nvSpPr>
        <p:spPr>
          <a:xfrm>
            <a:off x="5072066" y="57148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FUL</a:t>
            </a:r>
            <a:endParaRPr lang="en-GB" dirty="0">
              <a:solidFill>
                <a:schemeClr val="bg1"/>
              </a:solidFill>
              <a:latin typeface="KG HAPPY Solid" pitchFamily="2" charset="0"/>
            </a:endParaRPr>
          </a:p>
        </p:txBody>
      </p:sp>
      <p:sp>
        <p:nvSpPr>
          <p:cNvPr id="47" name="Left Arrow 46"/>
          <p:cNvSpPr/>
          <p:nvPr/>
        </p:nvSpPr>
        <p:spPr>
          <a:xfrm>
            <a:off x="5072066" y="121442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MENT</a:t>
            </a:r>
            <a:endParaRPr lang="en-GB" dirty="0">
              <a:solidFill>
                <a:schemeClr val="bg1"/>
              </a:solidFill>
              <a:latin typeface="KG HAPPY Solid" pitchFamily="2" charset="0"/>
            </a:endParaRPr>
          </a:p>
        </p:txBody>
      </p:sp>
      <p:sp>
        <p:nvSpPr>
          <p:cNvPr id="48" name="Left Arrow 47"/>
          <p:cNvSpPr/>
          <p:nvPr/>
        </p:nvSpPr>
        <p:spPr>
          <a:xfrm>
            <a:off x="5072066" y="1785926"/>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MENT</a:t>
            </a:r>
            <a:endParaRPr lang="en-GB" dirty="0">
              <a:solidFill>
                <a:schemeClr val="bg1"/>
              </a:solidFill>
              <a:latin typeface="KG HAPPY Solid" pitchFamily="2" charset="0"/>
            </a:endParaRPr>
          </a:p>
        </p:txBody>
      </p:sp>
      <p:sp>
        <p:nvSpPr>
          <p:cNvPr id="8" name="Left Arrow 7"/>
          <p:cNvSpPr/>
          <p:nvPr/>
        </p:nvSpPr>
        <p:spPr>
          <a:xfrm>
            <a:off x="5072066" y="235743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ABLE</a:t>
            </a:r>
            <a:endParaRPr lang="en-GB" dirty="0">
              <a:solidFill>
                <a:schemeClr val="bg1"/>
              </a:solidFill>
              <a:latin typeface="KG HAPPY Solid" pitchFamily="2" charset="0"/>
            </a:endParaRPr>
          </a:p>
        </p:txBody>
      </p:sp>
      <p:sp>
        <p:nvSpPr>
          <p:cNvPr id="50" name="Right Arrow 49"/>
          <p:cNvSpPr/>
          <p:nvPr/>
        </p:nvSpPr>
        <p:spPr>
          <a:xfrm>
            <a:off x="1357290" y="3000372"/>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a:t>
            </a:r>
            <a:endParaRPr lang="en-GB" dirty="0">
              <a:solidFill>
                <a:schemeClr val="bg1"/>
              </a:solidFill>
              <a:latin typeface="KG HAPPY Solid" pitchFamily="2" charset="0"/>
            </a:endParaRPr>
          </a:p>
        </p:txBody>
      </p:sp>
      <p:sp>
        <p:nvSpPr>
          <p:cNvPr id="51" name="Left Arrow 50"/>
          <p:cNvSpPr/>
          <p:nvPr/>
        </p:nvSpPr>
        <p:spPr>
          <a:xfrm>
            <a:off x="5072066" y="2928934"/>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ABLE</a:t>
            </a:r>
            <a:endParaRPr lang="en-GB" dirty="0">
              <a:solidFill>
                <a:schemeClr val="bg1"/>
              </a:solidFill>
              <a:latin typeface="KG HAPPY Solid" pitchFamily="2" charset="0"/>
            </a:endParaRPr>
          </a:p>
        </p:txBody>
      </p:sp>
      <p:sp>
        <p:nvSpPr>
          <p:cNvPr id="49" name="Right Arrow 48"/>
          <p:cNvSpPr/>
          <p:nvPr/>
        </p:nvSpPr>
        <p:spPr>
          <a:xfrm>
            <a:off x="1357290" y="3571876"/>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a:t>
            </a:r>
            <a:endParaRPr lang="en-GB" dirty="0">
              <a:solidFill>
                <a:schemeClr val="bg1"/>
              </a:solidFill>
              <a:latin typeface="KG HAPPY Solid" pitchFamily="2" charset="0"/>
            </a:endParaRPr>
          </a:p>
        </p:txBody>
      </p:sp>
      <p:sp>
        <p:nvSpPr>
          <p:cNvPr id="3" name="Left Arrow 2"/>
          <p:cNvSpPr/>
          <p:nvPr/>
        </p:nvSpPr>
        <p:spPr>
          <a:xfrm>
            <a:off x="5072066" y="3500438"/>
            <a:ext cx="2000264"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LY</a:t>
            </a:r>
            <a:endParaRPr lang="en-GB" dirty="0">
              <a:solidFill>
                <a:schemeClr val="bg1"/>
              </a:solidFill>
              <a:latin typeface="KG HAPPY Solid" pitchFamily="2" charset="0"/>
            </a:endParaRPr>
          </a:p>
        </p:txBody>
      </p:sp>
      <p:sp>
        <p:nvSpPr>
          <p:cNvPr id="52" name="Left Arrow 51"/>
          <p:cNvSpPr/>
          <p:nvPr/>
        </p:nvSpPr>
        <p:spPr>
          <a:xfrm>
            <a:off x="5072066" y="4071942"/>
            <a:ext cx="2000264"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LY</a:t>
            </a:r>
            <a:endParaRPr lang="en-GB" dirty="0">
              <a:solidFill>
                <a:schemeClr val="bg1"/>
              </a:solidFill>
              <a:latin typeface="KG HAPPY Solid" pitchFamily="2" charset="0"/>
            </a:endParaRPr>
          </a:p>
        </p:txBody>
      </p:sp>
      <p:sp>
        <p:nvSpPr>
          <p:cNvPr id="53" name="Right Arrow 52"/>
          <p:cNvSpPr/>
          <p:nvPr/>
        </p:nvSpPr>
        <p:spPr>
          <a:xfrm>
            <a:off x="1428728" y="4714884"/>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a:t>
            </a:r>
            <a:endParaRPr lang="en-GB" dirty="0">
              <a:solidFill>
                <a:schemeClr val="bg1"/>
              </a:solidFill>
              <a:latin typeface="KG HAPPY Solid" pitchFamily="2" charset="0"/>
            </a:endParaRPr>
          </a:p>
        </p:txBody>
      </p:sp>
      <p:sp>
        <p:nvSpPr>
          <p:cNvPr id="54" name="Left Arrow 53"/>
          <p:cNvSpPr/>
          <p:nvPr/>
        </p:nvSpPr>
        <p:spPr>
          <a:xfrm>
            <a:off x="5072066" y="4714884"/>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ANCE</a:t>
            </a:r>
            <a:endParaRPr lang="en-GB" dirty="0">
              <a:solidFill>
                <a:schemeClr val="bg1"/>
              </a:solidFill>
              <a:latin typeface="KG HAPPY Solid" pitchFamily="2"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Left Arrow 1"/>
          <p:cNvSpPr/>
          <p:nvPr/>
        </p:nvSpPr>
        <p:spPr>
          <a:xfrm>
            <a:off x="7143736" y="2571744"/>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ENCE</a:t>
            </a:r>
            <a:endParaRPr lang="en-GB" dirty="0">
              <a:solidFill>
                <a:schemeClr val="bg1"/>
              </a:solidFill>
              <a:latin typeface="KG HAPPY Solid" pitchFamily="2" charset="0"/>
            </a:endParaRPr>
          </a:p>
        </p:txBody>
      </p:sp>
      <p:sp>
        <p:nvSpPr>
          <p:cNvPr id="5" name="Left Arrow 4"/>
          <p:cNvSpPr/>
          <p:nvPr/>
        </p:nvSpPr>
        <p:spPr>
          <a:xfrm>
            <a:off x="7143736" y="3143248"/>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TION</a:t>
            </a:r>
            <a:endParaRPr lang="en-GB" dirty="0">
              <a:solidFill>
                <a:schemeClr val="bg1"/>
              </a:solidFill>
              <a:latin typeface="KG HAPPY Solid" pitchFamily="2" charset="0"/>
            </a:endParaRPr>
          </a:p>
        </p:txBody>
      </p:sp>
      <p:sp>
        <p:nvSpPr>
          <p:cNvPr id="6" name="Left Arrow 5"/>
          <p:cNvSpPr/>
          <p:nvPr/>
        </p:nvSpPr>
        <p:spPr>
          <a:xfrm>
            <a:off x="7143736" y="1285860"/>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SION</a:t>
            </a:r>
            <a:endParaRPr lang="en-GB" dirty="0">
              <a:solidFill>
                <a:schemeClr val="bg1"/>
              </a:solidFill>
              <a:latin typeface="KG HAPPY Solid" pitchFamily="2" charset="0"/>
            </a:endParaRPr>
          </a:p>
        </p:txBody>
      </p:sp>
      <p:sp>
        <p:nvSpPr>
          <p:cNvPr id="7" name="Left Arrow 6"/>
          <p:cNvSpPr/>
          <p:nvPr/>
        </p:nvSpPr>
        <p:spPr>
          <a:xfrm>
            <a:off x="7143736" y="192880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ANCE</a:t>
            </a:r>
            <a:endParaRPr lang="en-GB" dirty="0">
              <a:solidFill>
                <a:schemeClr val="bg1"/>
              </a:solidFill>
              <a:latin typeface="KG HAPPY Solid" pitchFamily="2" charset="0"/>
            </a:endParaRPr>
          </a:p>
        </p:txBody>
      </p:sp>
      <p:sp>
        <p:nvSpPr>
          <p:cNvPr id="9" name="Left Arrow 8"/>
          <p:cNvSpPr/>
          <p:nvPr/>
        </p:nvSpPr>
        <p:spPr>
          <a:xfrm>
            <a:off x="7143736" y="3857628"/>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IBLE</a:t>
            </a:r>
            <a:endParaRPr lang="en-GB" dirty="0">
              <a:solidFill>
                <a:schemeClr val="bg1"/>
              </a:solidFill>
              <a:latin typeface="KG HAPPY Solid" pitchFamily="2" charset="0"/>
            </a:endParaRPr>
          </a:p>
        </p:txBody>
      </p:sp>
      <p:sp>
        <p:nvSpPr>
          <p:cNvPr id="10" name="Rounded Rectangle 9"/>
          <p:cNvSpPr/>
          <p:nvPr/>
        </p:nvSpPr>
        <p:spPr>
          <a:xfrm>
            <a:off x="3357554" y="14285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SUCCESS</a:t>
            </a:r>
            <a:endParaRPr lang="en-GB" sz="2000" b="1" dirty="0">
              <a:solidFill>
                <a:srgbClr val="7030A0"/>
              </a:solidFill>
              <a:latin typeface="Sassoon Infant Std" pitchFamily="34" charset="0"/>
            </a:endParaRPr>
          </a:p>
        </p:txBody>
      </p:sp>
      <p:sp>
        <p:nvSpPr>
          <p:cNvPr id="11" name="Right Arrow 10"/>
          <p:cNvSpPr/>
          <p:nvPr/>
        </p:nvSpPr>
        <p:spPr>
          <a:xfrm>
            <a:off x="1357290" y="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UN</a:t>
            </a:r>
            <a:endParaRPr lang="en-GB" dirty="0">
              <a:solidFill>
                <a:schemeClr val="bg1"/>
              </a:solidFill>
              <a:latin typeface="KG HAPPY Solid" pitchFamily="2" charset="0"/>
            </a:endParaRPr>
          </a:p>
        </p:txBody>
      </p:sp>
      <p:sp>
        <p:nvSpPr>
          <p:cNvPr id="12" name="Right Arrow 11"/>
          <p:cNvSpPr/>
          <p:nvPr/>
        </p:nvSpPr>
        <p:spPr>
          <a:xfrm>
            <a:off x="1357290" y="1785926"/>
            <a:ext cx="2000264" cy="78581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EN</a:t>
            </a:r>
            <a:endParaRPr lang="en-GB" dirty="0">
              <a:solidFill>
                <a:schemeClr val="bg1"/>
              </a:solidFill>
              <a:latin typeface="KG HAPPY Solid" pitchFamily="2" charset="0"/>
            </a:endParaRPr>
          </a:p>
        </p:txBody>
      </p:sp>
      <p:sp>
        <p:nvSpPr>
          <p:cNvPr id="13" name="Right Arrow 12"/>
          <p:cNvSpPr/>
          <p:nvPr/>
        </p:nvSpPr>
        <p:spPr>
          <a:xfrm>
            <a:off x="1357290" y="1142984"/>
            <a:ext cx="2000264" cy="7858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RE</a:t>
            </a:r>
            <a:endParaRPr lang="en-GB" dirty="0">
              <a:solidFill>
                <a:schemeClr val="bg1"/>
              </a:solidFill>
              <a:latin typeface="KG HAPPY Solid" pitchFamily="2" charset="0"/>
            </a:endParaRPr>
          </a:p>
        </p:txBody>
      </p:sp>
      <p:sp>
        <p:nvSpPr>
          <p:cNvPr id="14" name="Right Arrow 13"/>
          <p:cNvSpPr/>
          <p:nvPr/>
        </p:nvSpPr>
        <p:spPr>
          <a:xfrm>
            <a:off x="1357290" y="235743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a:t>
            </a:r>
            <a:endParaRPr lang="en-GB" dirty="0">
              <a:solidFill>
                <a:schemeClr val="bg1"/>
              </a:solidFill>
              <a:latin typeface="KG HAPPY Solid" pitchFamily="2" charset="0"/>
            </a:endParaRPr>
          </a:p>
        </p:txBody>
      </p:sp>
      <p:sp>
        <p:nvSpPr>
          <p:cNvPr id="16" name="Right Arrow 15"/>
          <p:cNvSpPr/>
          <p:nvPr/>
        </p:nvSpPr>
        <p:spPr>
          <a:xfrm>
            <a:off x="2571736" y="5929330"/>
            <a:ext cx="2000264" cy="78581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PRE</a:t>
            </a:r>
            <a:endParaRPr lang="en-GB" dirty="0">
              <a:solidFill>
                <a:schemeClr val="bg1"/>
              </a:solidFill>
              <a:latin typeface="KG HAPPY Solid" pitchFamily="2" charset="0"/>
            </a:endParaRPr>
          </a:p>
        </p:txBody>
      </p:sp>
      <p:sp>
        <p:nvSpPr>
          <p:cNvPr id="17" name="Right Arrow 16"/>
          <p:cNvSpPr/>
          <p:nvPr/>
        </p:nvSpPr>
        <p:spPr>
          <a:xfrm>
            <a:off x="285720" y="5929330"/>
            <a:ext cx="2000264" cy="78581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POST</a:t>
            </a:r>
            <a:endParaRPr lang="en-GB" dirty="0">
              <a:solidFill>
                <a:schemeClr val="bg1"/>
              </a:solidFill>
              <a:latin typeface="KG HAPPY Solid" pitchFamily="2" charset="0"/>
            </a:endParaRPr>
          </a:p>
        </p:txBody>
      </p:sp>
      <p:sp>
        <p:nvSpPr>
          <p:cNvPr id="18" name="Right Arrow 17"/>
          <p:cNvSpPr/>
          <p:nvPr/>
        </p:nvSpPr>
        <p:spPr>
          <a:xfrm>
            <a:off x="1428728" y="414338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IL</a:t>
            </a:r>
            <a:endParaRPr lang="en-GB" dirty="0">
              <a:solidFill>
                <a:schemeClr val="bg1"/>
              </a:solidFill>
              <a:latin typeface="KG HAPPY Solid" pitchFamily="2" charset="0"/>
            </a:endParaRPr>
          </a:p>
        </p:txBody>
      </p:sp>
      <p:sp>
        <p:nvSpPr>
          <p:cNvPr id="27" name="Rounded Rectangle 26"/>
          <p:cNvSpPr/>
          <p:nvPr/>
        </p:nvSpPr>
        <p:spPr>
          <a:xfrm>
            <a:off x="3357554" y="714356"/>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RESPECT</a:t>
            </a:r>
            <a:endParaRPr lang="en-GB" sz="2000" b="1" dirty="0">
              <a:solidFill>
                <a:srgbClr val="7030A0"/>
              </a:solidFill>
              <a:latin typeface="Sassoon Infant Std" pitchFamily="34" charset="0"/>
            </a:endParaRPr>
          </a:p>
        </p:txBody>
      </p:sp>
      <p:sp>
        <p:nvSpPr>
          <p:cNvPr id="28" name="Rounded Rectangle 27"/>
          <p:cNvSpPr/>
          <p:nvPr/>
        </p:nvSpPr>
        <p:spPr>
          <a:xfrm>
            <a:off x="3357554" y="1357298"/>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ARRANGE</a:t>
            </a:r>
            <a:endParaRPr lang="en-GB" sz="2000" b="1" dirty="0">
              <a:solidFill>
                <a:srgbClr val="7030A0"/>
              </a:solidFill>
              <a:latin typeface="Sassoon Infant Std" pitchFamily="34" charset="0"/>
            </a:endParaRPr>
          </a:p>
        </p:txBody>
      </p:sp>
      <p:sp>
        <p:nvSpPr>
          <p:cNvPr id="29" name="Rounded Rectangle 28"/>
          <p:cNvSpPr/>
          <p:nvPr/>
        </p:nvSpPr>
        <p:spPr>
          <a:xfrm>
            <a:off x="3357554" y="192880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COURAGE</a:t>
            </a:r>
            <a:endParaRPr lang="en-GB" sz="2000" b="1" dirty="0">
              <a:solidFill>
                <a:srgbClr val="7030A0"/>
              </a:solidFill>
              <a:latin typeface="Sassoon Infant Std" pitchFamily="34" charset="0"/>
            </a:endParaRPr>
          </a:p>
        </p:txBody>
      </p:sp>
      <p:sp>
        <p:nvSpPr>
          <p:cNvPr id="30" name="Rounded Rectangle 29"/>
          <p:cNvSpPr/>
          <p:nvPr/>
        </p:nvSpPr>
        <p:spPr>
          <a:xfrm>
            <a:off x="3357554" y="2571744"/>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PASS</a:t>
            </a:r>
            <a:endParaRPr lang="en-GB" sz="2000" b="1" dirty="0">
              <a:solidFill>
                <a:srgbClr val="7030A0"/>
              </a:solidFill>
              <a:latin typeface="Sassoon Infant Std" pitchFamily="34" charset="0"/>
            </a:endParaRPr>
          </a:p>
        </p:txBody>
      </p:sp>
      <p:sp>
        <p:nvSpPr>
          <p:cNvPr id="31" name="Rounded Rectangle 30"/>
          <p:cNvSpPr/>
          <p:nvPr/>
        </p:nvSpPr>
        <p:spPr>
          <a:xfrm>
            <a:off x="3357554" y="3143248"/>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MEASUR</a:t>
            </a:r>
            <a:endParaRPr lang="en-GB" sz="2000" b="1" dirty="0">
              <a:solidFill>
                <a:srgbClr val="7030A0"/>
              </a:solidFill>
              <a:latin typeface="Sassoon Infant Std" pitchFamily="34" charset="0"/>
            </a:endParaRPr>
          </a:p>
        </p:txBody>
      </p:sp>
      <p:sp>
        <p:nvSpPr>
          <p:cNvPr id="32" name="Rounded Rectangle 31"/>
          <p:cNvSpPr/>
          <p:nvPr/>
        </p:nvSpPr>
        <p:spPr>
          <a:xfrm>
            <a:off x="3357554" y="3714752"/>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LOYAL</a:t>
            </a:r>
            <a:endParaRPr lang="en-GB" sz="2000" b="1" dirty="0">
              <a:solidFill>
                <a:srgbClr val="7030A0"/>
              </a:solidFill>
              <a:latin typeface="Sassoon Infant Std" pitchFamily="34" charset="0"/>
            </a:endParaRPr>
          </a:p>
        </p:txBody>
      </p:sp>
      <p:sp>
        <p:nvSpPr>
          <p:cNvPr id="33" name="Rounded Rectangle 32"/>
          <p:cNvSpPr/>
          <p:nvPr/>
        </p:nvSpPr>
        <p:spPr>
          <a:xfrm>
            <a:off x="3357554" y="4286256"/>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LEGAL</a:t>
            </a:r>
            <a:endParaRPr lang="en-GB" sz="2000" b="1" dirty="0">
              <a:solidFill>
                <a:srgbClr val="7030A0"/>
              </a:solidFill>
              <a:latin typeface="Sassoon Infant Std" pitchFamily="34" charset="0"/>
            </a:endParaRPr>
          </a:p>
        </p:txBody>
      </p:sp>
      <p:sp>
        <p:nvSpPr>
          <p:cNvPr id="34" name="Rounded Rectangle 33"/>
          <p:cNvSpPr/>
          <p:nvPr/>
        </p:nvSpPr>
        <p:spPr>
          <a:xfrm>
            <a:off x="3357554" y="4857760"/>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APPEAR</a:t>
            </a:r>
            <a:endParaRPr lang="en-GB" sz="2000" b="1" dirty="0">
              <a:solidFill>
                <a:srgbClr val="7030A0"/>
              </a:solidFill>
              <a:latin typeface="Sassoon Infant Std" pitchFamily="34" charset="0"/>
            </a:endParaRPr>
          </a:p>
        </p:txBody>
      </p:sp>
      <p:sp>
        <p:nvSpPr>
          <p:cNvPr id="35" name="Rounded Rectangle 34"/>
          <p:cNvSpPr/>
          <p:nvPr/>
        </p:nvSpPr>
        <p:spPr>
          <a:xfrm>
            <a:off x="3357554" y="5429264"/>
            <a:ext cx="2286016" cy="4286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latin typeface="Sassoon Infant Std" pitchFamily="34" charset="0"/>
              </a:rPr>
              <a:t>DIGEST</a:t>
            </a:r>
            <a:endParaRPr lang="en-GB" sz="2000" b="1" dirty="0">
              <a:solidFill>
                <a:srgbClr val="7030A0"/>
              </a:solidFill>
              <a:latin typeface="Sassoon Infant Std" pitchFamily="34" charset="0"/>
            </a:endParaRPr>
          </a:p>
        </p:txBody>
      </p:sp>
      <p:sp>
        <p:nvSpPr>
          <p:cNvPr id="36" name="Rounded Rectangle 35"/>
          <p:cNvSpPr/>
          <p:nvPr/>
        </p:nvSpPr>
        <p:spPr>
          <a:xfrm>
            <a:off x="3357554" y="14285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1</a:t>
            </a:r>
            <a:endParaRPr lang="en-GB" b="1" dirty="0">
              <a:solidFill>
                <a:srgbClr val="FF0000"/>
              </a:solidFill>
              <a:latin typeface="Sassoon Infant Std" pitchFamily="34" charset="0"/>
            </a:endParaRPr>
          </a:p>
        </p:txBody>
      </p:sp>
      <p:sp>
        <p:nvSpPr>
          <p:cNvPr id="37" name="Rounded Rectangle 36"/>
          <p:cNvSpPr/>
          <p:nvPr/>
        </p:nvSpPr>
        <p:spPr>
          <a:xfrm>
            <a:off x="3357554" y="723880"/>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2</a:t>
            </a:r>
            <a:endParaRPr lang="en-GB" b="1" dirty="0">
              <a:solidFill>
                <a:srgbClr val="FF0000"/>
              </a:solidFill>
              <a:latin typeface="Sassoon Infant Std" pitchFamily="34" charset="0"/>
            </a:endParaRPr>
          </a:p>
        </p:txBody>
      </p:sp>
      <p:sp>
        <p:nvSpPr>
          <p:cNvPr id="38" name="Rounded Rectangle 37"/>
          <p:cNvSpPr/>
          <p:nvPr/>
        </p:nvSpPr>
        <p:spPr>
          <a:xfrm>
            <a:off x="3357554" y="136682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3</a:t>
            </a:r>
            <a:endParaRPr lang="en-GB" b="1" dirty="0">
              <a:solidFill>
                <a:srgbClr val="FF0000"/>
              </a:solidFill>
              <a:latin typeface="Sassoon Infant Std" pitchFamily="34" charset="0"/>
            </a:endParaRPr>
          </a:p>
        </p:txBody>
      </p:sp>
      <p:sp>
        <p:nvSpPr>
          <p:cNvPr id="39" name="Rounded Rectangle 38"/>
          <p:cNvSpPr/>
          <p:nvPr/>
        </p:nvSpPr>
        <p:spPr>
          <a:xfrm>
            <a:off x="3357554" y="1938326"/>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4</a:t>
            </a:r>
            <a:endParaRPr lang="en-GB" b="1" dirty="0">
              <a:solidFill>
                <a:srgbClr val="FF0000"/>
              </a:solidFill>
              <a:latin typeface="Sassoon Infant Std" pitchFamily="34" charset="0"/>
            </a:endParaRPr>
          </a:p>
        </p:txBody>
      </p:sp>
      <p:sp>
        <p:nvSpPr>
          <p:cNvPr id="40" name="Rounded Rectangle 39"/>
          <p:cNvSpPr/>
          <p:nvPr/>
        </p:nvSpPr>
        <p:spPr>
          <a:xfrm>
            <a:off x="3357554" y="2581268"/>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5</a:t>
            </a:r>
            <a:endParaRPr lang="en-GB" b="1" dirty="0">
              <a:solidFill>
                <a:srgbClr val="FF0000"/>
              </a:solidFill>
              <a:latin typeface="Sassoon Infant Std" pitchFamily="34" charset="0"/>
            </a:endParaRPr>
          </a:p>
        </p:txBody>
      </p:sp>
      <p:sp>
        <p:nvSpPr>
          <p:cNvPr id="41" name="Rounded Rectangle 40"/>
          <p:cNvSpPr/>
          <p:nvPr/>
        </p:nvSpPr>
        <p:spPr>
          <a:xfrm>
            <a:off x="3357554" y="3152772"/>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6</a:t>
            </a:r>
            <a:endParaRPr lang="en-GB" b="1" dirty="0">
              <a:solidFill>
                <a:srgbClr val="FF0000"/>
              </a:solidFill>
              <a:latin typeface="Sassoon Infant Std" pitchFamily="34" charset="0"/>
            </a:endParaRPr>
          </a:p>
        </p:txBody>
      </p:sp>
      <p:sp>
        <p:nvSpPr>
          <p:cNvPr id="42" name="Rounded Rectangle 41"/>
          <p:cNvSpPr/>
          <p:nvPr/>
        </p:nvSpPr>
        <p:spPr>
          <a:xfrm>
            <a:off x="3357554" y="3724276"/>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7</a:t>
            </a:r>
            <a:endParaRPr lang="en-GB" b="1" dirty="0">
              <a:solidFill>
                <a:srgbClr val="FF0000"/>
              </a:solidFill>
              <a:latin typeface="Sassoon Infant Std" pitchFamily="34" charset="0"/>
            </a:endParaRPr>
          </a:p>
        </p:txBody>
      </p:sp>
      <p:sp>
        <p:nvSpPr>
          <p:cNvPr id="43" name="Rounded Rectangle 42"/>
          <p:cNvSpPr/>
          <p:nvPr/>
        </p:nvSpPr>
        <p:spPr>
          <a:xfrm>
            <a:off x="3357554" y="4295780"/>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8</a:t>
            </a:r>
            <a:endParaRPr lang="en-GB" b="1" dirty="0">
              <a:solidFill>
                <a:srgbClr val="FF0000"/>
              </a:solidFill>
              <a:latin typeface="Sassoon Infant Std" pitchFamily="34" charset="0"/>
            </a:endParaRPr>
          </a:p>
        </p:txBody>
      </p:sp>
      <p:sp>
        <p:nvSpPr>
          <p:cNvPr id="44" name="Rounded Rectangle 43"/>
          <p:cNvSpPr/>
          <p:nvPr/>
        </p:nvSpPr>
        <p:spPr>
          <a:xfrm>
            <a:off x="3357554" y="4867284"/>
            <a:ext cx="3476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9</a:t>
            </a:r>
            <a:endParaRPr lang="en-GB" b="1" dirty="0">
              <a:solidFill>
                <a:srgbClr val="FF0000"/>
              </a:solidFill>
              <a:latin typeface="Sassoon Infant Std" pitchFamily="34" charset="0"/>
            </a:endParaRPr>
          </a:p>
        </p:txBody>
      </p:sp>
      <p:sp>
        <p:nvSpPr>
          <p:cNvPr id="45" name="Rounded Rectangle 44"/>
          <p:cNvSpPr/>
          <p:nvPr/>
        </p:nvSpPr>
        <p:spPr>
          <a:xfrm>
            <a:off x="3357554" y="5438788"/>
            <a:ext cx="500066" cy="419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Sassoon Infant Std" pitchFamily="34" charset="0"/>
              </a:rPr>
              <a:t>10</a:t>
            </a:r>
            <a:endParaRPr lang="en-GB" b="1" dirty="0">
              <a:solidFill>
                <a:srgbClr val="FF0000"/>
              </a:solidFill>
              <a:latin typeface="Sassoon Infant Std" pitchFamily="34" charset="0"/>
            </a:endParaRPr>
          </a:p>
        </p:txBody>
      </p:sp>
      <p:sp>
        <p:nvSpPr>
          <p:cNvPr id="4" name="Left Arrow 3"/>
          <p:cNvSpPr/>
          <p:nvPr/>
        </p:nvSpPr>
        <p:spPr>
          <a:xfrm>
            <a:off x="5072066" y="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FUL</a:t>
            </a:r>
            <a:endParaRPr lang="en-GB" dirty="0">
              <a:solidFill>
                <a:schemeClr val="bg1"/>
              </a:solidFill>
              <a:latin typeface="KG HAPPY Solid" pitchFamily="2" charset="0"/>
            </a:endParaRPr>
          </a:p>
        </p:txBody>
      </p:sp>
      <p:sp>
        <p:nvSpPr>
          <p:cNvPr id="15" name="Right Arrow 14"/>
          <p:cNvSpPr/>
          <p:nvPr/>
        </p:nvSpPr>
        <p:spPr>
          <a:xfrm>
            <a:off x="1357290" y="500042"/>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a:t>
            </a:r>
            <a:endParaRPr lang="en-GB" dirty="0">
              <a:solidFill>
                <a:schemeClr val="bg1"/>
              </a:solidFill>
              <a:latin typeface="KG HAPPY Solid" pitchFamily="2" charset="0"/>
            </a:endParaRPr>
          </a:p>
        </p:txBody>
      </p:sp>
      <p:sp>
        <p:nvSpPr>
          <p:cNvPr id="46" name="Left Arrow 45"/>
          <p:cNvSpPr/>
          <p:nvPr/>
        </p:nvSpPr>
        <p:spPr>
          <a:xfrm>
            <a:off x="5072066" y="57148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FUL</a:t>
            </a:r>
            <a:endParaRPr lang="en-GB" dirty="0">
              <a:solidFill>
                <a:schemeClr val="bg1"/>
              </a:solidFill>
              <a:latin typeface="KG HAPPY Solid" pitchFamily="2" charset="0"/>
            </a:endParaRPr>
          </a:p>
        </p:txBody>
      </p:sp>
      <p:sp>
        <p:nvSpPr>
          <p:cNvPr id="47" name="Left Arrow 46"/>
          <p:cNvSpPr/>
          <p:nvPr/>
        </p:nvSpPr>
        <p:spPr>
          <a:xfrm>
            <a:off x="5072066" y="1214422"/>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MENT</a:t>
            </a:r>
            <a:endParaRPr lang="en-GB" dirty="0">
              <a:solidFill>
                <a:schemeClr val="bg1"/>
              </a:solidFill>
              <a:latin typeface="KG HAPPY Solid" pitchFamily="2" charset="0"/>
            </a:endParaRPr>
          </a:p>
        </p:txBody>
      </p:sp>
      <p:sp>
        <p:nvSpPr>
          <p:cNvPr id="48" name="Left Arrow 47"/>
          <p:cNvSpPr/>
          <p:nvPr/>
        </p:nvSpPr>
        <p:spPr>
          <a:xfrm>
            <a:off x="5072066" y="1785926"/>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MENT</a:t>
            </a:r>
            <a:endParaRPr lang="en-GB" dirty="0">
              <a:solidFill>
                <a:schemeClr val="bg1"/>
              </a:solidFill>
              <a:latin typeface="KG HAPPY Solid" pitchFamily="2" charset="0"/>
            </a:endParaRPr>
          </a:p>
        </p:txBody>
      </p:sp>
      <p:sp>
        <p:nvSpPr>
          <p:cNvPr id="8" name="Left Arrow 7"/>
          <p:cNvSpPr/>
          <p:nvPr/>
        </p:nvSpPr>
        <p:spPr>
          <a:xfrm>
            <a:off x="5072066" y="2357430"/>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ABLE</a:t>
            </a:r>
            <a:endParaRPr lang="en-GB" dirty="0">
              <a:solidFill>
                <a:schemeClr val="bg1"/>
              </a:solidFill>
              <a:latin typeface="KG HAPPY Solid" pitchFamily="2" charset="0"/>
            </a:endParaRPr>
          </a:p>
        </p:txBody>
      </p:sp>
      <p:sp>
        <p:nvSpPr>
          <p:cNvPr id="50" name="Right Arrow 49"/>
          <p:cNvSpPr/>
          <p:nvPr/>
        </p:nvSpPr>
        <p:spPr>
          <a:xfrm>
            <a:off x="1357290" y="3000372"/>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IM</a:t>
            </a:r>
            <a:endParaRPr lang="en-GB" dirty="0">
              <a:solidFill>
                <a:schemeClr val="bg1"/>
              </a:solidFill>
              <a:latin typeface="KG HAPPY Solid" pitchFamily="2" charset="0"/>
            </a:endParaRPr>
          </a:p>
        </p:txBody>
      </p:sp>
      <p:sp>
        <p:nvSpPr>
          <p:cNvPr id="51" name="Left Arrow 50"/>
          <p:cNvSpPr/>
          <p:nvPr/>
        </p:nvSpPr>
        <p:spPr>
          <a:xfrm>
            <a:off x="5072066" y="2928934"/>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ABLE</a:t>
            </a:r>
            <a:endParaRPr lang="en-GB" dirty="0">
              <a:solidFill>
                <a:schemeClr val="bg1"/>
              </a:solidFill>
              <a:latin typeface="KG HAPPY Solid" pitchFamily="2" charset="0"/>
            </a:endParaRPr>
          </a:p>
        </p:txBody>
      </p:sp>
      <p:sp>
        <p:nvSpPr>
          <p:cNvPr id="49" name="Right Arrow 48"/>
          <p:cNvSpPr/>
          <p:nvPr/>
        </p:nvSpPr>
        <p:spPr>
          <a:xfrm>
            <a:off x="1357290" y="3571876"/>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a:t>
            </a:r>
            <a:endParaRPr lang="en-GB" dirty="0">
              <a:solidFill>
                <a:schemeClr val="bg1"/>
              </a:solidFill>
              <a:latin typeface="KG HAPPY Solid" pitchFamily="2" charset="0"/>
            </a:endParaRPr>
          </a:p>
        </p:txBody>
      </p:sp>
      <p:sp>
        <p:nvSpPr>
          <p:cNvPr id="3" name="Left Arrow 2"/>
          <p:cNvSpPr/>
          <p:nvPr/>
        </p:nvSpPr>
        <p:spPr>
          <a:xfrm>
            <a:off x="5072066" y="3500438"/>
            <a:ext cx="2000264"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LY</a:t>
            </a:r>
            <a:endParaRPr lang="en-GB" dirty="0">
              <a:solidFill>
                <a:schemeClr val="bg1"/>
              </a:solidFill>
              <a:latin typeface="KG HAPPY Solid" pitchFamily="2" charset="0"/>
            </a:endParaRPr>
          </a:p>
        </p:txBody>
      </p:sp>
      <p:sp>
        <p:nvSpPr>
          <p:cNvPr id="52" name="Left Arrow 51"/>
          <p:cNvSpPr/>
          <p:nvPr/>
        </p:nvSpPr>
        <p:spPr>
          <a:xfrm>
            <a:off x="5072066" y="4071942"/>
            <a:ext cx="2000264" cy="785818"/>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LY</a:t>
            </a:r>
            <a:endParaRPr lang="en-GB" dirty="0">
              <a:solidFill>
                <a:schemeClr val="bg1"/>
              </a:solidFill>
              <a:latin typeface="KG HAPPY Solid" pitchFamily="2" charset="0"/>
            </a:endParaRPr>
          </a:p>
        </p:txBody>
      </p:sp>
      <p:sp>
        <p:nvSpPr>
          <p:cNvPr id="53" name="Right Arrow 52"/>
          <p:cNvSpPr/>
          <p:nvPr/>
        </p:nvSpPr>
        <p:spPr>
          <a:xfrm>
            <a:off x="1428728" y="4714884"/>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DIS</a:t>
            </a:r>
            <a:endParaRPr lang="en-GB" dirty="0">
              <a:solidFill>
                <a:schemeClr val="bg1"/>
              </a:solidFill>
              <a:latin typeface="KG HAPPY Solid" pitchFamily="2" charset="0"/>
            </a:endParaRPr>
          </a:p>
        </p:txBody>
      </p:sp>
      <p:sp>
        <p:nvSpPr>
          <p:cNvPr id="54" name="Left Arrow 53"/>
          <p:cNvSpPr/>
          <p:nvPr/>
        </p:nvSpPr>
        <p:spPr>
          <a:xfrm>
            <a:off x="5072066" y="4714884"/>
            <a:ext cx="2000264" cy="78581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ANCE</a:t>
            </a:r>
            <a:endParaRPr lang="en-GB" dirty="0">
              <a:solidFill>
                <a:schemeClr val="bg1"/>
              </a:solidFill>
              <a:latin typeface="KG HAPPY Solid" pitchFamily="2" charset="0"/>
            </a:endParaRPr>
          </a:p>
        </p:txBody>
      </p:sp>
      <p:sp>
        <p:nvSpPr>
          <p:cNvPr id="55" name="Right Arrow 54"/>
          <p:cNvSpPr/>
          <p:nvPr/>
        </p:nvSpPr>
        <p:spPr>
          <a:xfrm>
            <a:off x="1357290" y="5214950"/>
            <a:ext cx="2000264" cy="785818"/>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UN</a:t>
            </a:r>
            <a:endParaRPr lang="en-GB" dirty="0">
              <a:solidFill>
                <a:schemeClr val="bg1"/>
              </a:solidFill>
              <a:latin typeface="KG HAPPY Solid" pitchFamily="2" charset="0"/>
            </a:endParaRPr>
          </a:p>
        </p:txBody>
      </p:sp>
      <p:sp>
        <p:nvSpPr>
          <p:cNvPr id="56" name="Left Arrow 55"/>
          <p:cNvSpPr/>
          <p:nvPr/>
        </p:nvSpPr>
        <p:spPr>
          <a:xfrm>
            <a:off x="5072066" y="5286388"/>
            <a:ext cx="2000264" cy="785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KG HAPPY Solid" pitchFamily="2" charset="0"/>
              </a:rPr>
              <a:t>IBLE</a:t>
            </a:r>
            <a:endParaRPr lang="en-GB" dirty="0">
              <a:solidFill>
                <a:schemeClr val="bg1"/>
              </a:solidFill>
              <a:latin typeface="KG HAPPY Solid" pitchFamily="2"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lowchart: Manual Input 37"/>
          <p:cNvSpPr/>
          <p:nvPr/>
        </p:nvSpPr>
        <p:spPr>
          <a:xfrm>
            <a:off x="1428728" y="3857628"/>
            <a:ext cx="1571636" cy="571504"/>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Sassoon Infant Std" pitchFamily="34" charset="0"/>
              </a:rPr>
              <a:t>hang around</a:t>
            </a:r>
            <a:endParaRPr lang="en-GB" dirty="0">
              <a:solidFill>
                <a:schemeClr val="bg1"/>
              </a:solidFill>
              <a:latin typeface="Sassoon Infant Std" pitchFamily="34" charset="0"/>
            </a:endParaRPr>
          </a:p>
        </p:txBody>
      </p:sp>
      <p:sp>
        <p:nvSpPr>
          <p:cNvPr id="9" name="6-Point Star 8"/>
          <p:cNvSpPr/>
          <p:nvPr/>
        </p:nvSpPr>
        <p:spPr>
          <a:xfrm>
            <a:off x="142844" y="0"/>
            <a:ext cx="8715436" cy="1357298"/>
          </a:xfrm>
          <a:prstGeom prst="star6">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latin typeface="Sassoon Infant Std" pitchFamily="34" charset="0"/>
              </a:rPr>
              <a:t>Words to learn for next week</a:t>
            </a:r>
          </a:p>
        </p:txBody>
      </p:sp>
      <p:sp>
        <p:nvSpPr>
          <p:cNvPr id="19" name="Rounded Rectangle 18"/>
          <p:cNvSpPr/>
          <p:nvPr/>
        </p:nvSpPr>
        <p:spPr>
          <a:xfrm>
            <a:off x="71406" y="2928934"/>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pompous</a:t>
            </a:r>
            <a:endParaRPr lang="en-GB" b="1" dirty="0">
              <a:solidFill>
                <a:srgbClr val="0070C0"/>
              </a:solidFill>
              <a:latin typeface="Sassoon Infant Std" pitchFamily="34" charset="0"/>
            </a:endParaRPr>
          </a:p>
        </p:txBody>
      </p:sp>
      <p:sp>
        <p:nvSpPr>
          <p:cNvPr id="34" name="Flowchart: Manual Input 33"/>
          <p:cNvSpPr/>
          <p:nvPr/>
        </p:nvSpPr>
        <p:spPr>
          <a:xfrm>
            <a:off x="2285984" y="1500174"/>
            <a:ext cx="2428892"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get used to (something)</a:t>
            </a:r>
            <a:endParaRPr lang="en-GB" dirty="0">
              <a:solidFill>
                <a:schemeClr val="bg1"/>
              </a:solidFill>
              <a:latin typeface="Sassoon Infant Std" pitchFamily="34" charset="0"/>
            </a:endParaRPr>
          </a:p>
        </p:txBody>
      </p:sp>
      <p:sp>
        <p:nvSpPr>
          <p:cNvPr id="35" name="Flowchart: Manual Input 34"/>
          <p:cNvSpPr/>
          <p:nvPr/>
        </p:nvSpPr>
        <p:spPr>
          <a:xfrm>
            <a:off x="2285984" y="2071678"/>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declare</a:t>
            </a:r>
            <a:endParaRPr lang="en-GB" dirty="0">
              <a:solidFill>
                <a:schemeClr val="bg1"/>
              </a:solidFill>
              <a:latin typeface="Sassoon Infant Std" pitchFamily="34" charset="0"/>
            </a:endParaRPr>
          </a:p>
        </p:txBody>
      </p:sp>
      <p:sp>
        <p:nvSpPr>
          <p:cNvPr id="36" name="Flowchart: Manual Input 35"/>
          <p:cNvSpPr/>
          <p:nvPr/>
        </p:nvSpPr>
        <p:spPr>
          <a:xfrm>
            <a:off x="1571604" y="2643182"/>
            <a:ext cx="3214710"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bg1"/>
                </a:solidFill>
                <a:latin typeface="Sassoon Infant Std" pitchFamily="34" charset="0"/>
              </a:rPr>
              <a:t>big-headed</a:t>
            </a:r>
            <a:endParaRPr lang="en-GB" sz="1600" dirty="0">
              <a:solidFill>
                <a:schemeClr val="bg1"/>
              </a:solidFill>
              <a:latin typeface="Sassoon Infant Std" pitchFamily="34" charset="0"/>
            </a:endParaRPr>
          </a:p>
        </p:txBody>
      </p:sp>
      <p:sp>
        <p:nvSpPr>
          <p:cNvPr id="37" name="Flowchart: Manual Input 36"/>
          <p:cNvSpPr/>
          <p:nvPr/>
        </p:nvSpPr>
        <p:spPr>
          <a:xfrm>
            <a:off x="1857356" y="3214686"/>
            <a:ext cx="3286148"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Become completely involved in or place under water</a:t>
            </a:r>
            <a:endParaRPr lang="en-GB" dirty="0">
              <a:solidFill>
                <a:schemeClr val="bg1"/>
              </a:solidFill>
              <a:latin typeface="Sassoon Infant Std" pitchFamily="34" charset="0"/>
            </a:endParaRPr>
          </a:p>
        </p:txBody>
      </p:sp>
      <p:sp>
        <p:nvSpPr>
          <p:cNvPr id="40" name="Rounded Rectangle 39"/>
          <p:cNvSpPr/>
          <p:nvPr/>
        </p:nvSpPr>
        <p:spPr>
          <a:xfrm>
            <a:off x="428596" y="2285992"/>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proclaim</a:t>
            </a:r>
            <a:endParaRPr lang="en-GB" b="1" dirty="0">
              <a:solidFill>
                <a:srgbClr val="0070C0"/>
              </a:solidFill>
              <a:latin typeface="Sassoon Infant Std" pitchFamily="34" charset="0"/>
            </a:endParaRPr>
          </a:p>
        </p:txBody>
      </p:sp>
      <p:sp>
        <p:nvSpPr>
          <p:cNvPr id="41" name="Rounded Rectangle 40"/>
          <p:cNvSpPr/>
          <p:nvPr/>
        </p:nvSpPr>
        <p:spPr>
          <a:xfrm>
            <a:off x="428596" y="1714488"/>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accustom</a:t>
            </a:r>
            <a:endParaRPr lang="en-GB" b="1" dirty="0">
              <a:solidFill>
                <a:srgbClr val="0070C0"/>
              </a:solidFill>
              <a:latin typeface="Sassoon Infant Std" pitchFamily="34" charset="0"/>
            </a:endParaRPr>
          </a:p>
        </p:txBody>
      </p:sp>
      <p:sp>
        <p:nvSpPr>
          <p:cNvPr id="42" name="Rounded Rectangle 41"/>
          <p:cNvSpPr/>
          <p:nvPr/>
        </p:nvSpPr>
        <p:spPr>
          <a:xfrm>
            <a:off x="71406" y="3500438"/>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immerse</a:t>
            </a:r>
            <a:endParaRPr lang="en-GB" b="1" dirty="0">
              <a:solidFill>
                <a:srgbClr val="0070C0"/>
              </a:solidFill>
              <a:latin typeface="Sassoon Infant Std" pitchFamily="34" charset="0"/>
            </a:endParaRPr>
          </a:p>
        </p:txBody>
      </p:sp>
      <p:sp>
        <p:nvSpPr>
          <p:cNvPr id="63" name="Rounded Rectangle 62"/>
          <p:cNvSpPr/>
          <p:nvPr/>
        </p:nvSpPr>
        <p:spPr>
          <a:xfrm>
            <a:off x="4786314" y="2928934"/>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advance</a:t>
            </a:r>
            <a:endParaRPr lang="en-GB" b="1" dirty="0">
              <a:solidFill>
                <a:srgbClr val="0070C0"/>
              </a:solidFill>
              <a:latin typeface="Sassoon Infant Std" pitchFamily="34" charset="0"/>
            </a:endParaRPr>
          </a:p>
        </p:txBody>
      </p:sp>
      <p:sp>
        <p:nvSpPr>
          <p:cNvPr id="64" name="Flowchart: Manual Input 63"/>
          <p:cNvSpPr/>
          <p:nvPr/>
        </p:nvSpPr>
        <p:spPr>
          <a:xfrm>
            <a:off x="6643702" y="1500174"/>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impossible to eat</a:t>
            </a:r>
            <a:endParaRPr lang="en-GB" dirty="0">
              <a:solidFill>
                <a:schemeClr val="bg1"/>
              </a:solidFill>
              <a:latin typeface="Sassoon Infant Std" pitchFamily="34" charset="0"/>
            </a:endParaRPr>
          </a:p>
        </p:txBody>
      </p:sp>
      <p:sp>
        <p:nvSpPr>
          <p:cNvPr id="65" name="Flowchart: Manual Input 64"/>
          <p:cNvSpPr/>
          <p:nvPr/>
        </p:nvSpPr>
        <p:spPr>
          <a:xfrm>
            <a:off x="6643702" y="2071678"/>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enough</a:t>
            </a:r>
            <a:endParaRPr lang="en-GB" dirty="0">
              <a:solidFill>
                <a:schemeClr val="bg1"/>
              </a:solidFill>
              <a:latin typeface="Sassoon Infant Std" pitchFamily="34" charset="0"/>
            </a:endParaRPr>
          </a:p>
        </p:txBody>
      </p:sp>
      <p:sp>
        <p:nvSpPr>
          <p:cNvPr id="66" name="Flowchart: Manual Input 65"/>
          <p:cNvSpPr/>
          <p:nvPr/>
        </p:nvSpPr>
        <p:spPr>
          <a:xfrm>
            <a:off x="6643702" y="2643182"/>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 go forward</a:t>
            </a:r>
            <a:endParaRPr lang="en-GB" dirty="0">
              <a:solidFill>
                <a:schemeClr val="bg1"/>
              </a:solidFill>
              <a:latin typeface="Sassoon Infant Std" pitchFamily="34" charset="0"/>
            </a:endParaRPr>
          </a:p>
        </p:txBody>
      </p:sp>
      <p:sp>
        <p:nvSpPr>
          <p:cNvPr id="67" name="Flowchart: Manual Input 66"/>
          <p:cNvSpPr/>
          <p:nvPr/>
        </p:nvSpPr>
        <p:spPr>
          <a:xfrm>
            <a:off x="6643702" y="3286124"/>
            <a:ext cx="2000264" cy="571504"/>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decorate</a:t>
            </a:r>
            <a:endParaRPr lang="en-GB" dirty="0">
              <a:solidFill>
                <a:schemeClr val="bg1"/>
              </a:solidFill>
              <a:latin typeface="Sassoon Infant Std" pitchFamily="34" charset="0"/>
            </a:endParaRPr>
          </a:p>
        </p:txBody>
      </p:sp>
      <p:sp>
        <p:nvSpPr>
          <p:cNvPr id="68" name="Flowchart: Manual Input 67"/>
          <p:cNvSpPr/>
          <p:nvPr/>
        </p:nvSpPr>
        <p:spPr>
          <a:xfrm>
            <a:off x="6643702" y="3786190"/>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Sassoon Infant Std" pitchFamily="34" charset="0"/>
            </a:endParaRPr>
          </a:p>
        </p:txBody>
      </p:sp>
      <p:sp>
        <p:nvSpPr>
          <p:cNvPr id="69" name="Rounded Rectangle 68"/>
          <p:cNvSpPr/>
          <p:nvPr/>
        </p:nvSpPr>
        <p:spPr>
          <a:xfrm>
            <a:off x="4786314" y="4071942"/>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0070C0"/>
              </a:solidFill>
              <a:latin typeface="Sassoon Infant Std" pitchFamily="34" charset="0"/>
            </a:endParaRPr>
          </a:p>
        </p:txBody>
      </p:sp>
      <p:sp>
        <p:nvSpPr>
          <p:cNvPr id="70" name="Rounded Rectangle 69"/>
          <p:cNvSpPr/>
          <p:nvPr/>
        </p:nvSpPr>
        <p:spPr>
          <a:xfrm>
            <a:off x="4786314" y="2285992"/>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sufficient</a:t>
            </a:r>
            <a:endParaRPr lang="en-GB" b="1" dirty="0">
              <a:solidFill>
                <a:srgbClr val="0070C0"/>
              </a:solidFill>
              <a:latin typeface="Sassoon Infant Std" pitchFamily="34" charset="0"/>
            </a:endParaRPr>
          </a:p>
        </p:txBody>
      </p:sp>
      <p:sp>
        <p:nvSpPr>
          <p:cNvPr id="71" name="Rounded Rectangle 70"/>
          <p:cNvSpPr/>
          <p:nvPr/>
        </p:nvSpPr>
        <p:spPr>
          <a:xfrm>
            <a:off x="4786314" y="1714488"/>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inedible</a:t>
            </a:r>
            <a:endParaRPr lang="en-GB" b="1" dirty="0">
              <a:solidFill>
                <a:srgbClr val="0070C0"/>
              </a:solidFill>
              <a:latin typeface="Sassoon Infant Std" pitchFamily="34" charset="0"/>
            </a:endParaRPr>
          </a:p>
        </p:txBody>
      </p:sp>
      <p:sp>
        <p:nvSpPr>
          <p:cNvPr id="72" name="Rounded Rectangle 71"/>
          <p:cNvSpPr/>
          <p:nvPr/>
        </p:nvSpPr>
        <p:spPr>
          <a:xfrm>
            <a:off x="5429256" y="3500438"/>
            <a:ext cx="1071570"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bedeck</a:t>
            </a:r>
            <a:endParaRPr lang="en-GB" b="1" dirty="0">
              <a:solidFill>
                <a:srgbClr val="0070C0"/>
              </a:solidFill>
              <a:latin typeface="Sassoon Infant Std" pitchFamily="34" charset="0"/>
            </a:endParaRPr>
          </a:p>
        </p:txBody>
      </p:sp>
      <p:sp>
        <p:nvSpPr>
          <p:cNvPr id="73" name="Rounded Rectangle 72"/>
          <p:cNvSpPr/>
          <p:nvPr/>
        </p:nvSpPr>
        <p:spPr>
          <a:xfrm>
            <a:off x="428596" y="5072074"/>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clemency</a:t>
            </a:r>
            <a:endParaRPr lang="en-GB" b="1" dirty="0">
              <a:solidFill>
                <a:srgbClr val="0070C0"/>
              </a:solidFill>
              <a:latin typeface="Sassoon Infant Std" pitchFamily="34" charset="0"/>
            </a:endParaRPr>
          </a:p>
        </p:txBody>
      </p:sp>
      <p:sp>
        <p:nvSpPr>
          <p:cNvPr id="76" name="Flowchart: Manual Input 75"/>
          <p:cNvSpPr/>
          <p:nvPr/>
        </p:nvSpPr>
        <p:spPr>
          <a:xfrm>
            <a:off x="1785918" y="4786322"/>
            <a:ext cx="2857520"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mercy or leniency</a:t>
            </a:r>
            <a:endParaRPr lang="en-GB" dirty="0">
              <a:solidFill>
                <a:schemeClr val="bg1"/>
              </a:solidFill>
              <a:latin typeface="Sassoon Infant Std" pitchFamily="34" charset="0"/>
            </a:endParaRPr>
          </a:p>
        </p:txBody>
      </p:sp>
      <p:sp>
        <p:nvSpPr>
          <p:cNvPr id="77" name="Flowchart: Manual Input 76"/>
          <p:cNvSpPr/>
          <p:nvPr/>
        </p:nvSpPr>
        <p:spPr>
          <a:xfrm>
            <a:off x="1785918" y="5357826"/>
            <a:ext cx="2071702"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to grow well</a:t>
            </a:r>
            <a:endParaRPr lang="en-GB" dirty="0">
              <a:solidFill>
                <a:schemeClr val="bg1"/>
              </a:solidFill>
              <a:latin typeface="Sassoon Infant Std" pitchFamily="34" charset="0"/>
            </a:endParaRPr>
          </a:p>
        </p:txBody>
      </p:sp>
      <p:sp>
        <p:nvSpPr>
          <p:cNvPr id="78" name="Flowchart: Manual Input 77"/>
          <p:cNvSpPr/>
          <p:nvPr/>
        </p:nvSpPr>
        <p:spPr>
          <a:xfrm>
            <a:off x="2285984" y="5929330"/>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not useful; a waste of time or money</a:t>
            </a:r>
            <a:endParaRPr lang="en-GB" dirty="0">
              <a:solidFill>
                <a:schemeClr val="bg1"/>
              </a:solidFill>
              <a:latin typeface="Sassoon Infant Std" pitchFamily="34" charset="0"/>
            </a:endParaRPr>
          </a:p>
        </p:txBody>
      </p:sp>
      <p:sp>
        <p:nvSpPr>
          <p:cNvPr id="79" name="Rounded Rectangle 78"/>
          <p:cNvSpPr/>
          <p:nvPr/>
        </p:nvSpPr>
        <p:spPr>
          <a:xfrm>
            <a:off x="428596" y="6215082"/>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frivolous</a:t>
            </a:r>
            <a:endParaRPr lang="en-GB" b="1" dirty="0">
              <a:solidFill>
                <a:srgbClr val="0070C0"/>
              </a:solidFill>
              <a:latin typeface="Sassoon Infant Std" pitchFamily="34" charset="0"/>
            </a:endParaRPr>
          </a:p>
        </p:txBody>
      </p:sp>
      <p:sp>
        <p:nvSpPr>
          <p:cNvPr id="80" name="Rounded Rectangle 79"/>
          <p:cNvSpPr/>
          <p:nvPr/>
        </p:nvSpPr>
        <p:spPr>
          <a:xfrm>
            <a:off x="428596" y="4500570"/>
            <a:ext cx="1143008"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procure</a:t>
            </a:r>
            <a:endParaRPr lang="en-GB" b="1" dirty="0">
              <a:solidFill>
                <a:srgbClr val="0070C0"/>
              </a:solidFill>
              <a:latin typeface="Sassoon Infant Std" pitchFamily="34" charset="0"/>
            </a:endParaRPr>
          </a:p>
        </p:txBody>
      </p:sp>
      <p:sp>
        <p:nvSpPr>
          <p:cNvPr id="81" name="Rounded Rectangle 80"/>
          <p:cNvSpPr/>
          <p:nvPr/>
        </p:nvSpPr>
        <p:spPr>
          <a:xfrm>
            <a:off x="142844" y="4000504"/>
            <a:ext cx="1214446"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linger</a:t>
            </a:r>
            <a:endParaRPr lang="en-GB" b="1" dirty="0">
              <a:solidFill>
                <a:srgbClr val="0070C0"/>
              </a:solidFill>
              <a:latin typeface="Sassoon Infant Std" pitchFamily="34" charset="0"/>
            </a:endParaRPr>
          </a:p>
        </p:txBody>
      </p:sp>
      <p:sp>
        <p:nvSpPr>
          <p:cNvPr id="82" name="Rounded Rectangle 81"/>
          <p:cNvSpPr/>
          <p:nvPr/>
        </p:nvSpPr>
        <p:spPr>
          <a:xfrm>
            <a:off x="142844" y="5643578"/>
            <a:ext cx="1428760"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flourish</a:t>
            </a:r>
            <a:endParaRPr lang="en-GB" b="1" dirty="0">
              <a:solidFill>
                <a:srgbClr val="0070C0"/>
              </a:solidFill>
              <a:latin typeface="Sassoon Infant Std" pitchFamily="34" charset="0"/>
            </a:endParaRPr>
          </a:p>
        </p:txBody>
      </p:sp>
      <p:sp>
        <p:nvSpPr>
          <p:cNvPr id="83" name="Rounded Rectangle 82"/>
          <p:cNvSpPr/>
          <p:nvPr/>
        </p:nvSpPr>
        <p:spPr>
          <a:xfrm>
            <a:off x="4572000" y="5072074"/>
            <a:ext cx="1571636"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environment</a:t>
            </a:r>
            <a:endParaRPr lang="en-GB" b="1" dirty="0">
              <a:solidFill>
                <a:srgbClr val="0070C0"/>
              </a:solidFill>
              <a:latin typeface="Sassoon Infant Std" pitchFamily="34" charset="0"/>
            </a:endParaRPr>
          </a:p>
        </p:txBody>
      </p:sp>
      <p:sp>
        <p:nvSpPr>
          <p:cNvPr id="86" name="Flowchart: Manual Input 85"/>
          <p:cNvSpPr/>
          <p:nvPr/>
        </p:nvSpPr>
        <p:spPr>
          <a:xfrm>
            <a:off x="6072198" y="4929198"/>
            <a:ext cx="2857520" cy="642942"/>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surroundings</a:t>
            </a:r>
            <a:endParaRPr lang="en-GB" dirty="0">
              <a:solidFill>
                <a:schemeClr val="bg1"/>
              </a:solidFill>
              <a:latin typeface="Sassoon Infant Std" pitchFamily="34" charset="0"/>
            </a:endParaRPr>
          </a:p>
        </p:txBody>
      </p:sp>
      <p:sp>
        <p:nvSpPr>
          <p:cNvPr id="87" name="Flowchart: Manual Input 86"/>
          <p:cNvSpPr/>
          <p:nvPr/>
        </p:nvSpPr>
        <p:spPr>
          <a:xfrm>
            <a:off x="6643702" y="5429264"/>
            <a:ext cx="2000264" cy="714380"/>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rude</a:t>
            </a:r>
            <a:endParaRPr lang="en-GB" dirty="0">
              <a:solidFill>
                <a:schemeClr val="bg1"/>
              </a:solidFill>
              <a:latin typeface="Sassoon Infant Std" pitchFamily="34" charset="0"/>
            </a:endParaRPr>
          </a:p>
        </p:txBody>
      </p:sp>
      <p:sp>
        <p:nvSpPr>
          <p:cNvPr id="88" name="Flowchart: Manual Input 87"/>
          <p:cNvSpPr/>
          <p:nvPr/>
        </p:nvSpPr>
        <p:spPr>
          <a:xfrm>
            <a:off x="6643702" y="5929330"/>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very careful</a:t>
            </a:r>
            <a:endParaRPr lang="en-GB" dirty="0">
              <a:solidFill>
                <a:schemeClr val="bg1"/>
              </a:solidFill>
              <a:latin typeface="Sassoon Infant Std" pitchFamily="34" charset="0"/>
            </a:endParaRPr>
          </a:p>
        </p:txBody>
      </p:sp>
      <p:sp>
        <p:nvSpPr>
          <p:cNvPr id="89" name="Rounded Rectangle 88"/>
          <p:cNvSpPr/>
          <p:nvPr/>
        </p:nvSpPr>
        <p:spPr>
          <a:xfrm>
            <a:off x="4786314" y="6215082"/>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painstaking</a:t>
            </a:r>
            <a:endParaRPr lang="en-GB" b="1" dirty="0">
              <a:solidFill>
                <a:srgbClr val="0070C0"/>
              </a:solidFill>
              <a:latin typeface="Sassoon Infant Std" pitchFamily="34" charset="0"/>
            </a:endParaRPr>
          </a:p>
        </p:txBody>
      </p:sp>
      <p:sp>
        <p:nvSpPr>
          <p:cNvPr id="90" name="Rounded Rectangle 89"/>
          <p:cNvSpPr/>
          <p:nvPr/>
        </p:nvSpPr>
        <p:spPr>
          <a:xfrm>
            <a:off x="4786314" y="4429132"/>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banish</a:t>
            </a:r>
            <a:endParaRPr lang="en-GB" b="1" dirty="0">
              <a:solidFill>
                <a:srgbClr val="0070C0"/>
              </a:solidFill>
              <a:latin typeface="Sassoon Infant Std" pitchFamily="34" charset="0"/>
            </a:endParaRPr>
          </a:p>
        </p:txBody>
      </p:sp>
      <p:sp>
        <p:nvSpPr>
          <p:cNvPr id="91" name="Rounded Rectangle 90"/>
          <p:cNvSpPr/>
          <p:nvPr/>
        </p:nvSpPr>
        <p:spPr>
          <a:xfrm>
            <a:off x="4786314" y="3857628"/>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coax</a:t>
            </a:r>
            <a:endParaRPr lang="en-GB" b="1" dirty="0">
              <a:solidFill>
                <a:srgbClr val="0070C0"/>
              </a:solidFill>
              <a:latin typeface="Sassoon Infant Std" pitchFamily="34" charset="0"/>
            </a:endParaRPr>
          </a:p>
        </p:txBody>
      </p:sp>
      <p:sp>
        <p:nvSpPr>
          <p:cNvPr id="92" name="Rounded Rectangle 91"/>
          <p:cNvSpPr/>
          <p:nvPr/>
        </p:nvSpPr>
        <p:spPr>
          <a:xfrm>
            <a:off x="4786314" y="5643578"/>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impudent	</a:t>
            </a:r>
            <a:endParaRPr lang="en-GB" b="1" dirty="0">
              <a:solidFill>
                <a:srgbClr val="0070C0"/>
              </a:solidFill>
              <a:latin typeface="Sassoon Infant Std" pitchFamily="34" charset="0"/>
            </a:endParaRPr>
          </a:p>
        </p:txBody>
      </p:sp>
      <p:sp>
        <p:nvSpPr>
          <p:cNvPr id="85" name="Flowchart: Manual Input 84"/>
          <p:cNvSpPr/>
          <p:nvPr/>
        </p:nvSpPr>
        <p:spPr>
          <a:xfrm>
            <a:off x="6643702" y="4143380"/>
            <a:ext cx="2000264" cy="928694"/>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send away</a:t>
            </a:r>
            <a:endParaRPr lang="en-GB" dirty="0">
              <a:solidFill>
                <a:schemeClr val="bg1"/>
              </a:solidFill>
              <a:latin typeface="Sassoon Infant Std" pitchFamily="34" charset="0"/>
            </a:endParaRPr>
          </a:p>
        </p:txBody>
      </p:sp>
      <p:sp>
        <p:nvSpPr>
          <p:cNvPr id="84" name="Flowchart: Manual Input 83"/>
          <p:cNvSpPr/>
          <p:nvPr/>
        </p:nvSpPr>
        <p:spPr>
          <a:xfrm>
            <a:off x="6643702" y="3643314"/>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persuade</a:t>
            </a:r>
            <a:endParaRPr lang="en-GB" dirty="0">
              <a:solidFill>
                <a:schemeClr val="bg1"/>
              </a:solidFill>
              <a:latin typeface="Sassoon Infant Std" pitchFamily="34" charset="0"/>
            </a:endParaRPr>
          </a:p>
        </p:txBody>
      </p:sp>
      <p:sp>
        <p:nvSpPr>
          <p:cNvPr id="93" name="24-Point Star 92"/>
          <p:cNvSpPr/>
          <p:nvPr/>
        </p:nvSpPr>
        <p:spPr>
          <a:xfrm>
            <a:off x="7143768" y="0"/>
            <a:ext cx="1500198" cy="1357322"/>
          </a:xfrm>
          <a:prstGeom prst="star24">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latin typeface="KG All of Me" pitchFamily="2" charset="0"/>
              </a:rPr>
              <a:t>3 </a:t>
            </a:r>
            <a:r>
              <a:rPr lang="en-GB" dirty="0" err="1" smtClean="0">
                <a:latin typeface="KG All of Me" pitchFamily="2" charset="0"/>
              </a:rPr>
              <a:t>mins</a:t>
            </a:r>
            <a:endParaRPr lang="en-GB" dirty="0">
              <a:latin typeface="KG All of Me" pitchFamily="2" charset="0"/>
            </a:endParaRPr>
          </a:p>
        </p:txBody>
      </p:sp>
      <p:sp>
        <p:nvSpPr>
          <p:cNvPr id="75" name="Flowchart: Manual Input 74"/>
          <p:cNvSpPr/>
          <p:nvPr/>
        </p:nvSpPr>
        <p:spPr>
          <a:xfrm>
            <a:off x="1500166" y="4286256"/>
            <a:ext cx="1214446"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get</a:t>
            </a:r>
            <a:endParaRPr lang="en-GB" dirty="0">
              <a:solidFill>
                <a:schemeClr val="bg1"/>
              </a:solidFill>
              <a:latin typeface="Sassoon Infant Std"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16912" r="26758" b="8088"/>
          <a:stretch>
            <a:fillRect/>
          </a:stretch>
        </p:blipFill>
        <p:spPr bwMode="auto">
          <a:xfrm>
            <a:off x="214282" y="1142984"/>
            <a:ext cx="8929718" cy="4857784"/>
          </a:xfrm>
          <a:prstGeom prst="rect">
            <a:avLst/>
          </a:prstGeom>
          <a:noFill/>
          <a:ln w="9525">
            <a:noFill/>
            <a:miter lim="800000"/>
            <a:headEnd/>
            <a:tailEnd/>
          </a:ln>
          <a:effectLst/>
        </p:spPr>
      </p:pic>
      <p:sp>
        <p:nvSpPr>
          <p:cNvPr id="3" name="Rectangle 2"/>
          <p:cNvSpPr/>
          <p:nvPr/>
        </p:nvSpPr>
        <p:spPr>
          <a:xfrm>
            <a:off x="285720" y="285728"/>
            <a:ext cx="8643998" cy="369332"/>
          </a:xfrm>
          <a:prstGeom prst="rect">
            <a:avLst/>
          </a:prstGeom>
        </p:spPr>
        <p:txBody>
          <a:bodyPr wrap="square">
            <a:spAutoFit/>
          </a:bodyPr>
          <a:lstStyle/>
          <a:p>
            <a:r>
              <a:rPr lang="en-GB" dirty="0" smtClean="0">
                <a:latin typeface="Sassoon Infant Std" pitchFamily="34" charset="0"/>
                <a:hlinkClick r:id="rId3"/>
              </a:rPr>
              <a:t>https://www.collinsdictionary.com/dictionary/english/amble</a:t>
            </a:r>
            <a:endParaRPr lang="en-GB" dirty="0">
              <a:latin typeface="Sassoon Infant Std" pitchFamily="34" charset="0"/>
            </a:endParaRPr>
          </a:p>
        </p:txBody>
      </p:sp>
      <p:cxnSp>
        <p:nvCxnSpPr>
          <p:cNvPr id="5" name="Straight Arrow Connector 4"/>
          <p:cNvCxnSpPr/>
          <p:nvPr/>
        </p:nvCxnSpPr>
        <p:spPr>
          <a:xfrm rot="10800000" flipV="1">
            <a:off x="4643438" y="428604"/>
            <a:ext cx="3214710" cy="9286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643042" y="4071942"/>
            <a:ext cx="2571768" cy="714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143108" y="2285992"/>
            <a:ext cx="5393537" cy="7143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43636" y="142852"/>
            <a:ext cx="2786082" cy="923330"/>
          </a:xfrm>
          <a:prstGeom prst="rect">
            <a:avLst/>
          </a:prstGeom>
          <a:solidFill>
            <a:schemeClr val="accent2">
              <a:lumMod val="20000"/>
              <a:lumOff val="80000"/>
            </a:schemeClr>
          </a:solidFill>
          <a:ln w="28575">
            <a:solidFill>
              <a:schemeClr val="accent1"/>
            </a:solidFill>
          </a:ln>
        </p:spPr>
        <p:txBody>
          <a:bodyPr wrap="square" rtlCol="0">
            <a:spAutoFit/>
          </a:bodyPr>
          <a:lstStyle/>
          <a:p>
            <a:r>
              <a:rPr lang="en-GB" dirty="0" smtClean="0">
                <a:latin typeface="Sassoon Infant Std" pitchFamily="34" charset="0"/>
              </a:rPr>
              <a:t>Go to collinsdictionary.com and type in the word you want to learn.</a:t>
            </a:r>
            <a:endParaRPr lang="en-GB" dirty="0">
              <a:latin typeface="Sassoon Infant Std" pitchFamily="34" charset="0"/>
            </a:endParaRPr>
          </a:p>
        </p:txBody>
      </p:sp>
      <p:sp>
        <p:nvSpPr>
          <p:cNvPr id="13" name="TextBox 12"/>
          <p:cNvSpPr txBox="1"/>
          <p:nvPr/>
        </p:nvSpPr>
        <p:spPr>
          <a:xfrm>
            <a:off x="214282" y="3786190"/>
            <a:ext cx="2786082" cy="923330"/>
          </a:xfrm>
          <a:prstGeom prst="rect">
            <a:avLst/>
          </a:prstGeom>
          <a:solidFill>
            <a:schemeClr val="accent2">
              <a:lumMod val="20000"/>
              <a:lumOff val="80000"/>
            </a:schemeClr>
          </a:solidFill>
          <a:ln w="28575">
            <a:solidFill>
              <a:schemeClr val="accent1"/>
            </a:solidFill>
          </a:ln>
        </p:spPr>
        <p:txBody>
          <a:bodyPr wrap="square" rtlCol="0">
            <a:spAutoFit/>
          </a:bodyPr>
          <a:lstStyle/>
          <a:p>
            <a:r>
              <a:rPr lang="en-GB" dirty="0" smtClean="0">
                <a:latin typeface="Sassoon Infant Std" pitchFamily="34" charset="0"/>
              </a:rPr>
              <a:t>Click to hear the word. It’s very important that you learn how to say the word.</a:t>
            </a:r>
            <a:endParaRPr lang="en-GB" dirty="0">
              <a:latin typeface="Sassoon Infant Std" pitchFamily="34" charset="0"/>
            </a:endParaRPr>
          </a:p>
        </p:txBody>
      </p:sp>
      <p:sp>
        <p:nvSpPr>
          <p:cNvPr id="14" name="TextBox 13"/>
          <p:cNvSpPr txBox="1"/>
          <p:nvPr/>
        </p:nvSpPr>
        <p:spPr>
          <a:xfrm>
            <a:off x="571472" y="2428868"/>
            <a:ext cx="2786082" cy="646331"/>
          </a:xfrm>
          <a:prstGeom prst="rect">
            <a:avLst/>
          </a:prstGeom>
          <a:solidFill>
            <a:schemeClr val="accent2">
              <a:lumMod val="20000"/>
              <a:lumOff val="80000"/>
            </a:schemeClr>
          </a:solidFill>
          <a:ln w="28575">
            <a:solidFill>
              <a:schemeClr val="accent1"/>
            </a:solidFill>
          </a:ln>
        </p:spPr>
        <p:txBody>
          <a:bodyPr wrap="square" rtlCol="0">
            <a:spAutoFit/>
          </a:bodyPr>
          <a:lstStyle/>
          <a:p>
            <a:r>
              <a:rPr lang="en-GB" dirty="0" smtClean="0">
                <a:latin typeface="Sassoon Infant Std" pitchFamily="34" charset="0"/>
              </a:rPr>
              <a:t>Click here to read some example sentences.</a:t>
            </a:r>
            <a:endParaRPr lang="en-GB" dirty="0">
              <a:latin typeface="Sassoon Infant St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TextBox 2"/>
          <p:cNvSpPr txBox="1"/>
          <p:nvPr/>
        </p:nvSpPr>
        <p:spPr>
          <a:xfrm>
            <a:off x="500034" y="1428736"/>
            <a:ext cx="5500726"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1) Her </a:t>
            </a:r>
            <a:r>
              <a:rPr lang="en-GB" u="sng" dirty="0" smtClean="0">
                <a:latin typeface="Sassoon Infant Std" pitchFamily="34" charset="0"/>
              </a:rPr>
              <a:t>		</a:t>
            </a:r>
            <a:r>
              <a:rPr lang="en-GB" dirty="0" smtClean="0">
                <a:latin typeface="Sassoon Infant Std" pitchFamily="34" charset="0"/>
              </a:rPr>
              <a:t> efforts resulted in an excellent grade.</a:t>
            </a:r>
            <a:endParaRPr lang="en-GB" dirty="0">
              <a:latin typeface="Sassoon Infant Std" pitchFamily="34" charset="0"/>
            </a:endParaRPr>
          </a:p>
        </p:txBody>
      </p:sp>
      <p:sp>
        <p:nvSpPr>
          <p:cNvPr id="5" name="TextBox 4"/>
          <p:cNvSpPr txBox="1"/>
          <p:nvPr/>
        </p:nvSpPr>
        <p:spPr>
          <a:xfrm>
            <a:off x="428596" y="5000636"/>
            <a:ext cx="8358246" cy="1569660"/>
          </a:xfrm>
          <a:prstGeom prst="rect">
            <a:avLst/>
          </a:prstGeom>
          <a:solidFill>
            <a:schemeClr val="bg1">
              <a:lumMod val="95000"/>
            </a:schemeClr>
          </a:solidFill>
          <a:ln w="28575">
            <a:solidFill>
              <a:srgbClr val="00B0F0"/>
            </a:solidFill>
          </a:ln>
        </p:spPr>
        <p:txBody>
          <a:bodyPr wrap="square" rtlCol="0">
            <a:spAutoFit/>
          </a:bodyPr>
          <a:lstStyle/>
          <a:p>
            <a:r>
              <a:rPr lang="en-GB" sz="2400" dirty="0" smtClean="0">
                <a:solidFill>
                  <a:srgbClr val="00B0F0"/>
                </a:solidFill>
                <a:latin typeface="KG HAPPY Solid" pitchFamily="2" charset="0"/>
              </a:rPr>
              <a:t>Choose from:</a:t>
            </a:r>
            <a:r>
              <a:rPr lang="en-GB" sz="2400" dirty="0" smtClean="0">
                <a:solidFill>
                  <a:srgbClr val="FF0000"/>
                </a:solidFill>
                <a:latin typeface="KG HAPPY Solid" pitchFamily="2" charset="0"/>
              </a:rPr>
              <a:t/>
            </a:r>
            <a:br>
              <a:rPr lang="en-GB" sz="2400" dirty="0" smtClean="0">
                <a:solidFill>
                  <a:srgbClr val="FF0000"/>
                </a:solidFill>
                <a:latin typeface="KG HAPPY Solid" pitchFamily="2" charset="0"/>
              </a:rPr>
            </a:br>
            <a:r>
              <a:rPr lang="en-GB" sz="2400" dirty="0" smtClean="0">
                <a:solidFill>
                  <a:srgbClr val="FF0000"/>
                </a:solidFill>
                <a:latin typeface="Sassoon Infant Std" pitchFamily="34" charset="0"/>
              </a:rPr>
              <a:t/>
            </a:r>
            <a:br>
              <a:rPr lang="en-GB" sz="2400" dirty="0" smtClean="0">
                <a:solidFill>
                  <a:srgbClr val="FF0000"/>
                </a:solidFill>
                <a:latin typeface="Sassoon Infant Std" pitchFamily="34" charset="0"/>
              </a:rPr>
            </a:br>
            <a:r>
              <a:rPr lang="en-GB" sz="2400" dirty="0" smtClean="0">
                <a:solidFill>
                  <a:srgbClr val="FF0000"/>
                </a:solidFill>
                <a:latin typeface="Sassoon Infant Std" pitchFamily="34" charset="0"/>
              </a:rPr>
              <a:t>painstaking     environment     clemency     flourish</a:t>
            </a:r>
            <a:br>
              <a:rPr lang="en-GB" sz="2400" dirty="0" smtClean="0">
                <a:solidFill>
                  <a:srgbClr val="FF0000"/>
                </a:solidFill>
                <a:latin typeface="Sassoon Infant Std" pitchFamily="34" charset="0"/>
              </a:rPr>
            </a:br>
            <a:r>
              <a:rPr lang="en-GB" sz="2400" dirty="0" smtClean="0">
                <a:solidFill>
                  <a:srgbClr val="FF0000"/>
                </a:solidFill>
                <a:latin typeface="Sassoon Infant Std" pitchFamily="34" charset="0"/>
              </a:rPr>
              <a:t>banish            linger              immerse     </a:t>
            </a:r>
            <a:endParaRPr lang="en-GB" sz="2400" dirty="0">
              <a:solidFill>
                <a:srgbClr val="FF0000"/>
              </a:solidFill>
              <a:latin typeface="Sassoon Infant Std" pitchFamily="34" charset="0"/>
            </a:endParaRPr>
          </a:p>
        </p:txBody>
      </p:sp>
      <p:sp>
        <p:nvSpPr>
          <p:cNvPr id="6" name="TextBox 5"/>
          <p:cNvSpPr txBox="1"/>
          <p:nvPr/>
        </p:nvSpPr>
        <p:spPr>
          <a:xfrm>
            <a:off x="428596" y="214290"/>
            <a:ext cx="8358246" cy="923330"/>
          </a:xfrm>
          <a:prstGeom prst="rect">
            <a:avLst/>
          </a:prstGeom>
          <a:solidFill>
            <a:schemeClr val="bg1">
              <a:lumMod val="95000"/>
            </a:schemeClr>
          </a:solidFill>
          <a:ln w="28575">
            <a:solidFill>
              <a:srgbClr val="00B0F0"/>
            </a:solidFill>
          </a:ln>
        </p:spPr>
        <p:txBody>
          <a:bodyPr wrap="square" rtlCol="0">
            <a:spAutoFit/>
          </a:bodyPr>
          <a:lstStyle/>
          <a:p>
            <a:pPr algn="ctr"/>
            <a:r>
              <a:rPr lang="en-GB" sz="5400" dirty="0" smtClean="0">
                <a:solidFill>
                  <a:srgbClr val="FF0000"/>
                </a:solidFill>
                <a:latin typeface="KG All of Me" pitchFamily="2" charset="0"/>
              </a:rPr>
              <a:t>CLOZE</a:t>
            </a:r>
            <a:endParaRPr lang="en-GB" sz="5400" dirty="0">
              <a:solidFill>
                <a:srgbClr val="FF0000"/>
              </a:solidFill>
              <a:latin typeface="KG All of Me" pitchFamily="2" charset="0"/>
            </a:endParaRPr>
          </a:p>
        </p:txBody>
      </p:sp>
      <p:sp>
        <p:nvSpPr>
          <p:cNvPr id="7" name="TextBox 6"/>
          <p:cNvSpPr txBox="1"/>
          <p:nvPr/>
        </p:nvSpPr>
        <p:spPr>
          <a:xfrm>
            <a:off x="500034" y="1916660"/>
            <a:ext cx="6786610"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2) Following a rainy spell, the garden plants began to </a:t>
            </a:r>
            <a:r>
              <a:rPr lang="en-GB" u="sng" dirty="0" smtClean="0">
                <a:latin typeface="Sassoon Infant Std" pitchFamily="34" charset="0"/>
              </a:rPr>
              <a:t>		</a:t>
            </a:r>
            <a:r>
              <a:rPr lang="en-GB" dirty="0" smtClean="0">
                <a:latin typeface="Sassoon Infant Std" pitchFamily="34" charset="0"/>
              </a:rPr>
              <a:t>.</a:t>
            </a:r>
            <a:endParaRPr lang="en-GB" dirty="0">
              <a:latin typeface="Sassoon Infant Std" pitchFamily="34" charset="0"/>
            </a:endParaRPr>
          </a:p>
        </p:txBody>
      </p:sp>
      <p:sp>
        <p:nvSpPr>
          <p:cNvPr id="8" name="TextBox 7"/>
          <p:cNvSpPr txBox="1"/>
          <p:nvPr/>
        </p:nvSpPr>
        <p:spPr>
          <a:xfrm>
            <a:off x="500034" y="2416726"/>
            <a:ext cx="7072362"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3) The judge showed him </a:t>
            </a:r>
            <a:r>
              <a:rPr lang="en-GB" u="sng" dirty="0" smtClean="0">
                <a:latin typeface="Sassoon Infant Std" pitchFamily="34" charset="0"/>
              </a:rPr>
              <a:t>		</a:t>
            </a:r>
            <a:r>
              <a:rPr lang="en-GB" dirty="0" smtClean="0">
                <a:latin typeface="Sassoon Infant Std" pitchFamily="34" charset="0"/>
              </a:rPr>
              <a:t> since he was truly sorry. </a:t>
            </a:r>
            <a:endParaRPr lang="en-GB" dirty="0">
              <a:latin typeface="Sassoon Infant Std" pitchFamily="34" charset="0"/>
            </a:endParaRPr>
          </a:p>
        </p:txBody>
      </p:sp>
      <p:sp>
        <p:nvSpPr>
          <p:cNvPr id="9" name="TextBox 8"/>
          <p:cNvSpPr txBox="1"/>
          <p:nvPr/>
        </p:nvSpPr>
        <p:spPr>
          <a:xfrm>
            <a:off x="500034" y="2928934"/>
            <a:ext cx="7072362"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4) If you offend the king, he may </a:t>
            </a:r>
            <a:r>
              <a:rPr lang="en-GB" u="sng" dirty="0" smtClean="0">
                <a:latin typeface="Sassoon Infant Std" pitchFamily="34" charset="0"/>
              </a:rPr>
              <a:t>		</a:t>
            </a:r>
            <a:r>
              <a:rPr lang="en-GB" dirty="0" smtClean="0">
                <a:latin typeface="Sassoon Infant Std" pitchFamily="34" charset="0"/>
              </a:rPr>
              <a:t> you to another country.</a:t>
            </a:r>
            <a:endParaRPr lang="en-GB" dirty="0">
              <a:latin typeface="Sassoon Infant Std" pitchFamily="34" charset="0"/>
            </a:endParaRPr>
          </a:p>
        </p:txBody>
      </p:sp>
      <p:sp>
        <p:nvSpPr>
          <p:cNvPr id="10" name="TextBox 9"/>
          <p:cNvSpPr txBox="1"/>
          <p:nvPr/>
        </p:nvSpPr>
        <p:spPr>
          <a:xfrm>
            <a:off x="500034" y="3416858"/>
            <a:ext cx="6786610"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5) Children do best if they grow up in a caring </a:t>
            </a:r>
            <a:r>
              <a:rPr lang="en-GB" u="sng" dirty="0" smtClean="0">
                <a:latin typeface="Sassoon Infant Std" pitchFamily="34" charset="0"/>
              </a:rPr>
              <a:t>			</a:t>
            </a:r>
            <a:r>
              <a:rPr lang="en-GB" dirty="0" smtClean="0">
                <a:latin typeface="Sassoon Infant Std" pitchFamily="34" charset="0"/>
              </a:rPr>
              <a:t>.</a:t>
            </a:r>
            <a:endParaRPr lang="en-GB" dirty="0">
              <a:latin typeface="Sassoon Infant Std" pitchFamily="34" charset="0"/>
            </a:endParaRPr>
          </a:p>
        </p:txBody>
      </p:sp>
      <p:sp>
        <p:nvSpPr>
          <p:cNvPr id="11" name="TextBox 10"/>
          <p:cNvSpPr txBox="1"/>
          <p:nvPr/>
        </p:nvSpPr>
        <p:spPr>
          <a:xfrm>
            <a:off x="500034" y="3916924"/>
            <a:ext cx="6858048"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6) She decided to switch off the TV and  __________ herself in a book.</a:t>
            </a:r>
            <a:endParaRPr lang="en-GB" dirty="0">
              <a:latin typeface="Sassoon Infant Std" pitchFamily="34" charset="0"/>
            </a:endParaRPr>
          </a:p>
        </p:txBody>
      </p:sp>
      <p:sp>
        <p:nvSpPr>
          <p:cNvPr id="12" name="24-Point Star 11"/>
          <p:cNvSpPr/>
          <p:nvPr/>
        </p:nvSpPr>
        <p:spPr>
          <a:xfrm>
            <a:off x="7286644" y="0"/>
            <a:ext cx="1500198" cy="1357322"/>
          </a:xfrm>
          <a:prstGeom prst="star24">
            <a:avLst/>
          </a:prstGeom>
          <a:solidFill>
            <a:srgbClr val="00B0F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latin typeface="KG All of Me" pitchFamily="2" charset="0"/>
              </a:rPr>
              <a:t>2 </a:t>
            </a:r>
            <a:r>
              <a:rPr lang="en-GB" dirty="0" err="1" smtClean="0">
                <a:latin typeface="KG All of Me" pitchFamily="2" charset="0"/>
              </a:rPr>
              <a:t>mins</a:t>
            </a:r>
            <a:endParaRPr lang="en-GB" dirty="0">
              <a:latin typeface="KG All of Me" pitchFamily="2" charset="0"/>
            </a:endParaRPr>
          </a:p>
        </p:txBody>
      </p:sp>
      <p:sp>
        <p:nvSpPr>
          <p:cNvPr id="13" name="TextBox 12"/>
          <p:cNvSpPr txBox="1"/>
          <p:nvPr/>
        </p:nvSpPr>
        <p:spPr>
          <a:xfrm>
            <a:off x="500034" y="4488428"/>
            <a:ext cx="7429552"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7) After the fire, the smell of smoke seemed to </a:t>
            </a:r>
            <a:r>
              <a:rPr lang="en-GB" u="sng" dirty="0" smtClean="0">
                <a:latin typeface="Sassoon Infant Std" pitchFamily="34" charset="0"/>
              </a:rPr>
              <a:t>		</a:t>
            </a:r>
            <a:r>
              <a:rPr lang="en-GB" dirty="0" smtClean="0">
                <a:latin typeface="Sassoon Infant Std" pitchFamily="34" charset="0"/>
              </a:rPr>
              <a:t> for a long time .</a:t>
            </a:r>
            <a:endParaRPr lang="en-GB" dirty="0">
              <a:latin typeface="Sassoon Infant St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1428736"/>
            <a:ext cx="6143668"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1) Her </a:t>
            </a:r>
            <a:r>
              <a:rPr lang="en-GB" dirty="0" smtClean="0">
                <a:solidFill>
                  <a:srgbClr val="00B050"/>
                </a:solidFill>
                <a:latin typeface="KG HAPPY Solid" pitchFamily="2" charset="0"/>
              </a:rPr>
              <a:t>PAINSTAKING </a:t>
            </a:r>
            <a:r>
              <a:rPr lang="en-GB" dirty="0" smtClean="0">
                <a:latin typeface="Sassoon Infant Std" pitchFamily="34" charset="0"/>
              </a:rPr>
              <a:t>efforts resulted in an excellent grade.</a:t>
            </a:r>
            <a:endParaRPr lang="en-GB" dirty="0">
              <a:latin typeface="Sassoon Infant Std" pitchFamily="34" charset="0"/>
            </a:endParaRPr>
          </a:p>
        </p:txBody>
      </p:sp>
      <p:sp>
        <p:nvSpPr>
          <p:cNvPr id="5" name="TextBox 4"/>
          <p:cNvSpPr txBox="1"/>
          <p:nvPr/>
        </p:nvSpPr>
        <p:spPr>
          <a:xfrm>
            <a:off x="428596" y="5000636"/>
            <a:ext cx="8358246" cy="1569660"/>
          </a:xfrm>
          <a:prstGeom prst="rect">
            <a:avLst/>
          </a:prstGeom>
          <a:solidFill>
            <a:schemeClr val="bg1">
              <a:lumMod val="95000"/>
            </a:schemeClr>
          </a:solidFill>
          <a:ln w="28575">
            <a:solidFill>
              <a:srgbClr val="00B0F0"/>
            </a:solidFill>
          </a:ln>
        </p:spPr>
        <p:txBody>
          <a:bodyPr wrap="square" rtlCol="0">
            <a:spAutoFit/>
          </a:bodyPr>
          <a:lstStyle/>
          <a:p>
            <a:r>
              <a:rPr lang="en-GB" sz="2400" dirty="0" smtClean="0">
                <a:solidFill>
                  <a:srgbClr val="00B0F0"/>
                </a:solidFill>
                <a:latin typeface="KG HAPPY Solid" pitchFamily="2" charset="0"/>
              </a:rPr>
              <a:t>Choose from:</a:t>
            </a:r>
            <a:r>
              <a:rPr lang="en-GB" sz="2400" dirty="0" smtClean="0">
                <a:solidFill>
                  <a:srgbClr val="FF0000"/>
                </a:solidFill>
                <a:latin typeface="KG HAPPY Solid" pitchFamily="2" charset="0"/>
              </a:rPr>
              <a:t/>
            </a:r>
            <a:br>
              <a:rPr lang="en-GB" sz="2400" dirty="0" smtClean="0">
                <a:solidFill>
                  <a:srgbClr val="FF0000"/>
                </a:solidFill>
                <a:latin typeface="KG HAPPY Solid" pitchFamily="2" charset="0"/>
              </a:rPr>
            </a:br>
            <a:r>
              <a:rPr lang="en-GB" sz="2400" dirty="0" smtClean="0">
                <a:solidFill>
                  <a:srgbClr val="FF0000"/>
                </a:solidFill>
                <a:latin typeface="Sassoon Infant Std" pitchFamily="34" charset="0"/>
              </a:rPr>
              <a:t/>
            </a:r>
            <a:br>
              <a:rPr lang="en-GB" sz="2400" dirty="0" smtClean="0">
                <a:solidFill>
                  <a:srgbClr val="FF0000"/>
                </a:solidFill>
                <a:latin typeface="Sassoon Infant Std" pitchFamily="34" charset="0"/>
              </a:rPr>
            </a:br>
            <a:r>
              <a:rPr lang="en-GB" sz="2400" dirty="0" smtClean="0">
                <a:solidFill>
                  <a:srgbClr val="FF0000"/>
                </a:solidFill>
                <a:latin typeface="Sassoon Infant Std" pitchFamily="34" charset="0"/>
              </a:rPr>
              <a:t>painstaking     environment     clemency     flourish</a:t>
            </a:r>
            <a:br>
              <a:rPr lang="en-GB" sz="2400" dirty="0" smtClean="0">
                <a:solidFill>
                  <a:srgbClr val="FF0000"/>
                </a:solidFill>
                <a:latin typeface="Sassoon Infant Std" pitchFamily="34" charset="0"/>
              </a:rPr>
            </a:br>
            <a:r>
              <a:rPr lang="en-GB" sz="2400" dirty="0" smtClean="0">
                <a:solidFill>
                  <a:srgbClr val="FF0000"/>
                </a:solidFill>
                <a:latin typeface="Sassoon Infant Std" pitchFamily="34" charset="0"/>
              </a:rPr>
              <a:t>banish            linger              immerse     </a:t>
            </a:r>
            <a:endParaRPr lang="en-GB" sz="2400" dirty="0">
              <a:solidFill>
                <a:srgbClr val="FF0000"/>
              </a:solidFill>
              <a:latin typeface="Sassoon Infant Std" pitchFamily="34" charset="0"/>
            </a:endParaRPr>
          </a:p>
        </p:txBody>
      </p:sp>
      <p:sp>
        <p:nvSpPr>
          <p:cNvPr id="6" name="TextBox 5"/>
          <p:cNvSpPr txBox="1"/>
          <p:nvPr/>
        </p:nvSpPr>
        <p:spPr>
          <a:xfrm>
            <a:off x="428596" y="214290"/>
            <a:ext cx="8358246" cy="923330"/>
          </a:xfrm>
          <a:prstGeom prst="rect">
            <a:avLst/>
          </a:prstGeom>
          <a:solidFill>
            <a:schemeClr val="bg1">
              <a:lumMod val="95000"/>
            </a:schemeClr>
          </a:solidFill>
          <a:ln w="28575">
            <a:solidFill>
              <a:srgbClr val="00B0F0"/>
            </a:solidFill>
          </a:ln>
        </p:spPr>
        <p:txBody>
          <a:bodyPr wrap="square" rtlCol="0">
            <a:spAutoFit/>
          </a:bodyPr>
          <a:lstStyle/>
          <a:p>
            <a:pPr algn="ctr"/>
            <a:r>
              <a:rPr lang="en-GB" sz="5400" dirty="0" smtClean="0">
                <a:solidFill>
                  <a:srgbClr val="FF0000"/>
                </a:solidFill>
                <a:latin typeface="KG All of Me" pitchFamily="2" charset="0"/>
              </a:rPr>
              <a:t>CLOZE</a:t>
            </a:r>
            <a:endParaRPr lang="en-GB" sz="5400" dirty="0">
              <a:solidFill>
                <a:srgbClr val="FF0000"/>
              </a:solidFill>
              <a:latin typeface="KG All of Me" pitchFamily="2" charset="0"/>
            </a:endParaRPr>
          </a:p>
        </p:txBody>
      </p:sp>
      <p:sp>
        <p:nvSpPr>
          <p:cNvPr id="7" name="TextBox 6"/>
          <p:cNvSpPr txBox="1"/>
          <p:nvPr/>
        </p:nvSpPr>
        <p:spPr>
          <a:xfrm>
            <a:off x="500034" y="1916660"/>
            <a:ext cx="6786610"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2) Following a rainy spell, the garden plants began to </a:t>
            </a:r>
            <a:r>
              <a:rPr lang="en-GB" dirty="0" smtClean="0">
                <a:solidFill>
                  <a:srgbClr val="00B050"/>
                </a:solidFill>
                <a:latin typeface="KG HAPPY Solid" pitchFamily="2" charset="0"/>
              </a:rPr>
              <a:t>FLOURISH</a:t>
            </a:r>
            <a:r>
              <a:rPr lang="en-GB" dirty="0" smtClean="0">
                <a:latin typeface="Sassoon Infant Std" pitchFamily="34" charset="0"/>
              </a:rPr>
              <a:t>.</a:t>
            </a:r>
            <a:endParaRPr lang="en-GB" dirty="0">
              <a:latin typeface="Sassoon Infant Std" pitchFamily="34" charset="0"/>
            </a:endParaRPr>
          </a:p>
        </p:txBody>
      </p:sp>
      <p:sp>
        <p:nvSpPr>
          <p:cNvPr id="8" name="TextBox 7"/>
          <p:cNvSpPr txBox="1"/>
          <p:nvPr/>
        </p:nvSpPr>
        <p:spPr>
          <a:xfrm>
            <a:off x="500034" y="2416726"/>
            <a:ext cx="7072362"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3) The judge showed him </a:t>
            </a:r>
            <a:r>
              <a:rPr lang="en-GB" dirty="0" smtClean="0">
                <a:solidFill>
                  <a:srgbClr val="00B050"/>
                </a:solidFill>
                <a:latin typeface="KG HAPPY Solid" pitchFamily="2" charset="0"/>
              </a:rPr>
              <a:t>CLEMENCY</a:t>
            </a:r>
            <a:r>
              <a:rPr lang="en-GB" dirty="0" smtClean="0">
                <a:latin typeface="Sassoon Infant Std" pitchFamily="34" charset="0"/>
              </a:rPr>
              <a:t> since he was truly sorry. </a:t>
            </a:r>
            <a:endParaRPr lang="en-GB" dirty="0">
              <a:latin typeface="Sassoon Infant Std" pitchFamily="34" charset="0"/>
            </a:endParaRPr>
          </a:p>
        </p:txBody>
      </p:sp>
      <p:sp>
        <p:nvSpPr>
          <p:cNvPr id="9" name="TextBox 8"/>
          <p:cNvSpPr txBox="1"/>
          <p:nvPr/>
        </p:nvSpPr>
        <p:spPr>
          <a:xfrm>
            <a:off x="500034" y="2928934"/>
            <a:ext cx="7072362"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4) If you offend the king, he may </a:t>
            </a:r>
            <a:r>
              <a:rPr lang="en-GB" dirty="0" smtClean="0">
                <a:solidFill>
                  <a:srgbClr val="00B050"/>
                </a:solidFill>
                <a:latin typeface="KG HAPPY Solid" pitchFamily="2" charset="0"/>
              </a:rPr>
              <a:t>BANISH</a:t>
            </a:r>
            <a:r>
              <a:rPr lang="en-GB" dirty="0" smtClean="0">
                <a:latin typeface="Sassoon Infant Std" pitchFamily="34" charset="0"/>
              </a:rPr>
              <a:t> you to another country.</a:t>
            </a:r>
            <a:endParaRPr lang="en-GB" dirty="0">
              <a:latin typeface="Sassoon Infant Std" pitchFamily="34" charset="0"/>
            </a:endParaRPr>
          </a:p>
        </p:txBody>
      </p:sp>
      <p:sp>
        <p:nvSpPr>
          <p:cNvPr id="10" name="TextBox 9"/>
          <p:cNvSpPr txBox="1"/>
          <p:nvPr/>
        </p:nvSpPr>
        <p:spPr>
          <a:xfrm>
            <a:off x="500034" y="3416858"/>
            <a:ext cx="6786610"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5) Children do best if they grow up in a caring </a:t>
            </a:r>
            <a:r>
              <a:rPr lang="en-GB" dirty="0" smtClean="0">
                <a:solidFill>
                  <a:srgbClr val="00B050"/>
                </a:solidFill>
                <a:latin typeface="KG HAPPY Solid" pitchFamily="2" charset="0"/>
              </a:rPr>
              <a:t>ENVIRONMENT</a:t>
            </a:r>
            <a:r>
              <a:rPr lang="en-GB" dirty="0" smtClean="0">
                <a:latin typeface="Sassoon Infant Std" pitchFamily="34" charset="0"/>
              </a:rPr>
              <a:t>.</a:t>
            </a:r>
            <a:endParaRPr lang="en-GB" dirty="0">
              <a:latin typeface="Sassoon Infant Std" pitchFamily="34" charset="0"/>
            </a:endParaRPr>
          </a:p>
        </p:txBody>
      </p:sp>
      <p:sp>
        <p:nvSpPr>
          <p:cNvPr id="11" name="TextBox 10"/>
          <p:cNvSpPr txBox="1"/>
          <p:nvPr/>
        </p:nvSpPr>
        <p:spPr>
          <a:xfrm>
            <a:off x="500034" y="3916924"/>
            <a:ext cx="7286676"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6) She decided to switch off the TV and  </a:t>
            </a:r>
            <a:r>
              <a:rPr lang="en-GB" dirty="0" smtClean="0">
                <a:solidFill>
                  <a:srgbClr val="00B050"/>
                </a:solidFill>
                <a:latin typeface="KG HAPPY Solid" pitchFamily="2" charset="0"/>
              </a:rPr>
              <a:t>IMMERSE</a:t>
            </a:r>
            <a:r>
              <a:rPr lang="en-GB" dirty="0" smtClean="0">
                <a:latin typeface="Sassoon Infant Std" pitchFamily="34" charset="0"/>
              </a:rPr>
              <a:t> herself in a book.</a:t>
            </a:r>
            <a:endParaRPr lang="en-GB" dirty="0">
              <a:latin typeface="Sassoon Infant Std" pitchFamily="34" charset="0"/>
            </a:endParaRPr>
          </a:p>
        </p:txBody>
      </p:sp>
      <p:sp>
        <p:nvSpPr>
          <p:cNvPr id="12" name="24-Point Star 11"/>
          <p:cNvSpPr/>
          <p:nvPr/>
        </p:nvSpPr>
        <p:spPr>
          <a:xfrm>
            <a:off x="6572264" y="0"/>
            <a:ext cx="2214578" cy="1285860"/>
          </a:xfrm>
          <a:prstGeom prst="star24">
            <a:avLst/>
          </a:prstGeom>
          <a:solidFill>
            <a:srgbClr val="00B0F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latin typeface="KG All of Me" pitchFamily="2" charset="0"/>
              </a:rPr>
              <a:t>ANSWERS</a:t>
            </a:r>
            <a:endParaRPr lang="en-GB" dirty="0">
              <a:latin typeface="KG All of Me" pitchFamily="2" charset="0"/>
            </a:endParaRPr>
          </a:p>
        </p:txBody>
      </p:sp>
      <p:sp>
        <p:nvSpPr>
          <p:cNvPr id="13" name="TextBox 12"/>
          <p:cNvSpPr txBox="1"/>
          <p:nvPr/>
        </p:nvSpPr>
        <p:spPr>
          <a:xfrm>
            <a:off x="500034" y="4488428"/>
            <a:ext cx="7429552"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7) After the fire, the smell of smoke seemed to </a:t>
            </a:r>
            <a:r>
              <a:rPr lang="en-GB" dirty="0" smtClean="0">
                <a:solidFill>
                  <a:srgbClr val="00B050"/>
                </a:solidFill>
                <a:latin typeface="KG HAPPY Solid" pitchFamily="2" charset="0"/>
              </a:rPr>
              <a:t>LINGER</a:t>
            </a:r>
            <a:r>
              <a:rPr lang="en-GB" dirty="0" smtClean="0">
                <a:latin typeface="Sassoon Infant Std" pitchFamily="34" charset="0"/>
              </a:rPr>
              <a:t> for a long time .</a:t>
            </a:r>
            <a:endParaRPr lang="en-GB" dirty="0">
              <a:latin typeface="Sassoon Infant St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TextBox 2"/>
          <p:cNvSpPr txBox="1"/>
          <p:nvPr/>
        </p:nvSpPr>
        <p:spPr>
          <a:xfrm>
            <a:off x="500034" y="1428736"/>
            <a:ext cx="8429684"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1) You can </a:t>
            </a:r>
            <a:r>
              <a:rPr lang="en-GB" u="sng" dirty="0" smtClean="0">
                <a:latin typeface="Sassoon Infant Std" pitchFamily="34" charset="0"/>
              </a:rPr>
              <a:t>	</a:t>
            </a:r>
            <a:r>
              <a:rPr lang="en-GB" dirty="0" smtClean="0">
                <a:latin typeface="Sassoon Infant Std" pitchFamily="34" charset="0"/>
              </a:rPr>
              <a:t> hedgehogs out of their hidey holes with biscuits and cups of tea.</a:t>
            </a:r>
            <a:endParaRPr lang="en-GB" dirty="0">
              <a:latin typeface="Sassoon Infant Std" pitchFamily="34" charset="0"/>
            </a:endParaRPr>
          </a:p>
        </p:txBody>
      </p:sp>
      <p:sp>
        <p:nvSpPr>
          <p:cNvPr id="5" name="TextBox 4"/>
          <p:cNvSpPr txBox="1"/>
          <p:nvPr/>
        </p:nvSpPr>
        <p:spPr>
          <a:xfrm>
            <a:off x="428596" y="5586257"/>
            <a:ext cx="8358246" cy="1200329"/>
          </a:xfrm>
          <a:prstGeom prst="rect">
            <a:avLst/>
          </a:prstGeom>
          <a:solidFill>
            <a:schemeClr val="bg1">
              <a:lumMod val="95000"/>
            </a:schemeClr>
          </a:solidFill>
          <a:ln w="28575">
            <a:solidFill>
              <a:srgbClr val="00B0F0"/>
            </a:solidFill>
          </a:ln>
        </p:spPr>
        <p:txBody>
          <a:bodyPr wrap="square" rtlCol="0">
            <a:spAutoFit/>
          </a:bodyPr>
          <a:lstStyle/>
          <a:p>
            <a:r>
              <a:rPr lang="en-GB" sz="2400" dirty="0" smtClean="0">
                <a:solidFill>
                  <a:srgbClr val="00B0F0"/>
                </a:solidFill>
                <a:latin typeface="KG HAPPY Solid" pitchFamily="2" charset="0"/>
              </a:rPr>
              <a:t>Choose from:</a:t>
            </a:r>
            <a:r>
              <a:rPr lang="en-GB" sz="2400" dirty="0" smtClean="0">
                <a:solidFill>
                  <a:srgbClr val="FF0000"/>
                </a:solidFill>
                <a:latin typeface="KG HAPPY Solid" pitchFamily="2" charset="0"/>
              </a:rPr>
              <a:t/>
            </a:r>
            <a:br>
              <a:rPr lang="en-GB" sz="2400" dirty="0" smtClean="0">
                <a:solidFill>
                  <a:srgbClr val="FF0000"/>
                </a:solidFill>
                <a:latin typeface="KG HAPPY Solid" pitchFamily="2" charset="0"/>
              </a:rPr>
            </a:br>
            <a:r>
              <a:rPr lang="en-GB" sz="2400" dirty="0" smtClean="0">
                <a:solidFill>
                  <a:srgbClr val="FF0000"/>
                </a:solidFill>
                <a:latin typeface="Sassoon Infant Std" pitchFamily="34" charset="0"/>
              </a:rPr>
              <a:t>impudent     coax     sufficient     procure</a:t>
            </a:r>
          </a:p>
          <a:p>
            <a:r>
              <a:rPr lang="en-GB" sz="2400" dirty="0" smtClean="0">
                <a:solidFill>
                  <a:srgbClr val="FF0000"/>
                </a:solidFill>
                <a:latin typeface="Sassoon Infant Std" pitchFamily="34" charset="0"/>
              </a:rPr>
              <a:t>advance      </a:t>
            </a:r>
            <a:r>
              <a:rPr lang="en-GB" sz="2400" smtClean="0">
                <a:solidFill>
                  <a:srgbClr val="FF0000"/>
                </a:solidFill>
                <a:latin typeface="Sassoon Infant Std" pitchFamily="34" charset="0"/>
              </a:rPr>
              <a:t>frivolous     accustom</a:t>
            </a:r>
            <a:endParaRPr lang="en-GB" sz="2400" dirty="0">
              <a:solidFill>
                <a:srgbClr val="FF0000"/>
              </a:solidFill>
              <a:latin typeface="Sassoon Infant Std" pitchFamily="34" charset="0"/>
            </a:endParaRPr>
          </a:p>
        </p:txBody>
      </p:sp>
      <p:sp>
        <p:nvSpPr>
          <p:cNvPr id="6" name="TextBox 5"/>
          <p:cNvSpPr txBox="1"/>
          <p:nvPr/>
        </p:nvSpPr>
        <p:spPr>
          <a:xfrm>
            <a:off x="428596" y="214290"/>
            <a:ext cx="8358246" cy="923330"/>
          </a:xfrm>
          <a:prstGeom prst="rect">
            <a:avLst/>
          </a:prstGeom>
          <a:solidFill>
            <a:schemeClr val="bg1">
              <a:lumMod val="95000"/>
            </a:schemeClr>
          </a:solidFill>
          <a:ln w="28575">
            <a:solidFill>
              <a:srgbClr val="00B0F0"/>
            </a:solidFill>
          </a:ln>
        </p:spPr>
        <p:txBody>
          <a:bodyPr wrap="square" rtlCol="0">
            <a:spAutoFit/>
          </a:bodyPr>
          <a:lstStyle/>
          <a:p>
            <a:pPr algn="ctr"/>
            <a:r>
              <a:rPr lang="en-GB" sz="5400" dirty="0" smtClean="0">
                <a:solidFill>
                  <a:srgbClr val="FF0000"/>
                </a:solidFill>
                <a:latin typeface="KG All of Me" pitchFamily="2" charset="0"/>
              </a:rPr>
              <a:t>CLOZE</a:t>
            </a:r>
            <a:endParaRPr lang="en-GB" sz="5400" dirty="0">
              <a:solidFill>
                <a:srgbClr val="FF0000"/>
              </a:solidFill>
              <a:latin typeface="KG All of Me" pitchFamily="2" charset="0"/>
            </a:endParaRPr>
          </a:p>
        </p:txBody>
      </p:sp>
      <p:sp>
        <p:nvSpPr>
          <p:cNvPr id="7" name="TextBox 6"/>
          <p:cNvSpPr txBox="1"/>
          <p:nvPr/>
        </p:nvSpPr>
        <p:spPr>
          <a:xfrm>
            <a:off x="500098" y="1916660"/>
            <a:ext cx="9144000"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2) I have managed to </a:t>
            </a:r>
            <a:r>
              <a:rPr lang="en-GB" u="sng" dirty="0" smtClean="0">
                <a:latin typeface="Sassoon Infant Std" pitchFamily="34" charset="0"/>
              </a:rPr>
              <a:t>		</a:t>
            </a:r>
            <a:r>
              <a:rPr lang="en-GB" dirty="0" smtClean="0">
                <a:latin typeface="Sassoon Infant Std" pitchFamily="34" charset="0"/>
              </a:rPr>
              <a:t> some sturdy wellingtons for my holiday in Scotland.</a:t>
            </a:r>
            <a:endParaRPr lang="en-GB" dirty="0">
              <a:latin typeface="Sassoon Infant Std" pitchFamily="34" charset="0"/>
            </a:endParaRPr>
          </a:p>
        </p:txBody>
      </p:sp>
      <p:sp>
        <p:nvSpPr>
          <p:cNvPr id="8" name="TextBox 7"/>
          <p:cNvSpPr txBox="1"/>
          <p:nvPr/>
        </p:nvSpPr>
        <p:spPr>
          <a:xfrm>
            <a:off x="500034" y="2416726"/>
            <a:ext cx="8429684" cy="646331"/>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3) Football stickers are </a:t>
            </a:r>
            <a:r>
              <a:rPr lang="en-GB" u="sng" dirty="0" smtClean="0">
                <a:latin typeface="Sassoon Infant Std" pitchFamily="34" charset="0"/>
              </a:rPr>
              <a:t>		</a:t>
            </a:r>
            <a:r>
              <a:rPr lang="en-GB" dirty="0" smtClean="0">
                <a:latin typeface="Sassoon Infant Std" pitchFamily="34" charset="0"/>
              </a:rPr>
              <a:t>; you should spend your pocket money on something more worthwhile.</a:t>
            </a:r>
            <a:endParaRPr lang="en-GB" dirty="0">
              <a:latin typeface="Sassoon Infant Std" pitchFamily="34" charset="0"/>
            </a:endParaRPr>
          </a:p>
        </p:txBody>
      </p:sp>
      <p:sp>
        <p:nvSpPr>
          <p:cNvPr id="9" name="TextBox 8"/>
          <p:cNvSpPr txBox="1"/>
          <p:nvPr/>
        </p:nvSpPr>
        <p:spPr>
          <a:xfrm>
            <a:off x="500034" y="3416858"/>
            <a:ext cx="8429684"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4) The  ___________ boy was swiftly sent to the </a:t>
            </a:r>
            <a:r>
              <a:rPr lang="en-GB" dirty="0" err="1" smtClean="0">
                <a:latin typeface="Sassoon Infant Std" pitchFamily="34" charset="0"/>
              </a:rPr>
              <a:t>headteacher’s</a:t>
            </a:r>
            <a:r>
              <a:rPr lang="en-GB" dirty="0" smtClean="0">
                <a:latin typeface="Sassoon Infant Std" pitchFamily="34" charset="0"/>
              </a:rPr>
              <a:t> office.</a:t>
            </a:r>
            <a:endParaRPr lang="en-GB" dirty="0">
              <a:latin typeface="Sassoon Infant Std" pitchFamily="34" charset="0"/>
            </a:endParaRPr>
          </a:p>
        </p:txBody>
      </p:sp>
      <p:sp>
        <p:nvSpPr>
          <p:cNvPr id="10" name="TextBox 9"/>
          <p:cNvSpPr txBox="1"/>
          <p:nvPr/>
        </p:nvSpPr>
        <p:spPr>
          <a:xfrm>
            <a:off x="500034" y="3988362"/>
            <a:ext cx="6215106"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5) An apple and a sandwich were </a:t>
            </a:r>
            <a:r>
              <a:rPr lang="en-GB" u="sng" dirty="0" smtClean="0">
                <a:latin typeface="Sassoon Infant Std" pitchFamily="34" charset="0"/>
              </a:rPr>
              <a:t>		</a:t>
            </a:r>
            <a:r>
              <a:rPr lang="en-GB" dirty="0" smtClean="0">
                <a:latin typeface="Sassoon Infant Std" pitchFamily="34" charset="0"/>
              </a:rPr>
              <a:t> for my lunch. </a:t>
            </a:r>
            <a:endParaRPr lang="en-GB" dirty="0">
              <a:latin typeface="Sassoon Infant Std" pitchFamily="34" charset="0"/>
            </a:endParaRPr>
          </a:p>
        </p:txBody>
      </p:sp>
      <p:sp>
        <p:nvSpPr>
          <p:cNvPr id="11" name="TextBox 10"/>
          <p:cNvSpPr txBox="1"/>
          <p:nvPr/>
        </p:nvSpPr>
        <p:spPr>
          <a:xfrm>
            <a:off x="500034" y="4488428"/>
            <a:ext cx="6500858"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6) William the Conqueror decided to </a:t>
            </a:r>
            <a:r>
              <a:rPr lang="en-GB" u="sng" dirty="0" smtClean="0">
                <a:latin typeface="Sassoon Infant Std" pitchFamily="34" charset="0"/>
              </a:rPr>
              <a:t>		 </a:t>
            </a:r>
            <a:r>
              <a:rPr lang="en-GB" dirty="0" smtClean="0">
                <a:latin typeface="Sassoon Infant Std" pitchFamily="34" charset="0"/>
              </a:rPr>
              <a:t> onto English soil.</a:t>
            </a:r>
            <a:endParaRPr lang="en-GB" dirty="0">
              <a:latin typeface="Sassoon Infant Std" pitchFamily="34" charset="0"/>
            </a:endParaRPr>
          </a:p>
        </p:txBody>
      </p:sp>
      <p:sp>
        <p:nvSpPr>
          <p:cNvPr id="12" name="24-Point Star 11"/>
          <p:cNvSpPr/>
          <p:nvPr/>
        </p:nvSpPr>
        <p:spPr>
          <a:xfrm>
            <a:off x="7286644" y="0"/>
            <a:ext cx="1500198" cy="1357322"/>
          </a:xfrm>
          <a:prstGeom prst="star24">
            <a:avLst/>
          </a:prstGeom>
          <a:solidFill>
            <a:srgbClr val="00B0F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latin typeface="KG All of Me" pitchFamily="2" charset="0"/>
              </a:rPr>
              <a:t>2 </a:t>
            </a:r>
            <a:r>
              <a:rPr lang="en-GB" dirty="0" err="1" smtClean="0">
                <a:latin typeface="KG All of Me" pitchFamily="2" charset="0"/>
              </a:rPr>
              <a:t>mins</a:t>
            </a:r>
            <a:endParaRPr lang="en-GB" dirty="0">
              <a:latin typeface="KG All of Me" pitchFamily="2" charset="0"/>
            </a:endParaRPr>
          </a:p>
        </p:txBody>
      </p:sp>
      <p:sp>
        <p:nvSpPr>
          <p:cNvPr id="13" name="TextBox 12"/>
          <p:cNvSpPr txBox="1"/>
          <p:nvPr/>
        </p:nvSpPr>
        <p:spPr>
          <a:xfrm>
            <a:off x="500034" y="5059932"/>
            <a:ext cx="7286676"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7) It’s surprising how quickly you can </a:t>
            </a:r>
            <a:r>
              <a:rPr lang="en-GB" u="sng" dirty="0" smtClean="0">
                <a:latin typeface="Sassoon Infant Std" pitchFamily="34" charset="0"/>
              </a:rPr>
              <a:t>		</a:t>
            </a:r>
            <a:r>
              <a:rPr lang="en-GB" dirty="0" smtClean="0">
                <a:latin typeface="Sassoon Infant Std" pitchFamily="34" charset="0"/>
              </a:rPr>
              <a:t> yourself to hot weather.</a:t>
            </a:r>
            <a:endParaRPr lang="en-GB" dirty="0">
              <a:latin typeface="Sassoon Infant St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1428736"/>
            <a:ext cx="8429684"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1) You can </a:t>
            </a:r>
            <a:r>
              <a:rPr lang="en-GB" dirty="0" smtClean="0">
                <a:solidFill>
                  <a:srgbClr val="00B050"/>
                </a:solidFill>
                <a:latin typeface="KG HAPPY Solid" pitchFamily="2" charset="0"/>
              </a:rPr>
              <a:t>COAX</a:t>
            </a:r>
            <a:r>
              <a:rPr lang="en-GB" dirty="0" smtClean="0">
                <a:latin typeface="Sassoon Infant Std" pitchFamily="34" charset="0"/>
              </a:rPr>
              <a:t> hedgehogs out of their hidey holes with biscuits and cups of tea.</a:t>
            </a:r>
            <a:endParaRPr lang="en-GB" dirty="0">
              <a:latin typeface="Sassoon Infant Std" pitchFamily="34" charset="0"/>
            </a:endParaRPr>
          </a:p>
        </p:txBody>
      </p:sp>
      <p:sp>
        <p:nvSpPr>
          <p:cNvPr id="5" name="TextBox 4"/>
          <p:cNvSpPr txBox="1"/>
          <p:nvPr/>
        </p:nvSpPr>
        <p:spPr>
          <a:xfrm>
            <a:off x="428596" y="5586257"/>
            <a:ext cx="8358246" cy="1200329"/>
          </a:xfrm>
          <a:prstGeom prst="rect">
            <a:avLst/>
          </a:prstGeom>
          <a:solidFill>
            <a:schemeClr val="bg1">
              <a:lumMod val="95000"/>
            </a:schemeClr>
          </a:solidFill>
          <a:ln w="28575">
            <a:solidFill>
              <a:srgbClr val="00B0F0"/>
            </a:solidFill>
          </a:ln>
        </p:spPr>
        <p:txBody>
          <a:bodyPr wrap="square" rtlCol="0">
            <a:spAutoFit/>
          </a:bodyPr>
          <a:lstStyle/>
          <a:p>
            <a:r>
              <a:rPr lang="en-GB" sz="2400" dirty="0" smtClean="0">
                <a:solidFill>
                  <a:srgbClr val="00B0F0"/>
                </a:solidFill>
                <a:latin typeface="KG HAPPY Solid" pitchFamily="2" charset="0"/>
              </a:rPr>
              <a:t>Choose from:</a:t>
            </a:r>
            <a:r>
              <a:rPr lang="en-GB" sz="2400" dirty="0" smtClean="0">
                <a:solidFill>
                  <a:srgbClr val="FF0000"/>
                </a:solidFill>
                <a:latin typeface="KG HAPPY Solid" pitchFamily="2" charset="0"/>
              </a:rPr>
              <a:t/>
            </a:r>
            <a:br>
              <a:rPr lang="en-GB" sz="2400" dirty="0" smtClean="0">
                <a:solidFill>
                  <a:srgbClr val="FF0000"/>
                </a:solidFill>
                <a:latin typeface="KG HAPPY Solid" pitchFamily="2" charset="0"/>
              </a:rPr>
            </a:br>
            <a:r>
              <a:rPr lang="en-GB" sz="2400" dirty="0" smtClean="0">
                <a:solidFill>
                  <a:srgbClr val="FF0000"/>
                </a:solidFill>
                <a:latin typeface="Sassoon Infant Std" pitchFamily="34" charset="0"/>
              </a:rPr>
              <a:t>impudent     coax     sufficient     accustom     procure</a:t>
            </a:r>
          </a:p>
          <a:p>
            <a:r>
              <a:rPr lang="en-GB" sz="2400" dirty="0" smtClean="0">
                <a:solidFill>
                  <a:srgbClr val="FF0000"/>
                </a:solidFill>
                <a:latin typeface="Sassoon Infant Std" pitchFamily="34" charset="0"/>
              </a:rPr>
              <a:t>advance      frivolous</a:t>
            </a:r>
            <a:endParaRPr lang="en-GB" sz="2400" dirty="0">
              <a:solidFill>
                <a:srgbClr val="FF0000"/>
              </a:solidFill>
              <a:latin typeface="Sassoon Infant Std" pitchFamily="34" charset="0"/>
            </a:endParaRPr>
          </a:p>
        </p:txBody>
      </p:sp>
      <p:sp>
        <p:nvSpPr>
          <p:cNvPr id="6" name="TextBox 5"/>
          <p:cNvSpPr txBox="1"/>
          <p:nvPr/>
        </p:nvSpPr>
        <p:spPr>
          <a:xfrm>
            <a:off x="428596" y="214290"/>
            <a:ext cx="8358246" cy="923330"/>
          </a:xfrm>
          <a:prstGeom prst="rect">
            <a:avLst/>
          </a:prstGeom>
          <a:solidFill>
            <a:schemeClr val="bg1">
              <a:lumMod val="95000"/>
            </a:schemeClr>
          </a:solidFill>
          <a:ln w="28575">
            <a:solidFill>
              <a:srgbClr val="00B0F0"/>
            </a:solidFill>
          </a:ln>
        </p:spPr>
        <p:txBody>
          <a:bodyPr wrap="square" rtlCol="0">
            <a:spAutoFit/>
          </a:bodyPr>
          <a:lstStyle/>
          <a:p>
            <a:pPr algn="ctr"/>
            <a:r>
              <a:rPr lang="en-GB" sz="5400" dirty="0" smtClean="0">
                <a:solidFill>
                  <a:srgbClr val="FF0000"/>
                </a:solidFill>
                <a:latin typeface="KG All of Me" pitchFamily="2" charset="0"/>
              </a:rPr>
              <a:t>CLOZE</a:t>
            </a:r>
            <a:endParaRPr lang="en-GB" sz="5400" dirty="0">
              <a:solidFill>
                <a:srgbClr val="FF0000"/>
              </a:solidFill>
              <a:latin typeface="KG All of Me" pitchFamily="2" charset="0"/>
            </a:endParaRPr>
          </a:p>
        </p:txBody>
      </p:sp>
      <p:sp>
        <p:nvSpPr>
          <p:cNvPr id="7" name="TextBox 6"/>
          <p:cNvSpPr txBox="1"/>
          <p:nvPr/>
        </p:nvSpPr>
        <p:spPr>
          <a:xfrm>
            <a:off x="500098" y="1916660"/>
            <a:ext cx="9144000"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2) I have managed to </a:t>
            </a:r>
            <a:r>
              <a:rPr lang="en-GB" dirty="0" smtClean="0">
                <a:solidFill>
                  <a:srgbClr val="00B050"/>
                </a:solidFill>
                <a:latin typeface="KG HAPPY Solid" pitchFamily="2" charset="0"/>
              </a:rPr>
              <a:t>PROCURE</a:t>
            </a:r>
            <a:r>
              <a:rPr lang="en-GB" dirty="0" smtClean="0">
                <a:latin typeface="Sassoon Infant Std" pitchFamily="34" charset="0"/>
              </a:rPr>
              <a:t> some sturdy wellingtons for my holiday in Scotland.</a:t>
            </a:r>
            <a:endParaRPr lang="en-GB" dirty="0">
              <a:latin typeface="Sassoon Infant Std" pitchFamily="34" charset="0"/>
            </a:endParaRPr>
          </a:p>
        </p:txBody>
      </p:sp>
      <p:sp>
        <p:nvSpPr>
          <p:cNvPr id="8" name="TextBox 7"/>
          <p:cNvSpPr txBox="1"/>
          <p:nvPr/>
        </p:nvSpPr>
        <p:spPr>
          <a:xfrm>
            <a:off x="500034" y="2416726"/>
            <a:ext cx="8429684" cy="646331"/>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3) Football stickers are </a:t>
            </a:r>
            <a:r>
              <a:rPr lang="en-GB" dirty="0" smtClean="0">
                <a:solidFill>
                  <a:srgbClr val="00B050"/>
                </a:solidFill>
                <a:latin typeface="KG HAPPY Solid" pitchFamily="2" charset="0"/>
              </a:rPr>
              <a:t>FRIVOLOUS</a:t>
            </a:r>
            <a:r>
              <a:rPr lang="en-GB" dirty="0" smtClean="0">
                <a:latin typeface="Sassoon Infant Std" pitchFamily="34" charset="0"/>
              </a:rPr>
              <a:t>; you should spend your pocket money on something more worthwhile.</a:t>
            </a:r>
            <a:endParaRPr lang="en-GB" dirty="0">
              <a:latin typeface="Sassoon Infant Std" pitchFamily="34" charset="0"/>
            </a:endParaRPr>
          </a:p>
        </p:txBody>
      </p:sp>
      <p:sp>
        <p:nvSpPr>
          <p:cNvPr id="9" name="TextBox 8"/>
          <p:cNvSpPr txBox="1"/>
          <p:nvPr/>
        </p:nvSpPr>
        <p:spPr>
          <a:xfrm>
            <a:off x="500034" y="3416858"/>
            <a:ext cx="8429684"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4) The </a:t>
            </a:r>
            <a:r>
              <a:rPr lang="en-GB" dirty="0" smtClean="0">
                <a:solidFill>
                  <a:srgbClr val="00B050"/>
                </a:solidFill>
                <a:latin typeface="KG HAPPY Solid" pitchFamily="2" charset="0"/>
              </a:rPr>
              <a:t>IMPUDENT</a:t>
            </a:r>
            <a:r>
              <a:rPr lang="en-GB" dirty="0" smtClean="0">
                <a:latin typeface="Sassoon Infant Std" pitchFamily="34" charset="0"/>
              </a:rPr>
              <a:t> boy was swiftly sent to the </a:t>
            </a:r>
            <a:r>
              <a:rPr lang="en-GB" dirty="0" err="1" smtClean="0">
                <a:latin typeface="Sassoon Infant Std" pitchFamily="34" charset="0"/>
              </a:rPr>
              <a:t>headteacher’s</a:t>
            </a:r>
            <a:r>
              <a:rPr lang="en-GB" dirty="0" smtClean="0">
                <a:latin typeface="Sassoon Infant Std" pitchFamily="34" charset="0"/>
              </a:rPr>
              <a:t> office.</a:t>
            </a:r>
            <a:endParaRPr lang="en-GB" dirty="0">
              <a:latin typeface="Sassoon Infant Std" pitchFamily="34" charset="0"/>
            </a:endParaRPr>
          </a:p>
        </p:txBody>
      </p:sp>
      <p:sp>
        <p:nvSpPr>
          <p:cNvPr id="10" name="TextBox 9"/>
          <p:cNvSpPr txBox="1"/>
          <p:nvPr/>
        </p:nvSpPr>
        <p:spPr>
          <a:xfrm>
            <a:off x="500034" y="3988362"/>
            <a:ext cx="6215106"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5) An apple and a sandwich were </a:t>
            </a:r>
            <a:r>
              <a:rPr lang="en-GB" dirty="0" smtClean="0">
                <a:solidFill>
                  <a:srgbClr val="00B050"/>
                </a:solidFill>
                <a:latin typeface="KG HAPPY Solid" pitchFamily="2" charset="0"/>
              </a:rPr>
              <a:t>SUFFICIENT</a:t>
            </a:r>
            <a:r>
              <a:rPr lang="en-GB" dirty="0" smtClean="0">
                <a:latin typeface="Sassoon Infant Std" pitchFamily="34" charset="0"/>
              </a:rPr>
              <a:t> for my lunch. </a:t>
            </a:r>
            <a:endParaRPr lang="en-GB" dirty="0">
              <a:latin typeface="Sassoon Infant Std" pitchFamily="34" charset="0"/>
            </a:endParaRPr>
          </a:p>
        </p:txBody>
      </p:sp>
      <p:sp>
        <p:nvSpPr>
          <p:cNvPr id="11" name="TextBox 10"/>
          <p:cNvSpPr txBox="1"/>
          <p:nvPr/>
        </p:nvSpPr>
        <p:spPr>
          <a:xfrm>
            <a:off x="500034" y="4488428"/>
            <a:ext cx="7286676"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6) William the Conqueror decided to </a:t>
            </a:r>
            <a:r>
              <a:rPr lang="en-GB" dirty="0" smtClean="0">
                <a:solidFill>
                  <a:srgbClr val="00B050"/>
                </a:solidFill>
                <a:latin typeface="KG HAPPY Solid" pitchFamily="2" charset="0"/>
              </a:rPr>
              <a:t>ADVANCE</a:t>
            </a:r>
            <a:r>
              <a:rPr lang="en-GB" dirty="0" smtClean="0">
                <a:latin typeface="Sassoon Infant Std" pitchFamily="34" charset="0"/>
              </a:rPr>
              <a:t> onto English soil.</a:t>
            </a:r>
            <a:endParaRPr lang="en-GB" dirty="0">
              <a:latin typeface="Sassoon Infant Std" pitchFamily="34" charset="0"/>
            </a:endParaRPr>
          </a:p>
        </p:txBody>
      </p:sp>
      <p:sp>
        <p:nvSpPr>
          <p:cNvPr id="13" name="TextBox 12"/>
          <p:cNvSpPr txBox="1"/>
          <p:nvPr/>
        </p:nvSpPr>
        <p:spPr>
          <a:xfrm>
            <a:off x="500034" y="5059932"/>
            <a:ext cx="7786742" cy="369332"/>
          </a:xfrm>
          <a:prstGeom prst="rect">
            <a:avLst/>
          </a:prstGeom>
          <a:solidFill>
            <a:schemeClr val="bg1">
              <a:lumMod val="95000"/>
            </a:schemeClr>
          </a:solidFill>
          <a:ln w="12700">
            <a:solidFill>
              <a:srgbClr val="FF0000"/>
            </a:solidFill>
          </a:ln>
        </p:spPr>
        <p:txBody>
          <a:bodyPr wrap="square" rtlCol="0">
            <a:spAutoFit/>
          </a:bodyPr>
          <a:lstStyle/>
          <a:p>
            <a:r>
              <a:rPr lang="en-GB" dirty="0" smtClean="0">
                <a:latin typeface="Sassoon Infant Std" pitchFamily="34" charset="0"/>
              </a:rPr>
              <a:t>7) It’s surprising how quickly you can </a:t>
            </a:r>
            <a:r>
              <a:rPr lang="en-GB" dirty="0" smtClean="0">
                <a:solidFill>
                  <a:srgbClr val="00B050"/>
                </a:solidFill>
                <a:latin typeface="KG HAPPY Solid" pitchFamily="2" charset="0"/>
              </a:rPr>
              <a:t>ACCUSTOM</a:t>
            </a:r>
            <a:r>
              <a:rPr lang="en-GB" dirty="0" smtClean="0">
                <a:latin typeface="Sassoon Infant Std" pitchFamily="34" charset="0"/>
              </a:rPr>
              <a:t> yourself to hot weather.</a:t>
            </a:r>
            <a:endParaRPr lang="en-GB" dirty="0">
              <a:latin typeface="Sassoon Infant Std" pitchFamily="34" charset="0"/>
            </a:endParaRPr>
          </a:p>
        </p:txBody>
      </p:sp>
      <p:sp>
        <p:nvSpPr>
          <p:cNvPr id="14" name="24-Point Star 13"/>
          <p:cNvSpPr/>
          <p:nvPr/>
        </p:nvSpPr>
        <p:spPr>
          <a:xfrm>
            <a:off x="6572264" y="0"/>
            <a:ext cx="2214578" cy="1285860"/>
          </a:xfrm>
          <a:prstGeom prst="star24">
            <a:avLst/>
          </a:prstGeom>
          <a:solidFill>
            <a:srgbClr val="00B0F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latin typeface="KG All of Me" pitchFamily="2" charset="0"/>
              </a:rPr>
              <a:t>ANSWERS</a:t>
            </a:r>
            <a:endParaRPr lang="en-GB" dirty="0">
              <a:latin typeface="KG All of Me"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2071678"/>
            <a:ext cx="4286280" cy="3539430"/>
          </a:xfrm>
          <a:prstGeom prst="rect">
            <a:avLst/>
          </a:prstGeom>
          <a:solidFill>
            <a:schemeClr val="bg1">
              <a:lumMod val="95000"/>
            </a:schemeClr>
          </a:solidFill>
          <a:ln w="57150">
            <a:solidFill>
              <a:srgbClr val="FF0000"/>
            </a:solidFill>
          </a:ln>
        </p:spPr>
        <p:txBody>
          <a:bodyPr wrap="square" rtlCol="0">
            <a:spAutoFit/>
          </a:bodyPr>
          <a:lstStyle/>
          <a:p>
            <a:r>
              <a:rPr lang="en-GB" sz="2800" dirty="0" smtClean="0">
                <a:solidFill>
                  <a:srgbClr val="FF0000"/>
                </a:solidFill>
                <a:latin typeface="Sassoon Infant Std" pitchFamily="34" charset="0"/>
              </a:rPr>
              <a:t>Write:</a:t>
            </a:r>
            <a:r>
              <a:rPr lang="en-GB" sz="2800" dirty="0" smtClean="0">
                <a:latin typeface="Sassoon Infant Std" pitchFamily="34" charset="0"/>
              </a:rPr>
              <a:t/>
            </a:r>
            <a:br>
              <a:rPr lang="en-GB" sz="2800" dirty="0" smtClean="0">
                <a:latin typeface="Sassoon Infant Std" pitchFamily="34" charset="0"/>
              </a:rPr>
            </a:br>
            <a:r>
              <a:rPr lang="en-GB" sz="2800" smtClean="0">
                <a:latin typeface="Sassoon Infant Std" pitchFamily="34" charset="0"/>
              </a:rPr>
              <a:t/>
            </a:r>
            <a:br>
              <a:rPr lang="en-GB" sz="2800" smtClean="0">
                <a:latin typeface="Sassoon Infant Std" pitchFamily="34" charset="0"/>
              </a:rPr>
            </a:br>
            <a:r>
              <a:rPr lang="en-GB" sz="2800" smtClean="0">
                <a:latin typeface="Sassoon Infant Std" pitchFamily="34" charset="0"/>
              </a:rPr>
              <a:t>Vocabulary Test</a:t>
            </a:r>
            <a:r>
              <a:rPr lang="en-GB" sz="2800" dirty="0" smtClean="0">
                <a:solidFill>
                  <a:srgbClr val="00B050"/>
                </a:solidFill>
                <a:latin typeface="Sassoon Infant Std" pitchFamily="34" charset="0"/>
              </a:rPr>
              <a:t/>
            </a:r>
            <a:br>
              <a:rPr lang="en-GB" sz="2800" dirty="0" smtClean="0">
                <a:solidFill>
                  <a:srgbClr val="00B050"/>
                </a:solidFill>
                <a:latin typeface="Sassoon Infant Std" pitchFamily="34" charset="0"/>
              </a:rPr>
            </a:br>
            <a:r>
              <a:rPr lang="en-GB" sz="2000" dirty="0" smtClean="0">
                <a:solidFill>
                  <a:srgbClr val="00B050"/>
                </a:solidFill>
                <a:latin typeface="Sassoon Infant Std" pitchFamily="34" charset="0"/>
              </a:rPr>
              <a:t/>
            </a:r>
            <a:br>
              <a:rPr lang="en-GB" sz="2000" dirty="0" smtClean="0">
                <a:solidFill>
                  <a:srgbClr val="00B050"/>
                </a:solidFill>
                <a:latin typeface="Sassoon Infant Std" pitchFamily="34" charset="0"/>
              </a:rPr>
            </a:br>
            <a:r>
              <a:rPr lang="en-GB" sz="2000" dirty="0" smtClean="0">
                <a:solidFill>
                  <a:srgbClr val="00B050"/>
                </a:solidFill>
                <a:latin typeface="Sassoon Infant Std" pitchFamily="34" charset="0"/>
              </a:rPr>
              <a:t>1)</a:t>
            </a:r>
            <a:br>
              <a:rPr lang="en-GB" sz="2000" dirty="0" smtClean="0">
                <a:solidFill>
                  <a:srgbClr val="00B050"/>
                </a:solidFill>
                <a:latin typeface="Sassoon Infant Std" pitchFamily="34" charset="0"/>
              </a:rPr>
            </a:br>
            <a:r>
              <a:rPr lang="en-GB" sz="2000" dirty="0" smtClean="0">
                <a:solidFill>
                  <a:srgbClr val="00B050"/>
                </a:solidFill>
                <a:latin typeface="Sassoon Infant Std" pitchFamily="34" charset="0"/>
              </a:rPr>
              <a:t>2)</a:t>
            </a:r>
          </a:p>
          <a:p>
            <a:r>
              <a:rPr lang="en-GB" sz="2000" dirty="0" smtClean="0">
                <a:solidFill>
                  <a:srgbClr val="00B050"/>
                </a:solidFill>
                <a:latin typeface="Sassoon Infant Std" pitchFamily="34" charset="0"/>
              </a:rPr>
              <a:t>3)</a:t>
            </a:r>
          </a:p>
          <a:p>
            <a:r>
              <a:rPr lang="en-GB" sz="2000" dirty="0" smtClean="0">
                <a:solidFill>
                  <a:srgbClr val="00B050"/>
                </a:solidFill>
                <a:latin typeface="Sassoon Infant Std" pitchFamily="34" charset="0"/>
              </a:rPr>
              <a:t>4)</a:t>
            </a:r>
          </a:p>
          <a:p>
            <a:r>
              <a:rPr lang="en-GB" sz="2000" dirty="0" smtClean="0">
                <a:solidFill>
                  <a:srgbClr val="00B050"/>
                </a:solidFill>
                <a:latin typeface="Sassoon Infant Std" pitchFamily="34" charset="0"/>
              </a:rPr>
              <a:t>5)</a:t>
            </a:r>
          </a:p>
          <a:p>
            <a:r>
              <a:rPr lang="en-GB" sz="2000" dirty="0" smtClean="0">
                <a:solidFill>
                  <a:srgbClr val="00B050"/>
                </a:solidFill>
                <a:latin typeface="Sassoon Infant Std" pitchFamily="34" charset="0"/>
              </a:rPr>
              <a:t>6)</a:t>
            </a:r>
            <a:endParaRPr lang="en-GB" sz="2000" dirty="0">
              <a:solidFill>
                <a:srgbClr val="00B050"/>
              </a:solidFill>
              <a:latin typeface="Sassoon Infant Std" pitchFamily="34" charset="0"/>
            </a:endParaRPr>
          </a:p>
        </p:txBody>
      </p:sp>
      <p:sp>
        <p:nvSpPr>
          <p:cNvPr id="3" name="TextBox 2"/>
          <p:cNvSpPr txBox="1"/>
          <p:nvPr/>
        </p:nvSpPr>
        <p:spPr>
          <a:xfrm>
            <a:off x="500034" y="428604"/>
            <a:ext cx="8143932" cy="646331"/>
          </a:xfrm>
          <a:prstGeom prst="rect">
            <a:avLst/>
          </a:prstGeom>
          <a:noFill/>
          <a:ln w="38100">
            <a:solidFill>
              <a:srgbClr val="FF0000"/>
            </a:solidFill>
          </a:ln>
        </p:spPr>
        <p:txBody>
          <a:bodyPr wrap="square" rtlCol="0">
            <a:spAutoFit/>
          </a:bodyPr>
          <a:lstStyle/>
          <a:p>
            <a:pPr algn="ctr"/>
            <a:r>
              <a:rPr lang="en-GB" sz="3600" dirty="0" smtClean="0">
                <a:solidFill>
                  <a:srgbClr val="00B0F0"/>
                </a:solidFill>
                <a:latin typeface="KG HAPPY Solid" pitchFamily="2" charset="0"/>
              </a:rPr>
              <a:t>VOCABULARY TEST</a:t>
            </a:r>
            <a:endParaRPr lang="en-GB" sz="3600" dirty="0">
              <a:solidFill>
                <a:srgbClr val="00B0F0"/>
              </a:solidFill>
              <a:latin typeface="KG HAPPY Solid" pitchFamily="2" charset="0"/>
            </a:endParaRPr>
          </a:p>
        </p:txBody>
      </p:sp>
      <p:sp>
        <p:nvSpPr>
          <p:cNvPr id="4" name="Flowchart: Manual Input 3"/>
          <p:cNvSpPr/>
          <p:nvPr/>
        </p:nvSpPr>
        <p:spPr>
          <a:xfrm>
            <a:off x="642910" y="1428736"/>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RIGID</a:t>
            </a:r>
            <a:endParaRPr lang="en-GB" dirty="0">
              <a:solidFill>
                <a:schemeClr val="bg1"/>
              </a:solidFill>
              <a:latin typeface="KG HAPPY Solid" pitchFamily="2" charset="0"/>
            </a:endParaRPr>
          </a:p>
        </p:txBody>
      </p:sp>
      <p:sp>
        <p:nvSpPr>
          <p:cNvPr id="5" name="Flowchart: Manual Input 4"/>
          <p:cNvSpPr/>
          <p:nvPr/>
        </p:nvSpPr>
        <p:spPr>
          <a:xfrm>
            <a:off x="642910" y="2357430"/>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SOBER</a:t>
            </a:r>
            <a:endParaRPr lang="en-GB" dirty="0">
              <a:solidFill>
                <a:schemeClr val="bg1"/>
              </a:solidFill>
              <a:latin typeface="KG HAPPY Solid" pitchFamily="2" charset="0"/>
            </a:endParaRPr>
          </a:p>
        </p:txBody>
      </p:sp>
      <p:sp>
        <p:nvSpPr>
          <p:cNvPr id="6" name="Flowchart: Manual Input 5"/>
          <p:cNvSpPr/>
          <p:nvPr/>
        </p:nvSpPr>
        <p:spPr>
          <a:xfrm>
            <a:off x="357158" y="3286124"/>
            <a:ext cx="2286016"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TEMPESTUOUS</a:t>
            </a:r>
            <a:endParaRPr lang="en-GB" dirty="0">
              <a:solidFill>
                <a:schemeClr val="bg1"/>
              </a:solidFill>
              <a:latin typeface="KG HAPPY Solid" pitchFamily="2" charset="0"/>
            </a:endParaRPr>
          </a:p>
        </p:txBody>
      </p:sp>
      <p:sp>
        <p:nvSpPr>
          <p:cNvPr id="7" name="Flowchart: Manual Input 6"/>
          <p:cNvSpPr/>
          <p:nvPr/>
        </p:nvSpPr>
        <p:spPr>
          <a:xfrm>
            <a:off x="642910" y="4286256"/>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VENERABLE</a:t>
            </a:r>
            <a:endParaRPr lang="en-GB" dirty="0">
              <a:solidFill>
                <a:schemeClr val="bg1"/>
              </a:solidFill>
              <a:latin typeface="KG HAPPY Solid" pitchFamily="2" charset="0"/>
            </a:endParaRPr>
          </a:p>
        </p:txBody>
      </p:sp>
      <p:sp>
        <p:nvSpPr>
          <p:cNvPr id="8" name="Flowchart: Manual Input 7"/>
          <p:cNvSpPr/>
          <p:nvPr/>
        </p:nvSpPr>
        <p:spPr>
          <a:xfrm>
            <a:off x="642910" y="5214950"/>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WRETCHED</a:t>
            </a:r>
            <a:endParaRPr lang="en-GB" dirty="0">
              <a:solidFill>
                <a:schemeClr val="bg1"/>
              </a:solidFill>
              <a:latin typeface="KG HAPPY Solid" pitchFamily="2" charset="0"/>
            </a:endParaRPr>
          </a:p>
        </p:txBody>
      </p:sp>
      <p:sp>
        <p:nvSpPr>
          <p:cNvPr id="9" name="Flowchart: Manual Input 8"/>
          <p:cNvSpPr/>
          <p:nvPr/>
        </p:nvSpPr>
        <p:spPr>
          <a:xfrm>
            <a:off x="5000628" y="1500174"/>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VOLATILE</a:t>
            </a:r>
            <a:endParaRPr lang="en-GB" dirty="0">
              <a:solidFill>
                <a:schemeClr val="bg1"/>
              </a:solidFill>
              <a:latin typeface="KG HAPPY Solid" pitchFamily="2" charset="0"/>
            </a:endParaRPr>
          </a:p>
        </p:txBody>
      </p:sp>
      <p:sp>
        <p:nvSpPr>
          <p:cNvPr id="10" name="Flowchart: Manual Input 9"/>
          <p:cNvSpPr/>
          <p:nvPr/>
        </p:nvSpPr>
        <p:spPr>
          <a:xfrm>
            <a:off x="5000628" y="2500306"/>
            <a:ext cx="2143140"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UNSURPASSED</a:t>
            </a:r>
            <a:endParaRPr lang="en-GB" dirty="0">
              <a:solidFill>
                <a:schemeClr val="bg1"/>
              </a:solidFill>
              <a:latin typeface="KG HAPPY Solid" pitchFamily="2" charset="0"/>
            </a:endParaRPr>
          </a:p>
        </p:txBody>
      </p:sp>
      <p:sp>
        <p:nvSpPr>
          <p:cNvPr id="11" name="Flowchart: Manual Input 10"/>
          <p:cNvSpPr/>
          <p:nvPr/>
        </p:nvSpPr>
        <p:spPr>
          <a:xfrm>
            <a:off x="5000628" y="3429000"/>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SUPERFLUOUS</a:t>
            </a:r>
            <a:endParaRPr lang="en-GB" dirty="0">
              <a:solidFill>
                <a:schemeClr val="bg1"/>
              </a:solidFill>
              <a:latin typeface="KG HAPPY Solid" pitchFamily="2" charset="0"/>
            </a:endParaRPr>
          </a:p>
        </p:txBody>
      </p:sp>
      <p:sp>
        <p:nvSpPr>
          <p:cNvPr id="12" name="Flowchart: Manual Input 11"/>
          <p:cNvSpPr/>
          <p:nvPr/>
        </p:nvSpPr>
        <p:spPr>
          <a:xfrm>
            <a:off x="5072066" y="4429132"/>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ROBUST</a:t>
            </a:r>
            <a:endParaRPr lang="en-GB" dirty="0">
              <a:solidFill>
                <a:schemeClr val="bg1"/>
              </a:solidFill>
              <a:latin typeface="KG HAPPY Solid" pitchFamily="2" charset="0"/>
            </a:endParaRPr>
          </a:p>
        </p:txBody>
      </p:sp>
      <p:sp>
        <p:nvSpPr>
          <p:cNvPr id="13" name="Flowchart: Manual Input 12"/>
          <p:cNvSpPr/>
          <p:nvPr/>
        </p:nvSpPr>
        <p:spPr>
          <a:xfrm>
            <a:off x="2928926" y="1357298"/>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DEVIOUS</a:t>
            </a:r>
            <a:endParaRPr lang="en-GB" dirty="0">
              <a:solidFill>
                <a:schemeClr val="bg1"/>
              </a:solidFill>
              <a:latin typeface="KG HAPPY Solid" pitchFamily="2" charset="0"/>
            </a:endParaRPr>
          </a:p>
        </p:txBody>
      </p:sp>
      <p:sp>
        <p:nvSpPr>
          <p:cNvPr id="14" name="Flowchart: Manual Input 13"/>
          <p:cNvSpPr/>
          <p:nvPr/>
        </p:nvSpPr>
        <p:spPr>
          <a:xfrm>
            <a:off x="2786050" y="2285992"/>
            <a:ext cx="2143140"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APPREHENSIVE</a:t>
            </a:r>
            <a:endParaRPr lang="en-GB" dirty="0">
              <a:solidFill>
                <a:schemeClr val="bg1"/>
              </a:solidFill>
              <a:latin typeface="KG HAPPY Solid" pitchFamily="2" charset="0"/>
            </a:endParaRPr>
          </a:p>
        </p:txBody>
      </p:sp>
      <p:sp>
        <p:nvSpPr>
          <p:cNvPr id="15" name="Flowchart: Manual Input 14"/>
          <p:cNvSpPr/>
          <p:nvPr/>
        </p:nvSpPr>
        <p:spPr>
          <a:xfrm>
            <a:off x="2928926" y="3214686"/>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FEEBLE</a:t>
            </a:r>
            <a:endParaRPr lang="en-GB" dirty="0">
              <a:solidFill>
                <a:schemeClr val="bg1"/>
              </a:solidFill>
              <a:latin typeface="KG HAPPY Solid" pitchFamily="2" charset="0"/>
            </a:endParaRPr>
          </a:p>
        </p:txBody>
      </p:sp>
      <p:sp>
        <p:nvSpPr>
          <p:cNvPr id="16" name="Flowchart: Manual Input 15"/>
          <p:cNvSpPr/>
          <p:nvPr/>
        </p:nvSpPr>
        <p:spPr>
          <a:xfrm>
            <a:off x="2928926" y="4214818"/>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CHARRED</a:t>
            </a:r>
            <a:endParaRPr lang="en-GB" dirty="0">
              <a:solidFill>
                <a:schemeClr val="bg1"/>
              </a:solidFill>
              <a:latin typeface="KG HAPPY Solid" pitchFamily="2" charset="0"/>
            </a:endParaRPr>
          </a:p>
        </p:txBody>
      </p:sp>
      <p:sp>
        <p:nvSpPr>
          <p:cNvPr id="17" name="Flowchart: Manual Input 16"/>
          <p:cNvSpPr/>
          <p:nvPr/>
        </p:nvSpPr>
        <p:spPr>
          <a:xfrm>
            <a:off x="2928926" y="5143512"/>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WHOLESOME</a:t>
            </a:r>
            <a:endParaRPr lang="en-GB" dirty="0">
              <a:solidFill>
                <a:schemeClr val="bg1"/>
              </a:solidFill>
              <a:latin typeface="KG HAPPY Solid" pitchFamily="2" charset="0"/>
            </a:endParaRPr>
          </a:p>
        </p:txBody>
      </p:sp>
      <p:sp>
        <p:nvSpPr>
          <p:cNvPr id="18" name="Flowchart: Manual Input 17"/>
          <p:cNvSpPr/>
          <p:nvPr/>
        </p:nvSpPr>
        <p:spPr>
          <a:xfrm>
            <a:off x="7143736" y="1500174"/>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PROSPEROUS</a:t>
            </a:r>
            <a:endParaRPr lang="en-GB" dirty="0">
              <a:solidFill>
                <a:schemeClr val="bg1"/>
              </a:solidFill>
              <a:latin typeface="KG HAPPY Solid" pitchFamily="2" charset="0"/>
            </a:endParaRPr>
          </a:p>
        </p:txBody>
      </p:sp>
      <p:sp>
        <p:nvSpPr>
          <p:cNvPr id="19" name="Flowchart: Manual Input 18"/>
          <p:cNvSpPr/>
          <p:nvPr/>
        </p:nvSpPr>
        <p:spPr>
          <a:xfrm>
            <a:off x="7143736" y="2500306"/>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GROTESQUE</a:t>
            </a:r>
            <a:endParaRPr lang="en-GB" dirty="0">
              <a:solidFill>
                <a:schemeClr val="bg1"/>
              </a:solidFill>
              <a:latin typeface="KG HAPPY Solid" pitchFamily="2" charset="0"/>
            </a:endParaRPr>
          </a:p>
        </p:txBody>
      </p:sp>
      <p:sp>
        <p:nvSpPr>
          <p:cNvPr id="20" name="Flowchart: Manual Input 19"/>
          <p:cNvSpPr/>
          <p:nvPr/>
        </p:nvSpPr>
        <p:spPr>
          <a:xfrm>
            <a:off x="7143736" y="3357562"/>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a:t>
            </a:r>
            <a:r>
              <a:rPr lang="en-GB" sz="1400" dirty="0" smtClean="0">
                <a:solidFill>
                  <a:schemeClr val="bg1"/>
                </a:solidFill>
                <a:latin typeface="KG HAPPY Solid" pitchFamily="2" charset="0"/>
              </a:rPr>
              <a:t>CONSPICUOUS</a:t>
            </a:r>
            <a:endParaRPr lang="en-GB" sz="1400" dirty="0">
              <a:solidFill>
                <a:schemeClr val="bg1"/>
              </a:solidFill>
              <a:latin typeface="KG HAPPY Solid" pitchFamily="2" charset="0"/>
            </a:endParaRPr>
          </a:p>
        </p:txBody>
      </p:sp>
      <p:sp>
        <p:nvSpPr>
          <p:cNvPr id="21" name="Flowchart: Manual Input 20"/>
          <p:cNvSpPr/>
          <p:nvPr/>
        </p:nvSpPr>
        <p:spPr>
          <a:xfrm>
            <a:off x="7143736" y="4429132"/>
            <a:ext cx="2000264" cy="785818"/>
          </a:xfrm>
          <a:prstGeom prst="flowChartManualInp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MEAGRE</a:t>
            </a:r>
            <a:endParaRPr lang="en-GB" dirty="0">
              <a:solidFill>
                <a:schemeClr val="bg1"/>
              </a:solidFill>
              <a:latin typeface="KG HAPPY Solid" pitchFamily="2" charset="0"/>
            </a:endParaRPr>
          </a:p>
        </p:txBody>
      </p:sp>
      <p:pic>
        <p:nvPicPr>
          <p:cNvPr id="63490" name="Picture 2" descr="Spectacles is a congratulations card with an owl wearing a pair of glasses"/>
          <p:cNvPicPr>
            <a:picLocks noChangeAspect="1" noChangeArrowheads="1"/>
          </p:cNvPicPr>
          <p:nvPr/>
        </p:nvPicPr>
        <p:blipFill>
          <a:blip r:embed="rId2"/>
          <a:srcRect/>
          <a:stretch>
            <a:fillRect/>
          </a:stretch>
        </p:blipFill>
        <p:spPr bwMode="auto">
          <a:xfrm>
            <a:off x="1928794" y="1928802"/>
            <a:ext cx="2541924" cy="3600000"/>
          </a:xfrm>
          <a:prstGeom prst="rect">
            <a:avLst/>
          </a:prstGeom>
          <a:noFill/>
        </p:spPr>
      </p:pic>
      <p:pic>
        <p:nvPicPr>
          <p:cNvPr id="63492" name="Picture 4" descr="POSITIVE QUOTES MOTIVATIONAL CARRY ON KEEP TRYING CLASSIC ROUND STICKER |  Zazzle.co.uk"/>
          <p:cNvPicPr>
            <a:picLocks noChangeAspect="1" noChangeArrowheads="1"/>
          </p:cNvPicPr>
          <p:nvPr/>
        </p:nvPicPr>
        <p:blipFill>
          <a:blip r:embed="rId3"/>
          <a:srcRect/>
          <a:stretch>
            <a:fillRect/>
          </a:stretch>
        </p:blipFill>
        <p:spPr bwMode="auto">
          <a:xfrm>
            <a:off x="4572000" y="1643050"/>
            <a:ext cx="3571899" cy="3571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349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3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9" name="6-Point Star 8"/>
          <p:cNvSpPr/>
          <p:nvPr/>
        </p:nvSpPr>
        <p:spPr>
          <a:xfrm>
            <a:off x="142844" y="0"/>
            <a:ext cx="8715436" cy="1643050"/>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latin typeface="KG HAPPY Solid" pitchFamily="2" charset="0"/>
              </a:rPr>
              <a:t>HYBRIDS –</a:t>
            </a:r>
            <a:r>
              <a:rPr lang="en-GB" sz="2800" dirty="0" smtClean="0">
                <a:solidFill>
                  <a:schemeClr val="bg1"/>
                </a:solidFill>
                <a:latin typeface="Sassoon Infant Std" pitchFamily="34" charset="0"/>
              </a:rPr>
              <a:t> Which two words have I spliced together?</a:t>
            </a:r>
          </a:p>
        </p:txBody>
      </p:sp>
      <p:sp>
        <p:nvSpPr>
          <p:cNvPr id="19" name="Rounded Rectangle 18"/>
          <p:cNvSpPr/>
          <p:nvPr/>
        </p:nvSpPr>
        <p:spPr>
          <a:xfrm>
            <a:off x="71406" y="2928934"/>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pompous</a:t>
            </a:r>
            <a:endParaRPr lang="en-GB" b="1" dirty="0">
              <a:solidFill>
                <a:srgbClr val="0070C0"/>
              </a:solidFill>
              <a:latin typeface="Sassoon Infant Std" pitchFamily="34" charset="0"/>
            </a:endParaRPr>
          </a:p>
        </p:txBody>
      </p:sp>
      <p:sp>
        <p:nvSpPr>
          <p:cNvPr id="40" name="Rounded Rectangle 39"/>
          <p:cNvSpPr/>
          <p:nvPr/>
        </p:nvSpPr>
        <p:spPr>
          <a:xfrm>
            <a:off x="428596" y="2285992"/>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proclaim</a:t>
            </a:r>
            <a:endParaRPr lang="en-GB" b="1" dirty="0">
              <a:solidFill>
                <a:srgbClr val="0070C0"/>
              </a:solidFill>
              <a:latin typeface="Sassoon Infant Std" pitchFamily="34" charset="0"/>
            </a:endParaRPr>
          </a:p>
        </p:txBody>
      </p:sp>
      <p:sp>
        <p:nvSpPr>
          <p:cNvPr id="41" name="Rounded Rectangle 40"/>
          <p:cNvSpPr/>
          <p:nvPr/>
        </p:nvSpPr>
        <p:spPr>
          <a:xfrm>
            <a:off x="428596" y="1714488"/>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accustom</a:t>
            </a:r>
            <a:endParaRPr lang="en-GB" b="1" dirty="0">
              <a:solidFill>
                <a:srgbClr val="0070C0"/>
              </a:solidFill>
              <a:latin typeface="Sassoon Infant Std" pitchFamily="34" charset="0"/>
            </a:endParaRPr>
          </a:p>
        </p:txBody>
      </p:sp>
      <p:sp>
        <p:nvSpPr>
          <p:cNvPr id="42" name="Rounded Rectangle 41"/>
          <p:cNvSpPr/>
          <p:nvPr/>
        </p:nvSpPr>
        <p:spPr>
          <a:xfrm>
            <a:off x="71406" y="3500438"/>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immerse</a:t>
            </a:r>
            <a:endParaRPr lang="en-GB" b="1" dirty="0">
              <a:solidFill>
                <a:srgbClr val="0070C0"/>
              </a:solidFill>
              <a:latin typeface="Sassoon Infant Std" pitchFamily="34" charset="0"/>
            </a:endParaRPr>
          </a:p>
        </p:txBody>
      </p:sp>
      <p:sp>
        <p:nvSpPr>
          <p:cNvPr id="73" name="Rounded Rectangle 72"/>
          <p:cNvSpPr/>
          <p:nvPr/>
        </p:nvSpPr>
        <p:spPr>
          <a:xfrm>
            <a:off x="428596" y="5072074"/>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clemency</a:t>
            </a:r>
            <a:endParaRPr lang="en-GB" b="1" dirty="0">
              <a:solidFill>
                <a:srgbClr val="0070C0"/>
              </a:solidFill>
              <a:latin typeface="Sassoon Infant Std" pitchFamily="34" charset="0"/>
            </a:endParaRPr>
          </a:p>
        </p:txBody>
      </p:sp>
      <p:sp>
        <p:nvSpPr>
          <p:cNvPr id="79" name="Rounded Rectangle 78"/>
          <p:cNvSpPr/>
          <p:nvPr/>
        </p:nvSpPr>
        <p:spPr>
          <a:xfrm>
            <a:off x="428596" y="6215082"/>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frivolous</a:t>
            </a:r>
            <a:endParaRPr lang="en-GB" b="1" dirty="0">
              <a:solidFill>
                <a:srgbClr val="0070C0"/>
              </a:solidFill>
              <a:latin typeface="Sassoon Infant Std" pitchFamily="34" charset="0"/>
            </a:endParaRPr>
          </a:p>
        </p:txBody>
      </p:sp>
      <p:sp>
        <p:nvSpPr>
          <p:cNvPr id="80" name="Rounded Rectangle 79"/>
          <p:cNvSpPr/>
          <p:nvPr/>
        </p:nvSpPr>
        <p:spPr>
          <a:xfrm>
            <a:off x="428596" y="4500570"/>
            <a:ext cx="1143008"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procure</a:t>
            </a:r>
            <a:endParaRPr lang="en-GB" b="1" dirty="0">
              <a:solidFill>
                <a:srgbClr val="0070C0"/>
              </a:solidFill>
              <a:latin typeface="Sassoon Infant Std" pitchFamily="34" charset="0"/>
            </a:endParaRPr>
          </a:p>
        </p:txBody>
      </p:sp>
      <p:sp>
        <p:nvSpPr>
          <p:cNvPr id="81" name="Rounded Rectangle 80"/>
          <p:cNvSpPr/>
          <p:nvPr/>
        </p:nvSpPr>
        <p:spPr>
          <a:xfrm>
            <a:off x="142844" y="4000504"/>
            <a:ext cx="1214446"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linger</a:t>
            </a:r>
            <a:endParaRPr lang="en-GB" b="1" dirty="0">
              <a:solidFill>
                <a:srgbClr val="0070C0"/>
              </a:solidFill>
              <a:latin typeface="Sassoon Infant Std" pitchFamily="34" charset="0"/>
            </a:endParaRPr>
          </a:p>
        </p:txBody>
      </p:sp>
      <p:sp>
        <p:nvSpPr>
          <p:cNvPr id="82" name="Rounded Rectangle 81"/>
          <p:cNvSpPr/>
          <p:nvPr/>
        </p:nvSpPr>
        <p:spPr>
          <a:xfrm>
            <a:off x="142844" y="5643578"/>
            <a:ext cx="1428760"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flourish</a:t>
            </a:r>
            <a:endParaRPr lang="en-GB" b="1" dirty="0">
              <a:solidFill>
                <a:srgbClr val="0070C0"/>
              </a:solidFill>
              <a:latin typeface="Sassoon Infant Std" pitchFamily="34" charset="0"/>
            </a:endParaRPr>
          </a:p>
        </p:txBody>
      </p:sp>
      <p:sp>
        <p:nvSpPr>
          <p:cNvPr id="93" name="24-Point Star 92"/>
          <p:cNvSpPr/>
          <p:nvPr/>
        </p:nvSpPr>
        <p:spPr>
          <a:xfrm>
            <a:off x="7572396" y="0"/>
            <a:ext cx="1500198" cy="1357322"/>
          </a:xfrm>
          <a:prstGeom prst="star24">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latin typeface="KG All of Me" pitchFamily="2" charset="0"/>
              </a:rPr>
              <a:t>2 </a:t>
            </a:r>
            <a:r>
              <a:rPr lang="en-GB" dirty="0" err="1" smtClean="0">
                <a:latin typeface="KG All of Me" pitchFamily="2" charset="0"/>
              </a:rPr>
              <a:t>mins</a:t>
            </a:r>
            <a:endParaRPr lang="en-GB" dirty="0">
              <a:latin typeface="KG All of Me" pitchFamily="2" charset="0"/>
            </a:endParaRPr>
          </a:p>
        </p:txBody>
      </p:sp>
      <p:sp>
        <p:nvSpPr>
          <p:cNvPr id="58" name="Flowchart: Manual Input 57"/>
          <p:cNvSpPr/>
          <p:nvPr/>
        </p:nvSpPr>
        <p:spPr>
          <a:xfrm>
            <a:off x="3500430" y="1785926"/>
            <a:ext cx="2000264" cy="785818"/>
          </a:xfrm>
          <a:prstGeom prst="flowChartManualInp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a:t>
            </a:r>
            <a:r>
              <a:rPr lang="en-GB" dirty="0" err="1" smtClean="0">
                <a:solidFill>
                  <a:schemeClr val="bg1"/>
                </a:solidFill>
                <a:latin typeface="KG HAPPY Solid" pitchFamily="2" charset="0"/>
              </a:rPr>
              <a:t>erse</a:t>
            </a:r>
            <a:endParaRPr lang="en-GB" dirty="0">
              <a:solidFill>
                <a:schemeClr val="bg1"/>
              </a:solidFill>
              <a:latin typeface="KG HAPPY Solid" pitchFamily="2" charset="0"/>
            </a:endParaRPr>
          </a:p>
        </p:txBody>
      </p:sp>
      <p:sp>
        <p:nvSpPr>
          <p:cNvPr id="59" name="Rounded Rectangle 58"/>
          <p:cNvSpPr/>
          <p:nvPr/>
        </p:nvSpPr>
        <p:spPr>
          <a:xfrm>
            <a:off x="2357422" y="2000240"/>
            <a:ext cx="135732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err="1" smtClean="0">
                <a:solidFill>
                  <a:srgbClr val="0070C0"/>
                </a:solidFill>
                <a:latin typeface="KG HAPPY Solid" pitchFamily="2" charset="0"/>
              </a:rPr>
              <a:t>clem</a:t>
            </a:r>
            <a:endParaRPr lang="en-GB" b="1" dirty="0">
              <a:solidFill>
                <a:srgbClr val="0070C0"/>
              </a:solidFill>
              <a:latin typeface="KG HAPPY Solid" pitchFamily="2" charset="0"/>
            </a:endParaRPr>
          </a:p>
        </p:txBody>
      </p:sp>
      <p:sp>
        <p:nvSpPr>
          <p:cNvPr id="60" name="Rounded Rectangle 59"/>
          <p:cNvSpPr/>
          <p:nvPr/>
        </p:nvSpPr>
        <p:spPr>
          <a:xfrm>
            <a:off x="2214546" y="1857364"/>
            <a:ext cx="276228" cy="2762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1</a:t>
            </a:r>
            <a:endParaRPr lang="en-GB" b="1" dirty="0">
              <a:solidFill>
                <a:srgbClr val="0070C0"/>
              </a:solidFill>
              <a:latin typeface="Sassoon Infant Std" pitchFamily="34" charset="0"/>
            </a:endParaRPr>
          </a:p>
        </p:txBody>
      </p:sp>
      <p:sp>
        <p:nvSpPr>
          <p:cNvPr id="61" name="Flowchart: Manual Input 60"/>
          <p:cNvSpPr/>
          <p:nvPr/>
        </p:nvSpPr>
        <p:spPr>
          <a:xfrm>
            <a:off x="3500430" y="2714620"/>
            <a:ext cx="2000264" cy="785818"/>
          </a:xfrm>
          <a:prstGeom prst="flowChartManualInp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a:t>
            </a:r>
            <a:r>
              <a:rPr lang="en-GB" dirty="0" err="1" smtClean="0">
                <a:solidFill>
                  <a:schemeClr val="bg1"/>
                </a:solidFill>
                <a:latin typeface="KG HAPPY Solid" pitchFamily="2" charset="0"/>
              </a:rPr>
              <a:t>ger</a:t>
            </a:r>
            <a:endParaRPr lang="en-GB" dirty="0">
              <a:solidFill>
                <a:schemeClr val="bg1"/>
              </a:solidFill>
              <a:latin typeface="KG HAPPY Solid" pitchFamily="2" charset="0"/>
            </a:endParaRPr>
          </a:p>
        </p:txBody>
      </p:sp>
      <p:sp>
        <p:nvSpPr>
          <p:cNvPr id="62" name="Rounded Rectangle 61"/>
          <p:cNvSpPr/>
          <p:nvPr/>
        </p:nvSpPr>
        <p:spPr>
          <a:xfrm>
            <a:off x="2357422" y="2928934"/>
            <a:ext cx="135732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err="1" smtClean="0">
                <a:solidFill>
                  <a:srgbClr val="0070C0"/>
                </a:solidFill>
                <a:latin typeface="KG HAPPY Solid" pitchFamily="2" charset="0"/>
              </a:rPr>
              <a:t>pom</a:t>
            </a:r>
            <a:endParaRPr lang="en-GB" b="1" dirty="0">
              <a:solidFill>
                <a:srgbClr val="0070C0"/>
              </a:solidFill>
              <a:latin typeface="KG HAPPY Solid" pitchFamily="2" charset="0"/>
            </a:endParaRPr>
          </a:p>
        </p:txBody>
      </p:sp>
      <p:sp>
        <p:nvSpPr>
          <p:cNvPr id="74" name="Rounded Rectangle 73"/>
          <p:cNvSpPr/>
          <p:nvPr/>
        </p:nvSpPr>
        <p:spPr>
          <a:xfrm>
            <a:off x="2214546" y="2786058"/>
            <a:ext cx="276228" cy="2762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2</a:t>
            </a:r>
            <a:endParaRPr lang="en-GB" b="1" dirty="0">
              <a:solidFill>
                <a:srgbClr val="0070C0"/>
              </a:solidFill>
              <a:latin typeface="Sassoon Infant Std" pitchFamily="34" charset="0"/>
            </a:endParaRPr>
          </a:p>
        </p:txBody>
      </p:sp>
      <p:sp>
        <p:nvSpPr>
          <p:cNvPr id="94" name="Flowchart: Manual Input 93"/>
          <p:cNvSpPr/>
          <p:nvPr/>
        </p:nvSpPr>
        <p:spPr>
          <a:xfrm>
            <a:off x="3500430" y="3643314"/>
            <a:ext cx="2000264" cy="785818"/>
          </a:xfrm>
          <a:prstGeom prst="flowChartManualInp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a:t>
            </a:r>
            <a:r>
              <a:rPr lang="en-GB" dirty="0" err="1" smtClean="0">
                <a:solidFill>
                  <a:schemeClr val="bg1"/>
                </a:solidFill>
                <a:latin typeface="KG HAPPY Solid" pitchFamily="2" charset="0"/>
              </a:rPr>
              <a:t>stom</a:t>
            </a:r>
            <a:endParaRPr lang="en-GB" dirty="0">
              <a:solidFill>
                <a:schemeClr val="bg1"/>
              </a:solidFill>
              <a:latin typeface="KG HAPPY Solid" pitchFamily="2" charset="0"/>
            </a:endParaRPr>
          </a:p>
        </p:txBody>
      </p:sp>
      <p:sp>
        <p:nvSpPr>
          <p:cNvPr id="95" name="Rounded Rectangle 94"/>
          <p:cNvSpPr/>
          <p:nvPr/>
        </p:nvSpPr>
        <p:spPr>
          <a:xfrm>
            <a:off x="2357422" y="3857628"/>
            <a:ext cx="135732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err="1" smtClean="0">
                <a:solidFill>
                  <a:srgbClr val="0070C0"/>
                </a:solidFill>
                <a:latin typeface="KG HAPPY Solid" pitchFamily="2" charset="0"/>
              </a:rPr>
              <a:t>frivo</a:t>
            </a:r>
            <a:endParaRPr lang="en-GB" b="1" dirty="0">
              <a:solidFill>
                <a:srgbClr val="0070C0"/>
              </a:solidFill>
              <a:latin typeface="KG HAPPY Solid" pitchFamily="2" charset="0"/>
            </a:endParaRPr>
          </a:p>
        </p:txBody>
      </p:sp>
      <p:sp>
        <p:nvSpPr>
          <p:cNvPr id="96" name="Rounded Rectangle 95"/>
          <p:cNvSpPr/>
          <p:nvPr/>
        </p:nvSpPr>
        <p:spPr>
          <a:xfrm>
            <a:off x="2214546" y="3714752"/>
            <a:ext cx="276228" cy="2762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3</a:t>
            </a:r>
            <a:endParaRPr lang="en-GB" b="1" dirty="0">
              <a:solidFill>
                <a:srgbClr val="0070C0"/>
              </a:solidFill>
              <a:latin typeface="Sassoon Infant Std" pitchFamily="34" charset="0"/>
            </a:endParaRPr>
          </a:p>
        </p:txBody>
      </p:sp>
      <p:sp>
        <p:nvSpPr>
          <p:cNvPr id="97" name="Flowchart: Manual Input 96"/>
          <p:cNvSpPr/>
          <p:nvPr/>
        </p:nvSpPr>
        <p:spPr>
          <a:xfrm>
            <a:off x="3500430" y="4643446"/>
            <a:ext cx="2000264" cy="785818"/>
          </a:xfrm>
          <a:prstGeom prst="flowChartManualInp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a:t>
            </a:r>
            <a:r>
              <a:rPr lang="en-GB" dirty="0" err="1" smtClean="0">
                <a:solidFill>
                  <a:schemeClr val="bg1"/>
                </a:solidFill>
                <a:latin typeface="KG HAPPY Solid" pitchFamily="2" charset="0"/>
              </a:rPr>
              <a:t>ency</a:t>
            </a:r>
            <a:endParaRPr lang="en-GB" dirty="0">
              <a:solidFill>
                <a:schemeClr val="bg1"/>
              </a:solidFill>
              <a:latin typeface="KG HAPPY Solid" pitchFamily="2" charset="0"/>
            </a:endParaRPr>
          </a:p>
        </p:txBody>
      </p:sp>
      <p:sp>
        <p:nvSpPr>
          <p:cNvPr id="98" name="Rounded Rectangle 97"/>
          <p:cNvSpPr/>
          <p:nvPr/>
        </p:nvSpPr>
        <p:spPr>
          <a:xfrm>
            <a:off x="2357422" y="4857760"/>
            <a:ext cx="135732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KG HAPPY Solid" pitchFamily="2" charset="0"/>
              </a:rPr>
              <a:t>pro</a:t>
            </a:r>
            <a:endParaRPr lang="en-GB" b="1" dirty="0">
              <a:solidFill>
                <a:srgbClr val="0070C0"/>
              </a:solidFill>
              <a:latin typeface="KG HAPPY Solid" pitchFamily="2" charset="0"/>
            </a:endParaRPr>
          </a:p>
        </p:txBody>
      </p:sp>
      <p:sp>
        <p:nvSpPr>
          <p:cNvPr id="99" name="Rounded Rectangle 98"/>
          <p:cNvSpPr/>
          <p:nvPr/>
        </p:nvSpPr>
        <p:spPr>
          <a:xfrm>
            <a:off x="2214546" y="4714884"/>
            <a:ext cx="276228" cy="2762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4</a:t>
            </a:r>
            <a:endParaRPr lang="en-GB" b="1" dirty="0">
              <a:solidFill>
                <a:srgbClr val="0070C0"/>
              </a:solidFill>
              <a:latin typeface="Sassoon Infant Std" pitchFamily="34" charset="0"/>
            </a:endParaRPr>
          </a:p>
        </p:txBody>
      </p:sp>
      <p:sp>
        <p:nvSpPr>
          <p:cNvPr id="100" name="Flowchart: Manual Input 99"/>
          <p:cNvSpPr/>
          <p:nvPr/>
        </p:nvSpPr>
        <p:spPr>
          <a:xfrm>
            <a:off x="3500430" y="5572140"/>
            <a:ext cx="2000264" cy="785818"/>
          </a:xfrm>
          <a:prstGeom prst="flowChartManualInp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a:t>
            </a:r>
            <a:r>
              <a:rPr lang="en-GB" dirty="0" err="1" smtClean="0">
                <a:solidFill>
                  <a:schemeClr val="bg1"/>
                </a:solidFill>
                <a:latin typeface="KG HAPPY Solid" pitchFamily="2" charset="0"/>
              </a:rPr>
              <a:t>ency</a:t>
            </a:r>
            <a:endParaRPr lang="en-GB" dirty="0">
              <a:solidFill>
                <a:schemeClr val="bg1"/>
              </a:solidFill>
              <a:latin typeface="KG HAPPY Solid" pitchFamily="2" charset="0"/>
            </a:endParaRPr>
          </a:p>
        </p:txBody>
      </p:sp>
      <p:sp>
        <p:nvSpPr>
          <p:cNvPr id="101" name="Rounded Rectangle 100"/>
          <p:cNvSpPr/>
          <p:nvPr/>
        </p:nvSpPr>
        <p:spPr>
          <a:xfrm>
            <a:off x="2357422" y="5786454"/>
            <a:ext cx="135732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KG HAPPY Solid" pitchFamily="2" charset="0"/>
              </a:rPr>
              <a:t>flour</a:t>
            </a:r>
            <a:endParaRPr lang="en-GB" b="1" dirty="0">
              <a:solidFill>
                <a:srgbClr val="0070C0"/>
              </a:solidFill>
              <a:latin typeface="KG HAPPY Solid" pitchFamily="2" charset="0"/>
            </a:endParaRPr>
          </a:p>
        </p:txBody>
      </p:sp>
      <p:sp>
        <p:nvSpPr>
          <p:cNvPr id="102" name="Rounded Rectangle 101"/>
          <p:cNvSpPr/>
          <p:nvPr/>
        </p:nvSpPr>
        <p:spPr>
          <a:xfrm>
            <a:off x="2214546" y="5643578"/>
            <a:ext cx="276228" cy="2762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5</a:t>
            </a:r>
            <a:endParaRPr lang="en-GB" b="1" dirty="0">
              <a:solidFill>
                <a:srgbClr val="0070C0"/>
              </a:solidFill>
              <a:latin typeface="Sassoon Infant Std" pitchFamily="34" charset="0"/>
            </a:endParaRPr>
          </a:p>
        </p:txBody>
      </p:sp>
      <p:sp>
        <p:nvSpPr>
          <p:cNvPr id="103" name="Flowchart: Manual Input 102"/>
          <p:cNvSpPr/>
          <p:nvPr/>
        </p:nvSpPr>
        <p:spPr>
          <a:xfrm>
            <a:off x="7215206" y="1785926"/>
            <a:ext cx="2000264" cy="785818"/>
          </a:xfrm>
          <a:prstGeom prst="flowChartManualInp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claim</a:t>
            </a:r>
            <a:endParaRPr lang="en-GB" dirty="0">
              <a:solidFill>
                <a:schemeClr val="bg1"/>
              </a:solidFill>
              <a:latin typeface="KG HAPPY Solid" pitchFamily="2" charset="0"/>
            </a:endParaRPr>
          </a:p>
        </p:txBody>
      </p:sp>
      <p:sp>
        <p:nvSpPr>
          <p:cNvPr id="104" name="Rounded Rectangle 103"/>
          <p:cNvSpPr/>
          <p:nvPr/>
        </p:nvSpPr>
        <p:spPr>
          <a:xfrm>
            <a:off x="6000760" y="2000240"/>
            <a:ext cx="135732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err="1" smtClean="0">
                <a:solidFill>
                  <a:srgbClr val="0070C0"/>
                </a:solidFill>
                <a:latin typeface="KG HAPPY Solid" pitchFamily="2" charset="0"/>
              </a:rPr>
              <a:t>accu</a:t>
            </a:r>
            <a:endParaRPr lang="en-GB" b="1" dirty="0">
              <a:solidFill>
                <a:srgbClr val="0070C0"/>
              </a:solidFill>
              <a:latin typeface="KG HAPPY Solid" pitchFamily="2" charset="0"/>
            </a:endParaRPr>
          </a:p>
        </p:txBody>
      </p:sp>
      <p:sp>
        <p:nvSpPr>
          <p:cNvPr id="105" name="Rounded Rectangle 104"/>
          <p:cNvSpPr/>
          <p:nvPr/>
        </p:nvSpPr>
        <p:spPr>
          <a:xfrm>
            <a:off x="5857884" y="1857364"/>
            <a:ext cx="276228" cy="2762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6</a:t>
            </a:r>
            <a:endParaRPr lang="en-GB" b="1" dirty="0">
              <a:solidFill>
                <a:srgbClr val="0070C0"/>
              </a:solidFill>
              <a:latin typeface="Sassoon Infant Std" pitchFamily="34" charset="0"/>
            </a:endParaRPr>
          </a:p>
        </p:txBody>
      </p:sp>
      <p:sp>
        <p:nvSpPr>
          <p:cNvPr id="106" name="Flowchart: Manual Input 105"/>
          <p:cNvSpPr/>
          <p:nvPr/>
        </p:nvSpPr>
        <p:spPr>
          <a:xfrm>
            <a:off x="7215206" y="2714620"/>
            <a:ext cx="2000264" cy="785818"/>
          </a:xfrm>
          <a:prstGeom prst="flowChartManualInp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a:t>
            </a:r>
            <a:r>
              <a:rPr lang="en-GB" dirty="0" err="1" smtClean="0">
                <a:solidFill>
                  <a:schemeClr val="bg1"/>
                </a:solidFill>
                <a:latin typeface="KG HAPPY Solid" pitchFamily="2" charset="0"/>
              </a:rPr>
              <a:t>ish</a:t>
            </a:r>
            <a:endParaRPr lang="en-GB" dirty="0">
              <a:solidFill>
                <a:schemeClr val="bg1"/>
              </a:solidFill>
              <a:latin typeface="KG HAPPY Solid" pitchFamily="2" charset="0"/>
            </a:endParaRPr>
          </a:p>
        </p:txBody>
      </p:sp>
      <p:sp>
        <p:nvSpPr>
          <p:cNvPr id="107" name="Rounded Rectangle 106"/>
          <p:cNvSpPr/>
          <p:nvPr/>
        </p:nvSpPr>
        <p:spPr>
          <a:xfrm>
            <a:off x="6072198" y="2928934"/>
            <a:ext cx="135732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KG HAPPY Solid" pitchFamily="2" charset="0"/>
              </a:rPr>
              <a:t>pro</a:t>
            </a:r>
            <a:endParaRPr lang="en-GB" b="1" dirty="0">
              <a:solidFill>
                <a:srgbClr val="0070C0"/>
              </a:solidFill>
              <a:latin typeface="KG HAPPY Solid" pitchFamily="2" charset="0"/>
            </a:endParaRPr>
          </a:p>
        </p:txBody>
      </p:sp>
      <p:sp>
        <p:nvSpPr>
          <p:cNvPr id="108" name="Rounded Rectangle 107"/>
          <p:cNvSpPr/>
          <p:nvPr/>
        </p:nvSpPr>
        <p:spPr>
          <a:xfrm>
            <a:off x="5929322" y="2786058"/>
            <a:ext cx="276228" cy="2762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7</a:t>
            </a:r>
            <a:endParaRPr lang="en-GB" b="1" dirty="0">
              <a:solidFill>
                <a:srgbClr val="0070C0"/>
              </a:solidFill>
              <a:latin typeface="Sassoon Infant Std" pitchFamily="34" charset="0"/>
            </a:endParaRPr>
          </a:p>
        </p:txBody>
      </p:sp>
      <p:sp>
        <p:nvSpPr>
          <p:cNvPr id="109" name="Flowchart: Manual Input 108"/>
          <p:cNvSpPr/>
          <p:nvPr/>
        </p:nvSpPr>
        <p:spPr>
          <a:xfrm>
            <a:off x="7215206" y="3643314"/>
            <a:ext cx="2000264" cy="785818"/>
          </a:xfrm>
          <a:prstGeom prst="flowChartManualInp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cure</a:t>
            </a:r>
            <a:endParaRPr lang="en-GB" dirty="0">
              <a:solidFill>
                <a:schemeClr val="bg1"/>
              </a:solidFill>
              <a:latin typeface="KG HAPPY Solid" pitchFamily="2" charset="0"/>
            </a:endParaRPr>
          </a:p>
        </p:txBody>
      </p:sp>
      <p:sp>
        <p:nvSpPr>
          <p:cNvPr id="110" name="Rounded Rectangle 109"/>
          <p:cNvSpPr/>
          <p:nvPr/>
        </p:nvSpPr>
        <p:spPr>
          <a:xfrm>
            <a:off x="6072198" y="3857628"/>
            <a:ext cx="135732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err="1" smtClean="0">
                <a:solidFill>
                  <a:srgbClr val="0070C0"/>
                </a:solidFill>
                <a:latin typeface="KG HAPPY Solid" pitchFamily="2" charset="0"/>
              </a:rPr>
              <a:t>lin</a:t>
            </a:r>
            <a:endParaRPr lang="en-GB" b="1" dirty="0">
              <a:solidFill>
                <a:srgbClr val="0070C0"/>
              </a:solidFill>
              <a:latin typeface="KG HAPPY Solid" pitchFamily="2" charset="0"/>
            </a:endParaRPr>
          </a:p>
        </p:txBody>
      </p:sp>
      <p:sp>
        <p:nvSpPr>
          <p:cNvPr id="111" name="Rounded Rectangle 110"/>
          <p:cNvSpPr/>
          <p:nvPr/>
        </p:nvSpPr>
        <p:spPr>
          <a:xfrm>
            <a:off x="5929322" y="3714752"/>
            <a:ext cx="276228" cy="2762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8</a:t>
            </a:r>
            <a:endParaRPr lang="en-GB" b="1" dirty="0">
              <a:solidFill>
                <a:srgbClr val="0070C0"/>
              </a:solidFill>
              <a:latin typeface="Sassoon Infant Std" pitchFamily="34" charset="0"/>
            </a:endParaRPr>
          </a:p>
        </p:txBody>
      </p:sp>
      <p:sp>
        <p:nvSpPr>
          <p:cNvPr id="112" name="Flowchart: Manual Input 111"/>
          <p:cNvSpPr/>
          <p:nvPr/>
        </p:nvSpPr>
        <p:spPr>
          <a:xfrm>
            <a:off x="7215206" y="4572008"/>
            <a:ext cx="2000264" cy="785818"/>
          </a:xfrm>
          <a:prstGeom prst="flowChartManualInp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a:t>
            </a:r>
            <a:r>
              <a:rPr lang="en-GB" dirty="0" err="1" smtClean="0">
                <a:solidFill>
                  <a:schemeClr val="bg1"/>
                </a:solidFill>
                <a:latin typeface="KG HAPPY Solid" pitchFamily="2" charset="0"/>
              </a:rPr>
              <a:t>pous</a:t>
            </a:r>
            <a:endParaRPr lang="en-GB" dirty="0">
              <a:solidFill>
                <a:schemeClr val="bg1"/>
              </a:solidFill>
              <a:latin typeface="KG HAPPY Solid" pitchFamily="2" charset="0"/>
            </a:endParaRPr>
          </a:p>
        </p:txBody>
      </p:sp>
      <p:sp>
        <p:nvSpPr>
          <p:cNvPr id="113" name="Rounded Rectangle 112"/>
          <p:cNvSpPr/>
          <p:nvPr/>
        </p:nvSpPr>
        <p:spPr>
          <a:xfrm>
            <a:off x="6072198" y="4786322"/>
            <a:ext cx="135732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err="1" smtClean="0">
                <a:solidFill>
                  <a:srgbClr val="0070C0"/>
                </a:solidFill>
                <a:latin typeface="KG HAPPY Solid" pitchFamily="2" charset="0"/>
              </a:rPr>
              <a:t>imm</a:t>
            </a:r>
            <a:endParaRPr lang="en-GB" b="1" dirty="0">
              <a:solidFill>
                <a:srgbClr val="0070C0"/>
              </a:solidFill>
              <a:latin typeface="KG HAPPY Solid" pitchFamily="2" charset="0"/>
            </a:endParaRPr>
          </a:p>
        </p:txBody>
      </p:sp>
      <p:sp>
        <p:nvSpPr>
          <p:cNvPr id="114" name="Rounded Rectangle 113"/>
          <p:cNvSpPr/>
          <p:nvPr/>
        </p:nvSpPr>
        <p:spPr>
          <a:xfrm>
            <a:off x="5929322" y="4643446"/>
            <a:ext cx="276228" cy="2762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9</a:t>
            </a:r>
            <a:endParaRPr lang="en-GB" b="1" dirty="0">
              <a:solidFill>
                <a:srgbClr val="0070C0"/>
              </a:solidFill>
              <a:latin typeface="Sassoon Infant Std"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9" name="6-Point Star 8"/>
          <p:cNvSpPr/>
          <p:nvPr/>
        </p:nvSpPr>
        <p:spPr>
          <a:xfrm>
            <a:off x="142844" y="0"/>
            <a:ext cx="8715436" cy="1643050"/>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latin typeface="KG HAPPY Solid" pitchFamily="2" charset="0"/>
              </a:rPr>
              <a:t>HYBRIDS –</a:t>
            </a:r>
            <a:r>
              <a:rPr lang="en-GB" sz="2800" dirty="0" smtClean="0">
                <a:solidFill>
                  <a:schemeClr val="bg1"/>
                </a:solidFill>
                <a:latin typeface="Sassoon Infant Std" pitchFamily="34" charset="0"/>
              </a:rPr>
              <a:t> Which two words have I spliced together?</a:t>
            </a:r>
          </a:p>
        </p:txBody>
      </p:sp>
      <p:sp>
        <p:nvSpPr>
          <p:cNvPr id="19" name="Rounded Rectangle 18"/>
          <p:cNvSpPr/>
          <p:nvPr/>
        </p:nvSpPr>
        <p:spPr>
          <a:xfrm>
            <a:off x="71406" y="2928934"/>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pompous</a:t>
            </a:r>
            <a:endParaRPr lang="en-GB" b="1" dirty="0">
              <a:solidFill>
                <a:srgbClr val="0070C0"/>
              </a:solidFill>
              <a:latin typeface="Sassoon Infant Std" pitchFamily="34" charset="0"/>
            </a:endParaRPr>
          </a:p>
        </p:txBody>
      </p:sp>
      <p:sp>
        <p:nvSpPr>
          <p:cNvPr id="40" name="Rounded Rectangle 39"/>
          <p:cNvSpPr/>
          <p:nvPr/>
        </p:nvSpPr>
        <p:spPr>
          <a:xfrm>
            <a:off x="428596" y="2285992"/>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proclaim</a:t>
            </a:r>
            <a:endParaRPr lang="en-GB" b="1" dirty="0">
              <a:solidFill>
                <a:srgbClr val="0070C0"/>
              </a:solidFill>
              <a:latin typeface="Sassoon Infant Std" pitchFamily="34" charset="0"/>
            </a:endParaRPr>
          </a:p>
        </p:txBody>
      </p:sp>
      <p:sp>
        <p:nvSpPr>
          <p:cNvPr id="41" name="Rounded Rectangle 40"/>
          <p:cNvSpPr/>
          <p:nvPr/>
        </p:nvSpPr>
        <p:spPr>
          <a:xfrm>
            <a:off x="428596" y="1714488"/>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accustom</a:t>
            </a:r>
            <a:endParaRPr lang="en-GB" b="1" dirty="0">
              <a:solidFill>
                <a:srgbClr val="0070C0"/>
              </a:solidFill>
              <a:latin typeface="Sassoon Infant Std" pitchFamily="34" charset="0"/>
            </a:endParaRPr>
          </a:p>
        </p:txBody>
      </p:sp>
      <p:sp>
        <p:nvSpPr>
          <p:cNvPr id="42" name="Rounded Rectangle 41"/>
          <p:cNvSpPr/>
          <p:nvPr/>
        </p:nvSpPr>
        <p:spPr>
          <a:xfrm>
            <a:off x="71406" y="3500438"/>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immerse</a:t>
            </a:r>
            <a:endParaRPr lang="en-GB" b="1" dirty="0">
              <a:solidFill>
                <a:srgbClr val="0070C0"/>
              </a:solidFill>
              <a:latin typeface="Sassoon Infant Std" pitchFamily="34" charset="0"/>
            </a:endParaRPr>
          </a:p>
        </p:txBody>
      </p:sp>
      <p:sp>
        <p:nvSpPr>
          <p:cNvPr id="73" name="Rounded Rectangle 72"/>
          <p:cNvSpPr/>
          <p:nvPr/>
        </p:nvSpPr>
        <p:spPr>
          <a:xfrm>
            <a:off x="428596" y="5072074"/>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clemency</a:t>
            </a:r>
            <a:endParaRPr lang="en-GB" b="1" dirty="0">
              <a:solidFill>
                <a:srgbClr val="0070C0"/>
              </a:solidFill>
              <a:latin typeface="Sassoon Infant Std" pitchFamily="34" charset="0"/>
            </a:endParaRPr>
          </a:p>
        </p:txBody>
      </p:sp>
      <p:sp>
        <p:nvSpPr>
          <p:cNvPr id="79" name="Rounded Rectangle 78"/>
          <p:cNvSpPr/>
          <p:nvPr/>
        </p:nvSpPr>
        <p:spPr>
          <a:xfrm>
            <a:off x="428596" y="6215082"/>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frivolous</a:t>
            </a:r>
            <a:endParaRPr lang="en-GB" b="1" dirty="0">
              <a:solidFill>
                <a:srgbClr val="0070C0"/>
              </a:solidFill>
              <a:latin typeface="Sassoon Infant Std" pitchFamily="34" charset="0"/>
            </a:endParaRPr>
          </a:p>
        </p:txBody>
      </p:sp>
      <p:sp>
        <p:nvSpPr>
          <p:cNvPr id="80" name="Rounded Rectangle 79"/>
          <p:cNvSpPr/>
          <p:nvPr/>
        </p:nvSpPr>
        <p:spPr>
          <a:xfrm>
            <a:off x="428596" y="4500570"/>
            <a:ext cx="1143008"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procure</a:t>
            </a:r>
            <a:endParaRPr lang="en-GB" b="1" dirty="0">
              <a:solidFill>
                <a:srgbClr val="0070C0"/>
              </a:solidFill>
              <a:latin typeface="Sassoon Infant Std" pitchFamily="34" charset="0"/>
            </a:endParaRPr>
          </a:p>
        </p:txBody>
      </p:sp>
      <p:sp>
        <p:nvSpPr>
          <p:cNvPr id="81" name="Rounded Rectangle 80"/>
          <p:cNvSpPr/>
          <p:nvPr/>
        </p:nvSpPr>
        <p:spPr>
          <a:xfrm>
            <a:off x="142844" y="4000504"/>
            <a:ext cx="1214446"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linger</a:t>
            </a:r>
            <a:endParaRPr lang="en-GB" b="1" dirty="0">
              <a:solidFill>
                <a:srgbClr val="0070C0"/>
              </a:solidFill>
              <a:latin typeface="Sassoon Infant Std" pitchFamily="34" charset="0"/>
            </a:endParaRPr>
          </a:p>
        </p:txBody>
      </p:sp>
      <p:sp>
        <p:nvSpPr>
          <p:cNvPr id="82" name="Rounded Rectangle 81"/>
          <p:cNvSpPr/>
          <p:nvPr/>
        </p:nvSpPr>
        <p:spPr>
          <a:xfrm>
            <a:off x="142844" y="5643578"/>
            <a:ext cx="1428760"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flourish</a:t>
            </a:r>
            <a:endParaRPr lang="en-GB" b="1" dirty="0">
              <a:solidFill>
                <a:srgbClr val="0070C0"/>
              </a:solidFill>
              <a:latin typeface="Sassoon Infant Std" pitchFamily="34" charset="0"/>
            </a:endParaRPr>
          </a:p>
        </p:txBody>
      </p:sp>
      <p:sp>
        <p:nvSpPr>
          <p:cNvPr id="93" name="24-Point Star 92"/>
          <p:cNvSpPr/>
          <p:nvPr/>
        </p:nvSpPr>
        <p:spPr>
          <a:xfrm>
            <a:off x="7572396" y="0"/>
            <a:ext cx="1500198" cy="1357322"/>
          </a:xfrm>
          <a:prstGeom prst="star24">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latin typeface="KG All of Me" pitchFamily="2" charset="0"/>
              </a:rPr>
              <a:t>2 </a:t>
            </a:r>
            <a:r>
              <a:rPr lang="en-GB" dirty="0" err="1" smtClean="0">
                <a:latin typeface="KG All of Me" pitchFamily="2" charset="0"/>
              </a:rPr>
              <a:t>mins</a:t>
            </a:r>
            <a:endParaRPr lang="en-GB" dirty="0">
              <a:latin typeface="KG All of Me" pitchFamily="2" charset="0"/>
            </a:endParaRPr>
          </a:p>
        </p:txBody>
      </p:sp>
      <p:sp>
        <p:nvSpPr>
          <p:cNvPr id="58" name="Flowchart: Manual Input 57"/>
          <p:cNvSpPr/>
          <p:nvPr/>
        </p:nvSpPr>
        <p:spPr>
          <a:xfrm>
            <a:off x="3500430" y="1785926"/>
            <a:ext cx="2000264" cy="785818"/>
          </a:xfrm>
          <a:prstGeom prst="flowChartManualInp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a:t>
            </a:r>
            <a:r>
              <a:rPr lang="en-GB" dirty="0" err="1" smtClean="0">
                <a:solidFill>
                  <a:schemeClr val="bg1"/>
                </a:solidFill>
                <a:latin typeface="KG HAPPY Solid" pitchFamily="2" charset="0"/>
              </a:rPr>
              <a:t>ency</a:t>
            </a:r>
            <a:endParaRPr lang="en-GB" dirty="0">
              <a:solidFill>
                <a:schemeClr val="bg1"/>
              </a:solidFill>
              <a:latin typeface="KG HAPPY Solid" pitchFamily="2" charset="0"/>
            </a:endParaRPr>
          </a:p>
        </p:txBody>
      </p:sp>
      <p:sp>
        <p:nvSpPr>
          <p:cNvPr id="59" name="Rounded Rectangle 58"/>
          <p:cNvSpPr/>
          <p:nvPr/>
        </p:nvSpPr>
        <p:spPr>
          <a:xfrm>
            <a:off x="2357422" y="2000240"/>
            <a:ext cx="135732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err="1" smtClean="0">
                <a:solidFill>
                  <a:srgbClr val="0070C0"/>
                </a:solidFill>
                <a:latin typeface="KG HAPPY Solid" pitchFamily="2" charset="0"/>
              </a:rPr>
              <a:t>clem</a:t>
            </a:r>
            <a:endParaRPr lang="en-GB" b="1" dirty="0">
              <a:solidFill>
                <a:srgbClr val="0070C0"/>
              </a:solidFill>
              <a:latin typeface="KG HAPPY Solid" pitchFamily="2" charset="0"/>
            </a:endParaRPr>
          </a:p>
        </p:txBody>
      </p:sp>
      <p:sp>
        <p:nvSpPr>
          <p:cNvPr id="60" name="Rounded Rectangle 59"/>
          <p:cNvSpPr/>
          <p:nvPr/>
        </p:nvSpPr>
        <p:spPr>
          <a:xfrm>
            <a:off x="2214546" y="1857364"/>
            <a:ext cx="276228" cy="2762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1</a:t>
            </a:r>
            <a:endParaRPr lang="en-GB" b="1" dirty="0">
              <a:solidFill>
                <a:srgbClr val="0070C0"/>
              </a:solidFill>
              <a:latin typeface="Sassoon Infant Std" pitchFamily="34" charset="0"/>
            </a:endParaRPr>
          </a:p>
        </p:txBody>
      </p:sp>
      <p:sp>
        <p:nvSpPr>
          <p:cNvPr id="61" name="Flowchart: Manual Input 60"/>
          <p:cNvSpPr/>
          <p:nvPr/>
        </p:nvSpPr>
        <p:spPr>
          <a:xfrm>
            <a:off x="3500430" y="2714620"/>
            <a:ext cx="2000264" cy="785818"/>
          </a:xfrm>
          <a:prstGeom prst="flowChartManualInp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a:t>
            </a:r>
            <a:r>
              <a:rPr lang="en-GB" dirty="0" err="1" smtClean="0">
                <a:solidFill>
                  <a:schemeClr val="bg1"/>
                </a:solidFill>
                <a:latin typeface="KG HAPPY Solid" pitchFamily="2" charset="0"/>
              </a:rPr>
              <a:t>pous</a:t>
            </a:r>
            <a:endParaRPr lang="en-GB" dirty="0">
              <a:solidFill>
                <a:schemeClr val="bg1"/>
              </a:solidFill>
              <a:latin typeface="KG HAPPY Solid" pitchFamily="2" charset="0"/>
            </a:endParaRPr>
          </a:p>
        </p:txBody>
      </p:sp>
      <p:sp>
        <p:nvSpPr>
          <p:cNvPr id="62" name="Rounded Rectangle 61"/>
          <p:cNvSpPr/>
          <p:nvPr/>
        </p:nvSpPr>
        <p:spPr>
          <a:xfrm>
            <a:off x="2357422" y="2928934"/>
            <a:ext cx="135732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err="1" smtClean="0">
                <a:solidFill>
                  <a:srgbClr val="0070C0"/>
                </a:solidFill>
                <a:latin typeface="KG HAPPY Solid" pitchFamily="2" charset="0"/>
              </a:rPr>
              <a:t>pom</a:t>
            </a:r>
            <a:endParaRPr lang="en-GB" b="1" dirty="0">
              <a:solidFill>
                <a:srgbClr val="0070C0"/>
              </a:solidFill>
              <a:latin typeface="KG HAPPY Solid" pitchFamily="2" charset="0"/>
            </a:endParaRPr>
          </a:p>
        </p:txBody>
      </p:sp>
      <p:sp>
        <p:nvSpPr>
          <p:cNvPr id="74" name="Rounded Rectangle 73"/>
          <p:cNvSpPr/>
          <p:nvPr/>
        </p:nvSpPr>
        <p:spPr>
          <a:xfrm>
            <a:off x="2214546" y="2786058"/>
            <a:ext cx="276228" cy="2762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2</a:t>
            </a:r>
            <a:endParaRPr lang="en-GB" b="1" dirty="0">
              <a:solidFill>
                <a:srgbClr val="0070C0"/>
              </a:solidFill>
              <a:latin typeface="Sassoon Infant Std" pitchFamily="34" charset="0"/>
            </a:endParaRPr>
          </a:p>
        </p:txBody>
      </p:sp>
      <p:sp>
        <p:nvSpPr>
          <p:cNvPr id="94" name="Flowchart: Manual Input 93"/>
          <p:cNvSpPr/>
          <p:nvPr/>
        </p:nvSpPr>
        <p:spPr>
          <a:xfrm>
            <a:off x="3500430" y="3643314"/>
            <a:ext cx="2000264" cy="785818"/>
          </a:xfrm>
          <a:prstGeom prst="flowChartManualInp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a:t>
            </a:r>
            <a:r>
              <a:rPr lang="en-GB" dirty="0" err="1" smtClean="0">
                <a:solidFill>
                  <a:schemeClr val="bg1"/>
                </a:solidFill>
                <a:latin typeface="KG HAPPY Solid" pitchFamily="2" charset="0"/>
              </a:rPr>
              <a:t>lous</a:t>
            </a:r>
            <a:endParaRPr lang="en-GB" dirty="0">
              <a:solidFill>
                <a:schemeClr val="bg1"/>
              </a:solidFill>
              <a:latin typeface="KG HAPPY Solid" pitchFamily="2" charset="0"/>
            </a:endParaRPr>
          </a:p>
        </p:txBody>
      </p:sp>
      <p:sp>
        <p:nvSpPr>
          <p:cNvPr id="95" name="Rounded Rectangle 94"/>
          <p:cNvSpPr/>
          <p:nvPr/>
        </p:nvSpPr>
        <p:spPr>
          <a:xfrm>
            <a:off x="2357422" y="3857628"/>
            <a:ext cx="135732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err="1" smtClean="0">
                <a:solidFill>
                  <a:srgbClr val="0070C0"/>
                </a:solidFill>
                <a:latin typeface="KG HAPPY Solid" pitchFamily="2" charset="0"/>
              </a:rPr>
              <a:t>frivo</a:t>
            </a:r>
            <a:endParaRPr lang="en-GB" b="1" dirty="0">
              <a:solidFill>
                <a:srgbClr val="0070C0"/>
              </a:solidFill>
              <a:latin typeface="KG HAPPY Solid" pitchFamily="2" charset="0"/>
            </a:endParaRPr>
          </a:p>
        </p:txBody>
      </p:sp>
      <p:sp>
        <p:nvSpPr>
          <p:cNvPr id="96" name="Rounded Rectangle 95"/>
          <p:cNvSpPr/>
          <p:nvPr/>
        </p:nvSpPr>
        <p:spPr>
          <a:xfrm>
            <a:off x="2214546" y="3714752"/>
            <a:ext cx="276228" cy="2762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3</a:t>
            </a:r>
            <a:endParaRPr lang="en-GB" b="1" dirty="0">
              <a:solidFill>
                <a:srgbClr val="0070C0"/>
              </a:solidFill>
              <a:latin typeface="Sassoon Infant Std" pitchFamily="34" charset="0"/>
            </a:endParaRPr>
          </a:p>
        </p:txBody>
      </p:sp>
      <p:sp>
        <p:nvSpPr>
          <p:cNvPr id="97" name="Flowchart: Manual Input 96"/>
          <p:cNvSpPr/>
          <p:nvPr/>
        </p:nvSpPr>
        <p:spPr>
          <a:xfrm>
            <a:off x="3500430" y="4643446"/>
            <a:ext cx="2000264" cy="785818"/>
          </a:xfrm>
          <a:prstGeom prst="flowChartManualInp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claim</a:t>
            </a:r>
            <a:endParaRPr lang="en-GB" dirty="0">
              <a:solidFill>
                <a:schemeClr val="bg1"/>
              </a:solidFill>
              <a:latin typeface="KG HAPPY Solid" pitchFamily="2" charset="0"/>
            </a:endParaRPr>
          </a:p>
        </p:txBody>
      </p:sp>
      <p:sp>
        <p:nvSpPr>
          <p:cNvPr id="98" name="Rounded Rectangle 97"/>
          <p:cNvSpPr/>
          <p:nvPr/>
        </p:nvSpPr>
        <p:spPr>
          <a:xfrm>
            <a:off x="2357422" y="4857760"/>
            <a:ext cx="135732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KG HAPPY Solid" pitchFamily="2" charset="0"/>
              </a:rPr>
              <a:t>pro</a:t>
            </a:r>
            <a:endParaRPr lang="en-GB" b="1" dirty="0">
              <a:solidFill>
                <a:srgbClr val="0070C0"/>
              </a:solidFill>
              <a:latin typeface="KG HAPPY Solid" pitchFamily="2" charset="0"/>
            </a:endParaRPr>
          </a:p>
        </p:txBody>
      </p:sp>
      <p:sp>
        <p:nvSpPr>
          <p:cNvPr id="99" name="Rounded Rectangle 98"/>
          <p:cNvSpPr/>
          <p:nvPr/>
        </p:nvSpPr>
        <p:spPr>
          <a:xfrm>
            <a:off x="2214546" y="4714884"/>
            <a:ext cx="276228" cy="2762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4</a:t>
            </a:r>
            <a:endParaRPr lang="en-GB" b="1" dirty="0">
              <a:solidFill>
                <a:srgbClr val="0070C0"/>
              </a:solidFill>
              <a:latin typeface="Sassoon Infant Std" pitchFamily="34" charset="0"/>
            </a:endParaRPr>
          </a:p>
        </p:txBody>
      </p:sp>
      <p:sp>
        <p:nvSpPr>
          <p:cNvPr id="100" name="Flowchart: Manual Input 99"/>
          <p:cNvSpPr/>
          <p:nvPr/>
        </p:nvSpPr>
        <p:spPr>
          <a:xfrm>
            <a:off x="3500430" y="5572140"/>
            <a:ext cx="2000264" cy="785818"/>
          </a:xfrm>
          <a:prstGeom prst="flowChartManualInp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a:t>
            </a:r>
            <a:r>
              <a:rPr lang="en-GB" dirty="0" err="1" smtClean="0">
                <a:solidFill>
                  <a:schemeClr val="bg1"/>
                </a:solidFill>
                <a:latin typeface="KG HAPPY Solid" pitchFamily="2" charset="0"/>
              </a:rPr>
              <a:t>ish</a:t>
            </a:r>
            <a:endParaRPr lang="en-GB" dirty="0">
              <a:solidFill>
                <a:schemeClr val="bg1"/>
              </a:solidFill>
              <a:latin typeface="KG HAPPY Solid" pitchFamily="2" charset="0"/>
            </a:endParaRPr>
          </a:p>
        </p:txBody>
      </p:sp>
      <p:sp>
        <p:nvSpPr>
          <p:cNvPr id="101" name="Rounded Rectangle 100"/>
          <p:cNvSpPr/>
          <p:nvPr/>
        </p:nvSpPr>
        <p:spPr>
          <a:xfrm>
            <a:off x="2357422" y="5786454"/>
            <a:ext cx="135732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KG HAPPY Solid" pitchFamily="2" charset="0"/>
              </a:rPr>
              <a:t>flour</a:t>
            </a:r>
            <a:endParaRPr lang="en-GB" b="1" dirty="0">
              <a:solidFill>
                <a:srgbClr val="0070C0"/>
              </a:solidFill>
              <a:latin typeface="KG HAPPY Solid" pitchFamily="2" charset="0"/>
            </a:endParaRPr>
          </a:p>
        </p:txBody>
      </p:sp>
      <p:sp>
        <p:nvSpPr>
          <p:cNvPr id="102" name="Rounded Rectangle 101"/>
          <p:cNvSpPr/>
          <p:nvPr/>
        </p:nvSpPr>
        <p:spPr>
          <a:xfrm>
            <a:off x="2214546" y="5643578"/>
            <a:ext cx="276228" cy="2762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5</a:t>
            </a:r>
            <a:endParaRPr lang="en-GB" b="1" dirty="0">
              <a:solidFill>
                <a:srgbClr val="0070C0"/>
              </a:solidFill>
              <a:latin typeface="Sassoon Infant Std" pitchFamily="34" charset="0"/>
            </a:endParaRPr>
          </a:p>
        </p:txBody>
      </p:sp>
      <p:sp>
        <p:nvSpPr>
          <p:cNvPr id="103" name="Flowchart: Manual Input 102"/>
          <p:cNvSpPr/>
          <p:nvPr/>
        </p:nvSpPr>
        <p:spPr>
          <a:xfrm>
            <a:off x="7215206" y="1785926"/>
            <a:ext cx="2000264" cy="785818"/>
          </a:xfrm>
          <a:prstGeom prst="flowChartManualInp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a:t>
            </a:r>
            <a:r>
              <a:rPr lang="en-GB" dirty="0" err="1" smtClean="0">
                <a:solidFill>
                  <a:schemeClr val="bg1"/>
                </a:solidFill>
                <a:latin typeface="KG HAPPY Solid" pitchFamily="2" charset="0"/>
              </a:rPr>
              <a:t>stom</a:t>
            </a:r>
            <a:endParaRPr lang="en-GB" dirty="0">
              <a:solidFill>
                <a:schemeClr val="bg1"/>
              </a:solidFill>
              <a:latin typeface="KG HAPPY Solid" pitchFamily="2" charset="0"/>
            </a:endParaRPr>
          </a:p>
        </p:txBody>
      </p:sp>
      <p:sp>
        <p:nvSpPr>
          <p:cNvPr id="104" name="Rounded Rectangle 103"/>
          <p:cNvSpPr/>
          <p:nvPr/>
        </p:nvSpPr>
        <p:spPr>
          <a:xfrm>
            <a:off x="6000760" y="2000240"/>
            <a:ext cx="135732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err="1" smtClean="0">
                <a:solidFill>
                  <a:srgbClr val="0070C0"/>
                </a:solidFill>
                <a:latin typeface="KG HAPPY Solid" pitchFamily="2" charset="0"/>
              </a:rPr>
              <a:t>accu</a:t>
            </a:r>
            <a:endParaRPr lang="en-GB" b="1" dirty="0">
              <a:solidFill>
                <a:srgbClr val="0070C0"/>
              </a:solidFill>
              <a:latin typeface="KG HAPPY Solid" pitchFamily="2" charset="0"/>
            </a:endParaRPr>
          </a:p>
        </p:txBody>
      </p:sp>
      <p:sp>
        <p:nvSpPr>
          <p:cNvPr id="105" name="Rounded Rectangle 104"/>
          <p:cNvSpPr/>
          <p:nvPr/>
        </p:nvSpPr>
        <p:spPr>
          <a:xfrm>
            <a:off x="5857884" y="1857364"/>
            <a:ext cx="276228" cy="2762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6</a:t>
            </a:r>
            <a:endParaRPr lang="en-GB" b="1" dirty="0">
              <a:solidFill>
                <a:srgbClr val="0070C0"/>
              </a:solidFill>
              <a:latin typeface="Sassoon Infant Std" pitchFamily="34" charset="0"/>
            </a:endParaRPr>
          </a:p>
        </p:txBody>
      </p:sp>
      <p:sp>
        <p:nvSpPr>
          <p:cNvPr id="106" name="Flowchart: Manual Input 105"/>
          <p:cNvSpPr/>
          <p:nvPr/>
        </p:nvSpPr>
        <p:spPr>
          <a:xfrm>
            <a:off x="7215206" y="2714620"/>
            <a:ext cx="2000264" cy="785818"/>
          </a:xfrm>
          <a:prstGeom prst="flowChartManualInp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cure</a:t>
            </a:r>
            <a:endParaRPr lang="en-GB" dirty="0">
              <a:solidFill>
                <a:schemeClr val="bg1"/>
              </a:solidFill>
              <a:latin typeface="KG HAPPY Solid" pitchFamily="2" charset="0"/>
            </a:endParaRPr>
          </a:p>
        </p:txBody>
      </p:sp>
      <p:sp>
        <p:nvSpPr>
          <p:cNvPr id="107" name="Rounded Rectangle 106"/>
          <p:cNvSpPr/>
          <p:nvPr/>
        </p:nvSpPr>
        <p:spPr>
          <a:xfrm>
            <a:off x="6072198" y="2928934"/>
            <a:ext cx="135732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KG HAPPY Solid" pitchFamily="2" charset="0"/>
              </a:rPr>
              <a:t>pro</a:t>
            </a:r>
            <a:endParaRPr lang="en-GB" b="1" dirty="0">
              <a:solidFill>
                <a:srgbClr val="0070C0"/>
              </a:solidFill>
              <a:latin typeface="KG HAPPY Solid" pitchFamily="2" charset="0"/>
            </a:endParaRPr>
          </a:p>
        </p:txBody>
      </p:sp>
      <p:sp>
        <p:nvSpPr>
          <p:cNvPr id="108" name="Rounded Rectangle 107"/>
          <p:cNvSpPr/>
          <p:nvPr/>
        </p:nvSpPr>
        <p:spPr>
          <a:xfrm>
            <a:off x="5929322" y="2786058"/>
            <a:ext cx="276228" cy="2762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7</a:t>
            </a:r>
            <a:endParaRPr lang="en-GB" b="1" dirty="0">
              <a:solidFill>
                <a:srgbClr val="0070C0"/>
              </a:solidFill>
              <a:latin typeface="Sassoon Infant Std" pitchFamily="34" charset="0"/>
            </a:endParaRPr>
          </a:p>
        </p:txBody>
      </p:sp>
      <p:sp>
        <p:nvSpPr>
          <p:cNvPr id="109" name="Flowchart: Manual Input 108"/>
          <p:cNvSpPr/>
          <p:nvPr/>
        </p:nvSpPr>
        <p:spPr>
          <a:xfrm>
            <a:off x="7215206" y="3643314"/>
            <a:ext cx="2000264" cy="785818"/>
          </a:xfrm>
          <a:prstGeom prst="flowChartManualInp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a:t>
            </a:r>
            <a:r>
              <a:rPr lang="en-GB" dirty="0" err="1" smtClean="0">
                <a:solidFill>
                  <a:schemeClr val="bg1"/>
                </a:solidFill>
                <a:latin typeface="KG HAPPY Solid" pitchFamily="2" charset="0"/>
              </a:rPr>
              <a:t>ger</a:t>
            </a:r>
            <a:endParaRPr lang="en-GB" dirty="0">
              <a:solidFill>
                <a:schemeClr val="bg1"/>
              </a:solidFill>
              <a:latin typeface="KG HAPPY Solid" pitchFamily="2" charset="0"/>
            </a:endParaRPr>
          </a:p>
        </p:txBody>
      </p:sp>
      <p:sp>
        <p:nvSpPr>
          <p:cNvPr id="110" name="Rounded Rectangle 109"/>
          <p:cNvSpPr/>
          <p:nvPr/>
        </p:nvSpPr>
        <p:spPr>
          <a:xfrm>
            <a:off x="6072198" y="3857628"/>
            <a:ext cx="135732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err="1" smtClean="0">
                <a:solidFill>
                  <a:srgbClr val="0070C0"/>
                </a:solidFill>
                <a:latin typeface="KG HAPPY Solid" pitchFamily="2" charset="0"/>
              </a:rPr>
              <a:t>lin</a:t>
            </a:r>
            <a:endParaRPr lang="en-GB" b="1" dirty="0">
              <a:solidFill>
                <a:srgbClr val="0070C0"/>
              </a:solidFill>
              <a:latin typeface="KG HAPPY Solid" pitchFamily="2" charset="0"/>
            </a:endParaRPr>
          </a:p>
        </p:txBody>
      </p:sp>
      <p:sp>
        <p:nvSpPr>
          <p:cNvPr id="111" name="Rounded Rectangle 110"/>
          <p:cNvSpPr/>
          <p:nvPr/>
        </p:nvSpPr>
        <p:spPr>
          <a:xfrm>
            <a:off x="5929322" y="3714752"/>
            <a:ext cx="276228" cy="2762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8</a:t>
            </a:r>
            <a:endParaRPr lang="en-GB" b="1" dirty="0">
              <a:solidFill>
                <a:srgbClr val="0070C0"/>
              </a:solidFill>
              <a:latin typeface="Sassoon Infant Std" pitchFamily="34" charset="0"/>
            </a:endParaRPr>
          </a:p>
        </p:txBody>
      </p:sp>
      <p:sp>
        <p:nvSpPr>
          <p:cNvPr id="112" name="Flowchart: Manual Input 111"/>
          <p:cNvSpPr/>
          <p:nvPr/>
        </p:nvSpPr>
        <p:spPr>
          <a:xfrm>
            <a:off x="7215206" y="4572008"/>
            <a:ext cx="2000264" cy="785818"/>
          </a:xfrm>
          <a:prstGeom prst="flowChartManualInp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KG HAPPY Solid" pitchFamily="2" charset="0"/>
              </a:rPr>
              <a:t>  </a:t>
            </a:r>
            <a:r>
              <a:rPr lang="en-GB" dirty="0" err="1" smtClean="0">
                <a:solidFill>
                  <a:schemeClr val="bg1"/>
                </a:solidFill>
                <a:latin typeface="KG HAPPY Solid" pitchFamily="2" charset="0"/>
              </a:rPr>
              <a:t>erse</a:t>
            </a:r>
            <a:endParaRPr lang="en-GB" dirty="0">
              <a:solidFill>
                <a:schemeClr val="bg1"/>
              </a:solidFill>
              <a:latin typeface="KG HAPPY Solid" pitchFamily="2" charset="0"/>
            </a:endParaRPr>
          </a:p>
        </p:txBody>
      </p:sp>
      <p:sp>
        <p:nvSpPr>
          <p:cNvPr id="113" name="Rounded Rectangle 112"/>
          <p:cNvSpPr/>
          <p:nvPr/>
        </p:nvSpPr>
        <p:spPr>
          <a:xfrm>
            <a:off x="6072198" y="4786322"/>
            <a:ext cx="135732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err="1" smtClean="0">
                <a:solidFill>
                  <a:srgbClr val="0070C0"/>
                </a:solidFill>
                <a:latin typeface="KG HAPPY Solid" pitchFamily="2" charset="0"/>
              </a:rPr>
              <a:t>imm</a:t>
            </a:r>
            <a:endParaRPr lang="en-GB" b="1" dirty="0">
              <a:solidFill>
                <a:srgbClr val="0070C0"/>
              </a:solidFill>
              <a:latin typeface="KG HAPPY Solid" pitchFamily="2" charset="0"/>
            </a:endParaRPr>
          </a:p>
        </p:txBody>
      </p:sp>
      <p:sp>
        <p:nvSpPr>
          <p:cNvPr id="114" name="Rounded Rectangle 113"/>
          <p:cNvSpPr/>
          <p:nvPr/>
        </p:nvSpPr>
        <p:spPr>
          <a:xfrm>
            <a:off x="5929322" y="4643446"/>
            <a:ext cx="276228" cy="2762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9</a:t>
            </a:r>
            <a:endParaRPr lang="en-GB" b="1" dirty="0">
              <a:solidFill>
                <a:srgbClr val="0070C0"/>
              </a:solidFill>
              <a:latin typeface="Sassoon Infant Std" pitchFamily="34" charset="0"/>
            </a:endParaRPr>
          </a:p>
        </p:txBody>
      </p:sp>
      <p:pic>
        <p:nvPicPr>
          <p:cNvPr id="3074" name="Picture 2" descr="STAR Program | Law School Services"/>
          <p:cNvPicPr>
            <a:picLocks noChangeAspect="1" noChangeArrowheads="1"/>
          </p:cNvPicPr>
          <p:nvPr/>
        </p:nvPicPr>
        <p:blipFill>
          <a:blip r:embed="rId2"/>
          <a:srcRect/>
          <a:stretch>
            <a:fillRect/>
          </a:stretch>
        </p:blipFill>
        <p:spPr bwMode="auto">
          <a:xfrm>
            <a:off x="3143240" y="1928802"/>
            <a:ext cx="285750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38" name="Flowchart: Manual Input 37"/>
          <p:cNvSpPr/>
          <p:nvPr/>
        </p:nvSpPr>
        <p:spPr>
          <a:xfrm>
            <a:off x="1428728" y="3857628"/>
            <a:ext cx="1571636" cy="571504"/>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Sassoon Infant Std" pitchFamily="34" charset="0"/>
              </a:rPr>
              <a:t>hang around</a:t>
            </a:r>
            <a:endParaRPr lang="en-GB" dirty="0">
              <a:solidFill>
                <a:schemeClr val="bg1"/>
              </a:solidFill>
              <a:latin typeface="Sassoon Infant Std" pitchFamily="34" charset="0"/>
            </a:endParaRPr>
          </a:p>
        </p:txBody>
      </p:sp>
      <p:sp>
        <p:nvSpPr>
          <p:cNvPr id="9" name="6-Point Star 8"/>
          <p:cNvSpPr/>
          <p:nvPr/>
        </p:nvSpPr>
        <p:spPr>
          <a:xfrm>
            <a:off x="142844" y="0"/>
            <a:ext cx="8715436" cy="1357298"/>
          </a:xfrm>
          <a:prstGeom prst="star6">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latin typeface="Sassoon Infant Std" pitchFamily="34" charset="0"/>
              </a:rPr>
              <a:t>Add the Vowels</a:t>
            </a:r>
          </a:p>
        </p:txBody>
      </p:sp>
      <p:sp>
        <p:nvSpPr>
          <p:cNvPr id="34" name="Flowchart: Manual Input 33"/>
          <p:cNvSpPr/>
          <p:nvPr/>
        </p:nvSpPr>
        <p:spPr>
          <a:xfrm>
            <a:off x="2285984" y="1500174"/>
            <a:ext cx="2428892"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get used to (something)</a:t>
            </a:r>
            <a:endParaRPr lang="en-GB" dirty="0">
              <a:solidFill>
                <a:schemeClr val="bg1"/>
              </a:solidFill>
              <a:latin typeface="Sassoon Infant Std" pitchFamily="34" charset="0"/>
            </a:endParaRPr>
          </a:p>
        </p:txBody>
      </p:sp>
      <p:sp>
        <p:nvSpPr>
          <p:cNvPr id="35" name="Flowchart: Manual Input 34"/>
          <p:cNvSpPr/>
          <p:nvPr/>
        </p:nvSpPr>
        <p:spPr>
          <a:xfrm>
            <a:off x="2285984" y="2071678"/>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declare</a:t>
            </a:r>
            <a:endParaRPr lang="en-GB" dirty="0">
              <a:solidFill>
                <a:schemeClr val="bg1"/>
              </a:solidFill>
              <a:latin typeface="Sassoon Infant Std" pitchFamily="34" charset="0"/>
            </a:endParaRPr>
          </a:p>
        </p:txBody>
      </p:sp>
      <p:sp>
        <p:nvSpPr>
          <p:cNvPr id="36" name="Flowchart: Manual Input 35"/>
          <p:cNvSpPr/>
          <p:nvPr/>
        </p:nvSpPr>
        <p:spPr>
          <a:xfrm>
            <a:off x="1571604" y="2643182"/>
            <a:ext cx="3214710"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bg1"/>
                </a:solidFill>
                <a:latin typeface="Sassoon Infant Std" pitchFamily="34" charset="0"/>
              </a:rPr>
              <a:t>big-headed</a:t>
            </a:r>
            <a:endParaRPr lang="en-GB" sz="1600" dirty="0">
              <a:solidFill>
                <a:schemeClr val="bg1"/>
              </a:solidFill>
              <a:latin typeface="Sassoon Infant Std" pitchFamily="34" charset="0"/>
            </a:endParaRPr>
          </a:p>
        </p:txBody>
      </p:sp>
      <p:sp>
        <p:nvSpPr>
          <p:cNvPr id="37" name="Flowchart: Manual Input 36"/>
          <p:cNvSpPr/>
          <p:nvPr/>
        </p:nvSpPr>
        <p:spPr>
          <a:xfrm>
            <a:off x="1857356" y="3214686"/>
            <a:ext cx="3286148"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Become completely involved in or place under water</a:t>
            </a:r>
            <a:endParaRPr lang="en-GB" dirty="0">
              <a:solidFill>
                <a:schemeClr val="bg1"/>
              </a:solidFill>
              <a:latin typeface="Sassoon Infant Std" pitchFamily="34" charset="0"/>
            </a:endParaRPr>
          </a:p>
        </p:txBody>
      </p:sp>
      <p:sp>
        <p:nvSpPr>
          <p:cNvPr id="64" name="Flowchart: Manual Input 63"/>
          <p:cNvSpPr/>
          <p:nvPr/>
        </p:nvSpPr>
        <p:spPr>
          <a:xfrm>
            <a:off x="6643702" y="1500174"/>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impossible to eat</a:t>
            </a:r>
            <a:endParaRPr lang="en-GB" dirty="0">
              <a:solidFill>
                <a:schemeClr val="bg1"/>
              </a:solidFill>
              <a:latin typeface="Sassoon Infant Std" pitchFamily="34" charset="0"/>
            </a:endParaRPr>
          </a:p>
        </p:txBody>
      </p:sp>
      <p:sp>
        <p:nvSpPr>
          <p:cNvPr id="65" name="Flowchart: Manual Input 64"/>
          <p:cNvSpPr/>
          <p:nvPr/>
        </p:nvSpPr>
        <p:spPr>
          <a:xfrm>
            <a:off x="6643702" y="2071678"/>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enough</a:t>
            </a:r>
            <a:endParaRPr lang="en-GB" dirty="0">
              <a:solidFill>
                <a:schemeClr val="bg1"/>
              </a:solidFill>
              <a:latin typeface="Sassoon Infant Std" pitchFamily="34" charset="0"/>
            </a:endParaRPr>
          </a:p>
        </p:txBody>
      </p:sp>
      <p:sp>
        <p:nvSpPr>
          <p:cNvPr id="66" name="Flowchart: Manual Input 65"/>
          <p:cNvSpPr/>
          <p:nvPr/>
        </p:nvSpPr>
        <p:spPr>
          <a:xfrm>
            <a:off x="6643702" y="2643182"/>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 go forward</a:t>
            </a:r>
            <a:endParaRPr lang="en-GB" dirty="0">
              <a:solidFill>
                <a:schemeClr val="bg1"/>
              </a:solidFill>
              <a:latin typeface="Sassoon Infant Std" pitchFamily="34" charset="0"/>
            </a:endParaRPr>
          </a:p>
        </p:txBody>
      </p:sp>
      <p:sp>
        <p:nvSpPr>
          <p:cNvPr id="67" name="Flowchart: Manual Input 66"/>
          <p:cNvSpPr/>
          <p:nvPr/>
        </p:nvSpPr>
        <p:spPr>
          <a:xfrm>
            <a:off x="6643702" y="3286124"/>
            <a:ext cx="2000264" cy="571504"/>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decorate</a:t>
            </a:r>
            <a:endParaRPr lang="en-GB" dirty="0">
              <a:solidFill>
                <a:schemeClr val="bg1"/>
              </a:solidFill>
              <a:latin typeface="Sassoon Infant Std" pitchFamily="34" charset="0"/>
            </a:endParaRPr>
          </a:p>
        </p:txBody>
      </p:sp>
      <p:sp>
        <p:nvSpPr>
          <p:cNvPr id="68" name="Flowchart: Manual Input 67"/>
          <p:cNvSpPr/>
          <p:nvPr/>
        </p:nvSpPr>
        <p:spPr>
          <a:xfrm>
            <a:off x="6643702" y="3786190"/>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Sassoon Infant Std" pitchFamily="34" charset="0"/>
            </a:endParaRPr>
          </a:p>
        </p:txBody>
      </p:sp>
      <p:sp>
        <p:nvSpPr>
          <p:cNvPr id="76" name="Flowchart: Manual Input 75"/>
          <p:cNvSpPr/>
          <p:nvPr/>
        </p:nvSpPr>
        <p:spPr>
          <a:xfrm>
            <a:off x="1785918" y="4786322"/>
            <a:ext cx="2857520"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mercy or leniency</a:t>
            </a:r>
            <a:endParaRPr lang="en-GB" dirty="0">
              <a:solidFill>
                <a:schemeClr val="bg1"/>
              </a:solidFill>
              <a:latin typeface="Sassoon Infant Std" pitchFamily="34" charset="0"/>
            </a:endParaRPr>
          </a:p>
        </p:txBody>
      </p:sp>
      <p:sp>
        <p:nvSpPr>
          <p:cNvPr id="77" name="Flowchart: Manual Input 76"/>
          <p:cNvSpPr/>
          <p:nvPr/>
        </p:nvSpPr>
        <p:spPr>
          <a:xfrm>
            <a:off x="1785918" y="5357826"/>
            <a:ext cx="2071702"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to grow well</a:t>
            </a:r>
            <a:endParaRPr lang="en-GB" dirty="0">
              <a:solidFill>
                <a:schemeClr val="bg1"/>
              </a:solidFill>
              <a:latin typeface="Sassoon Infant Std" pitchFamily="34" charset="0"/>
            </a:endParaRPr>
          </a:p>
        </p:txBody>
      </p:sp>
      <p:sp>
        <p:nvSpPr>
          <p:cNvPr id="78" name="Flowchart: Manual Input 77"/>
          <p:cNvSpPr/>
          <p:nvPr/>
        </p:nvSpPr>
        <p:spPr>
          <a:xfrm>
            <a:off x="2285984" y="5929330"/>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not useful; a waste of time or money</a:t>
            </a:r>
            <a:endParaRPr lang="en-GB" dirty="0">
              <a:solidFill>
                <a:schemeClr val="bg1"/>
              </a:solidFill>
              <a:latin typeface="Sassoon Infant Std" pitchFamily="34" charset="0"/>
            </a:endParaRPr>
          </a:p>
        </p:txBody>
      </p:sp>
      <p:sp>
        <p:nvSpPr>
          <p:cNvPr id="86" name="Flowchart: Manual Input 85"/>
          <p:cNvSpPr/>
          <p:nvPr/>
        </p:nvSpPr>
        <p:spPr>
          <a:xfrm>
            <a:off x="6072198" y="4929198"/>
            <a:ext cx="2857520" cy="642942"/>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surroundings</a:t>
            </a:r>
            <a:endParaRPr lang="en-GB" dirty="0">
              <a:solidFill>
                <a:schemeClr val="bg1"/>
              </a:solidFill>
              <a:latin typeface="Sassoon Infant Std" pitchFamily="34" charset="0"/>
            </a:endParaRPr>
          </a:p>
        </p:txBody>
      </p:sp>
      <p:sp>
        <p:nvSpPr>
          <p:cNvPr id="87" name="Flowchart: Manual Input 86"/>
          <p:cNvSpPr/>
          <p:nvPr/>
        </p:nvSpPr>
        <p:spPr>
          <a:xfrm>
            <a:off x="6643702" y="5429264"/>
            <a:ext cx="2000264" cy="714380"/>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rude</a:t>
            </a:r>
            <a:endParaRPr lang="en-GB" dirty="0">
              <a:solidFill>
                <a:schemeClr val="bg1"/>
              </a:solidFill>
              <a:latin typeface="Sassoon Infant Std" pitchFamily="34" charset="0"/>
            </a:endParaRPr>
          </a:p>
        </p:txBody>
      </p:sp>
      <p:sp>
        <p:nvSpPr>
          <p:cNvPr id="88" name="Flowchart: Manual Input 87"/>
          <p:cNvSpPr/>
          <p:nvPr/>
        </p:nvSpPr>
        <p:spPr>
          <a:xfrm>
            <a:off x="6643702" y="5929330"/>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very careful</a:t>
            </a:r>
            <a:endParaRPr lang="en-GB" dirty="0">
              <a:solidFill>
                <a:schemeClr val="bg1"/>
              </a:solidFill>
              <a:latin typeface="Sassoon Infant Std" pitchFamily="34" charset="0"/>
            </a:endParaRPr>
          </a:p>
        </p:txBody>
      </p:sp>
      <p:sp>
        <p:nvSpPr>
          <p:cNvPr id="85" name="Flowchart: Manual Input 84"/>
          <p:cNvSpPr/>
          <p:nvPr/>
        </p:nvSpPr>
        <p:spPr>
          <a:xfrm>
            <a:off x="6643702" y="4143380"/>
            <a:ext cx="2000264" cy="928694"/>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send away</a:t>
            </a:r>
            <a:endParaRPr lang="en-GB" dirty="0">
              <a:solidFill>
                <a:schemeClr val="bg1"/>
              </a:solidFill>
              <a:latin typeface="Sassoon Infant Std" pitchFamily="34" charset="0"/>
            </a:endParaRPr>
          </a:p>
        </p:txBody>
      </p:sp>
      <p:sp>
        <p:nvSpPr>
          <p:cNvPr id="84" name="Flowchart: Manual Input 83"/>
          <p:cNvSpPr/>
          <p:nvPr/>
        </p:nvSpPr>
        <p:spPr>
          <a:xfrm>
            <a:off x="6643702" y="3643314"/>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persuade</a:t>
            </a:r>
            <a:endParaRPr lang="en-GB" dirty="0">
              <a:solidFill>
                <a:schemeClr val="bg1"/>
              </a:solidFill>
              <a:latin typeface="Sassoon Infant Std" pitchFamily="34" charset="0"/>
            </a:endParaRPr>
          </a:p>
        </p:txBody>
      </p:sp>
      <p:sp>
        <p:nvSpPr>
          <p:cNvPr id="93" name="24-Point Star 92"/>
          <p:cNvSpPr/>
          <p:nvPr/>
        </p:nvSpPr>
        <p:spPr>
          <a:xfrm>
            <a:off x="7143768" y="0"/>
            <a:ext cx="1500198" cy="1357322"/>
          </a:xfrm>
          <a:prstGeom prst="star24">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latin typeface="KG All of Me" pitchFamily="2" charset="0"/>
              </a:rPr>
              <a:t>3 </a:t>
            </a:r>
            <a:r>
              <a:rPr lang="en-GB" dirty="0" err="1" smtClean="0">
                <a:latin typeface="KG All of Me" pitchFamily="2" charset="0"/>
              </a:rPr>
              <a:t>mins</a:t>
            </a:r>
            <a:endParaRPr lang="en-GB" dirty="0">
              <a:latin typeface="KG All of Me" pitchFamily="2" charset="0"/>
            </a:endParaRPr>
          </a:p>
        </p:txBody>
      </p:sp>
      <p:sp>
        <p:nvSpPr>
          <p:cNvPr id="75" name="Flowchart: Manual Input 74"/>
          <p:cNvSpPr/>
          <p:nvPr/>
        </p:nvSpPr>
        <p:spPr>
          <a:xfrm>
            <a:off x="1500166" y="4286256"/>
            <a:ext cx="1214446"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get</a:t>
            </a:r>
            <a:endParaRPr lang="en-GB" dirty="0">
              <a:solidFill>
                <a:schemeClr val="bg1"/>
              </a:solidFill>
              <a:latin typeface="Sassoon Infant Std" pitchFamily="34" charset="0"/>
            </a:endParaRPr>
          </a:p>
        </p:txBody>
      </p:sp>
      <p:sp>
        <p:nvSpPr>
          <p:cNvPr id="43" name="Rounded Rectangle 42"/>
          <p:cNvSpPr/>
          <p:nvPr/>
        </p:nvSpPr>
        <p:spPr>
          <a:xfrm>
            <a:off x="71406" y="2928934"/>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p--mp----s</a:t>
            </a:r>
            <a:endParaRPr lang="en-GB" b="1" dirty="0">
              <a:solidFill>
                <a:srgbClr val="0070C0"/>
              </a:solidFill>
              <a:latin typeface="Sassoon Infant Std" pitchFamily="34" charset="0"/>
            </a:endParaRPr>
          </a:p>
        </p:txBody>
      </p:sp>
      <p:sp>
        <p:nvSpPr>
          <p:cNvPr id="44" name="Rounded Rectangle 43"/>
          <p:cNvSpPr/>
          <p:nvPr/>
        </p:nvSpPr>
        <p:spPr>
          <a:xfrm>
            <a:off x="428596" y="2285992"/>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pr--</a:t>
            </a:r>
            <a:r>
              <a:rPr lang="en-GB" b="1" dirty="0" err="1" smtClean="0">
                <a:solidFill>
                  <a:srgbClr val="0070C0"/>
                </a:solidFill>
                <a:latin typeface="Sassoon Infant Std" pitchFamily="34" charset="0"/>
              </a:rPr>
              <a:t>cl</a:t>
            </a:r>
            <a:r>
              <a:rPr lang="en-GB" b="1" dirty="0" smtClean="0">
                <a:solidFill>
                  <a:srgbClr val="0070C0"/>
                </a:solidFill>
                <a:latin typeface="Sassoon Infant Std" pitchFamily="34" charset="0"/>
              </a:rPr>
              <a:t>----m</a:t>
            </a:r>
            <a:endParaRPr lang="en-GB" b="1" dirty="0">
              <a:solidFill>
                <a:srgbClr val="0070C0"/>
              </a:solidFill>
              <a:latin typeface="Sassoon Infant Std" pitchFamily="34" charset="0"/>
            </a:endParaRPr>
          </a:p>
        </p:txBody>
      </p:sp>
      <p:sp>
        <p:nvSpPr>
          <p:cNvPr id="45" name="Rounded Rectangle 44"/>
          <p:cNvSpPr/>
          <p:nvPr/>
        </p:nvSpPr>
        <p:spPr>
          <a:xfrm>
            <a:off x="428596" y="1714488"/>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--cc--</a:t>
            </a:r>
            <a:r>
              <a:rPr lang="en-GB" b="1" dirty="0" err="1" smtClean="0">
                <a:solidFill>
                  <a:srgbClr val="0070C0"/>
                </a:solidFill>
                <a:latin typeface="Sassoon Infant Std" pitchFamily="34" charset="0"/>
              </a:rPr>
              <a:t>st</a:t>
            </a:r>
            <a:r>
              <a:rPr lang="en-GB" b="1" dirty="0" smtClean="0">
                <a:solidFill>
                  <a:srgbClr val="0070C0"/>
                </a:solidFill>
                <a:latin typeface="Sassoon Infant Std" pitchFamily="34" charset="0"/>
              </a:rPr>
              <a:t>--m</a:t>
            </a:r>
            <a:endParaRPr lang="en-GB" b="1" dirty="0">
              <a:solidFill>
                <a:srgbClr val="0070C0"/>
              </a:solidFill>
              <a:latin typeface="Sassoon Infant Std" pitchFamily="34" charset="0"/>
            </a:endParaRPr>
          </a:p>
        </p:txBody>
      </p:sp>
      <p:sp>
        <p:nvSpPr>
          <p:cNvPr id="46" name="Rounded Rectangle 45"/>
          <p:cNvSpPr/>
          <p:nvPr/>
        </p:nvSpPr>
        <p:spPr>
          <a:xfrm>
            <a:off x="71406" y="3500438"/>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--mm--</a:t>
            </a:r>
            <a:r>
              <a:rPr lang="en-GB" b="1" dirty="0" err="1" smtClean="0">
                <a:solidFill>
                  <a:srgbClr val="0070C0"/>
                </a:solidFill>
                <a:latin typeface="Sassoon Infant Std" pitchFamily="34" charset="0"/>
              </a:rPr>
              <a:t>rs</a:t>
            </a:r>
            <a:r>
              <a:rPr lang="en-GB" b="1" dirty="0" smtClean="0">
                <a:solidFill>
                  <a:srgbClr val="0070C0"/>
                </a:solidFill>
                <a:latin typeface="Sassoon Infant Std" pitchFamily="34" charset="0"/>
              </a:rPr>
              <a:t>--</a:t>
            </a:r>
            <a:endParaRPr lang="en-GB" b="1" dirty="0">
              <a:solidFill>
                <a:srgbClr val="0070C0"/>
              </a:solidFill>
              <a:latin typeface="Sassoon Infant Std" pitchFamily="34" charset="0"/>
            </a:endParaRPr>
          </a:p>
        </p:txBody>
      </p:sp>
      <p:sp>
        <p:nvSpPr>
          <p:cNvPr id="47" name="Rounded Rectangle 46"/>
          <p:cNvSpPr/>
          <p:nvPr/>
        </p:nvSpPr>
        <p:spPr>
          <a:xfrm>
            <a:off x="4786314" y="2928934"/>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a:t>
            </a:r>
            <a:r>
              <a:rPr lang="en-GB" b="1" dirty="0" err="1" smtClean="0">
                <a:solidFill>
                  <a:srgbClr val="0070C0"/>
                </a:solidFill>
                <a:latin typeface="Sassoon Infant Std" pitchFamily="34" charset="0"/>
              </a:rPr>
              <a:t>dv</a:t>
            </a:r>
            <a:r>
              <a:rPr lang="en-GB" b="1" dirty="0" smtClean="0">
                <a:solidFill>
                  <a:srgbClr val="0070C0"/>
                </a:solidFill>
                <a:latin typeface="Sassoon Infant Std" pitchFamily="34" charset="0"/>
              </a:rPr>
              <a:t>--</a:t>
            </a:r>
            <a:r>
              <a:rPr lang="en-GB" b="1" dirty="0" err="1" smtClean="0">
                <a:solidFill>
                  <a:srgbClr val="0070C0"/>
                </a:solidFill>
                <a:latin typeface="Sassoon Infant Std" pitchFamily="34" charset="0"/>
              </a:rPr>
              <a:t>nc</a:t>
            </a:r>
            <a:r>
              <a:rPr lang="en-GB" b="1" dirty="0" smtClean="0">
                <a:solidFill>
                  <a:srgbClr val="0070C0"/>
                </a:solidFill>
                <a:latin typeface="Sassoon Infant Std" pitchFamily="34" charset="0"/>
              </a:rPr>
              <a:t>--</a:t>
            </a:r>
            <a:endParaRPr lang="en-GB" b="1" dirty="0">
              <a:solidFill>
                <a:srgbClr val="0070C0"/>
              </a:solidFill>
              <a:latin typeface="Sassoon Infant Std" pitchFamily="34" charset="0"/>
            </a:endParaRPr>
          </a:p>
        </p:txBody>
      </p:sp>
      <p:sp>
        <p:nvSpPr>
          <p:cNvPr id="48" name="Rounded Rectangle 47"/>
          <p:cNvSpPr/>
          <p:nvPr/>
        </p:nvSpPr>
        <p:spPr>
          <a:xfrm>
            <a:off x="4786314" y="2285992"/>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s--ff--c----</a:t>
            </a:r>
            <a:r>
              <a:rPr lang="en-GB" b="1" dirty="0" err="1" smtClean="0">
                <a:solidFill>
                  <a:srgbClr val="0070C0"/>
                </a:solidFill>
                <a:latin typeface="Sassoon Infant Std" pitchFamily="34" charset="0"/>
              </a:rPr>
              <a:t>nt</a:t>
            </a:r>
            <a:endParaRPr lang="en-GB" b="1" dirty="0">
              <a:solidFill>
                <a:srgbClr val="0070C0"/>
              </a:solidFill>
              <a:latin typeface="Sassoon Infant Std" pitchFamily="34" charset="0"/>
            </a:endParaRPr>
          </a:p>
        </p:txBody>
      </p:sp>
      <p:sp>
        <p:nvSpPr>
          <p:cNvPr id="49" name="Rounded Rectangle 48"/>
          <p:cNvSpPr/>
          <p:nvPr/>
        </p:nvSpPr>
        <p:spPr>
          <a:xfrm>
            <a:off x="4786314" y="1714488"/>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--n--d--</a:t>
            </a:r>
            <a:r>
              <a:rPr lang="en-GB" b="1" dirty="0" err="1" smtClean="0">
                <a:solidFill>
                  <a:srgbClr val="0070C0"/>
                </a:solidFill>
                <a:latin typeface="Sassoon Infant Std" pitchFamily="34" charset="0"/>
              </a:rPr>
              <a:t>bl</a:t>
            </a:r>
            <a:r>
              <a:rPr lang="en-GB" b="1" dirty="0" smtClean="0">
                <a:solidFill>
                  <a:srgbClr val="0070C0"/>
                </a:solidFill>
                <a:latin typeface="Sassoon Infant Std" pitchFamily="34" charset="0"/>
              </a:rPr>
              <a:t>--</a:t>
            </a:r>
            <a:endParaRPr lang="en-GB" b="1" dirty="0">
              <a:solidFill>
                <a:srgbClr val="0070C0"/>
              </a:solidFill>
              <a:latin typeface="Sassoon Infant Std" pitchFamily="34" charset="0"/>
            </a:endParaRPr>
          </a:p>
        </p:txBody>
      </p:sp>
      <p:sp>
        <p:nvSpPr>
          <p:cNvPr id="50" name="Rounded Rectangle 49"/>
          <p:cNvSpPr/>
          <p:nvPr/>
        </p:nvSpPr>
        <p:spPr>
          <a:xfrm>
            <a:off x="5429256" y="3500438"/>
            <a:ext cx="1071570"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b--d--ck</a:t>
            </a:r>
            <a:endParaRPr lang="en-GB" b="1" dirty="0">
              <a:solidFill>
                <a:srgbClr val="0070C0"/>
              </a:solidFill>
              <a:latin typeface="Sassoon Infant Std" pitchFamily="34" charset="0"/>
            </a:endParaRPr>
          </a:p>
        </p:txBody>
      </p:sp>
      <p:sp>
        <p:nvSpPr>
          <p:cNvPr id="51" name="Rounded Rectangle 50"/>
          <p:cNvSpPr/>
          <p:nvPr/>
        </p:nvSpPr>
        <p:spPr>
          <a:xfrm>
            <a:off x="428596" y="5072074"/>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smtClean="0">
                <a:solidFill>
                  <a:srgbClr val="0070C0"/>
                </a:solidFill>
                <a:latin typeface="Sassoon Infant Std" pitchFamily="34" charset="0"/>
              </a:rPr>
              <a:t>cl</a:t>
            </a:r>
            <a:r>
              <a:rPr lang="en-GB" b="1" dirty="0" smtClean="0">
                <a:solidFill>
                  <a:srgbClr val="0070C0"/>
                </a:solidFill>
                <a:latin typeface="Sassoon Infant Std" pitchFamily="34" charset="0"/>
              </a:rPr>
              <a:t>--m--</a:t>
            </a:r>
            <a:r>
              <a:rPr lang="en-GB" b="1" dirty="0" err="1" smtClean="0">
                <a:solidFill>
                  <a:srgbClr val="0070C0"/>
                </a:solidFill>
                <a:latin typeface="Sassoon Infant Std" pitchFamily="34" charset="0"/>
              </a:rPr>
              <a:t>ncy</a:t>
            </a:r>
            <a:endParaRPr lang="en-GB" b="1" dirty="0">
              <a:solidFill>
                <a:srgbClr val="0070C0"/>
              </a:solidFill>
              <a:latin typeface="Sassoon Infant Std" pitchFamily="34" charset="0"/>
            </a:endParaRPr>
          </a:p>
        </p:txBody>
      </p:sp>
      <p:sp>
        <p:nvSpPr>
          <p:cNvPr id="52" name="Rounded Rectangle 51"/>
          <p:cNvSpPr/>
          <p:nvPr/>
        </p:nvSpPr>
        <p:spPr>
          <a:xfrm>
            <a:off x="428596" y="6215082"/>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smtClean="0">
                <a:solidFill>
                  <a:srgbClr val="0070C0"/>
                </a:solidFill>
                <a:latin typeface="Sassoon Infant Std" pitchFamily="34" charset="0"/>
              </a:rPr>
              <a:t>fr</a:t>
            </a:r>
            <a:r>
              <a:rPr lang="en-GB" b="1" dirty="0" smtClean="0">
                <a:solidFill>
                  <a:srgbClr val="0070C0"/>
                </a:solidFill>
                <a:latin typeface="Sassoon Infant Std" pitchFamily="34" charset="0"/>
              </a:rPr>
              <a:t>--v--l----s</a:t>
            </a:r>
            <a:endParaRPr lang="en-GB" b="1" dirty="0">
              <a:solidFill>
                <a:srgbClr val="0070C0"/>
              </a:solidFill>
              <a:latin typeface="Sassoon Infant Std" pitchFamily="34" charset="0"/>
            </a:endParaRPr>
          </a:p>
        </p:txBody>
      </p:sp>
      <p:sp>
        <p:nvSpPr>
          <p:cNvPr id="53" name="Rounded Rectangle 52"/>
          <p:cNvSpPr/>
          <p:nvPr/>
        </p:nvSpPr>
        <p:spPr>
          <a:xfrm>
            <a:off x="428596" y="4500570"/>
            <a:ext cx="1143008"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pr--c--r--</a:t>
            </a:r>
            <a:endParaRPr lang="en-GB" b="1" dirty="0">
              <a:solidFill>
                <a:srgbClr val="0070C0"/>
              </a:solidFill>
              <a:latin typeface="Sassoon Infant Std" pitchFamily="34" charset="0"/>
            </a:endParaRPr>
          </a:p>
        </p:txBody>
      </p:sp>
      <p:sp>
        <p:nvSpPr>
          <p:cNvPr id="54" name="Rounded Rectangle 53"/>
          <p:cNvSpPr/>
          <p:nvPr/>
        </p:nvSpPr>
        <p:spPr>
          <a:xfrm>
            <a:off x="142844" y="4000504"/>
            <a:ext cx="1214446"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l--</a:t>
            </a:r>
            <a:r>
              <a:rPr lang="en-GB" b="1" dirty="0" err="1" smtClean="0">
                <a:solidFill>
                  <a:srgbClr val="0070C0"/>
                </a:solidFill>
                <a:latin typeface="Sassoon Infant Std" pitchFamily="34" charset="0"/>
              </a:rPr>
              <a:t>ng</a:t>
            </a:r>
            <a:r>
              <a:rPr lang="en-GB" b="1" dirty="0" smtClean="0">
                <a:solidFill>
                  <a:srgbClr val="0070C0"/>
                </a:solidFill>
                <a:latin typeface="Sassoon Infant Std" pitchFamily="34" charset="0"/>
              </a:rPr>
              <a:t>--r</a:t>
            </a:r>
            <a:endParaRPr lang="en-GB" b="1" dirty="0">
              <a:solidFill>
                <a:srgbClr val="0070C0"/>
              </a:solidFill>
              <a:latin typeface="Sassoon Infant Std" pitchFamily="34" charset="0"/>
            </a:endParaRPr>
          </a:p>
        </p:txBody>
      </p:sp>
      <p:sp>
        <p:nvSpPr>
          <p:cNvPr id="55" name="Rounded Rectangle 54"/>
          <p:cNvSpPr/>
          <p:nvPr/>
        </p:nvSpPr>
        <p:spPr>
          <a:xfrm>
            <a:off x="142844" y="5643578"/>
            <a:ext cx="1428760"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fl----r--</a:t>
            </a:r>
            <a:r>
              <a:rPr lang="en-GB" b="1" dirty="0" err="1" smtClean="0">
                <a:solidFill>
                  <a:srgbClr val="0070C0"/>
                </a:solidFill>
                <a:latin typeface="Sassoon Infant Std" pitchFamily="34" charset="0"/>
              </a:rPr>
              <a:t>sh</a:t>
            </a:r>
            <a:endParaRPr lang="en-GB" b="1" dirty="0">
              <a:solidFill>
                <a:srgbClr val="0070C0"/>
              </a:solidFill>
              <a:latin typeface="Sassoon Infant Std" pitchFamily="34" charset="0"/>
            </a:endParaRPr>
          </a:p>
        </p:txBody>
      </p:sp>
      <p:sp>
        <p:nvSpPr>
          <p:cNvPr id="56" name="Rounded Rectangle 55"/>
          <p:cNvSpPr/>
          <p:nvPr/>
        </p:nvSpPr>
        <p:spPr>
          <a:xfrm>
            <a:off x="4572000" y="5072074"/>
            <a:ext cx="1571636"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a:t>
            </a:r>
            <a:r>
              <a:rPr lang="en-GB" b="1" dirty="0" err="1" smtClean="0">
                <a:solidFill>
                  <a:srgbClr val="0070C0"/>
                </a:solidFill>
                <a:latin typeface="Sassoon Infant Std" pitchFamily="34" charset="0"/>
              </a:rPr>
              <a:t>nv</a:t>
            </a:r>
            <a:r>
              <a:rPr lang="en-GB" b="1" dirty="0" smtClean="0">
                <a:solidFill>
                  <a:srgbClr val="0070C0"/>
                </a:solidFill>
                <a:latin typeface="Sassoon Infant Std" pitchFamily="34" charset="0"/>
              </a:rPr>
              <a:t>--r--nm--</a:t>
            </a:r>
            <a:r>
              <a:rPr lang="en-GB" b="1" dirty="0" err="1" smtClean="0">
                <a:solidFill>
                  <a:srgbClr val="0070C0"/>
                </a:solidFill>
                <a:latin typeface="Sassoon Infant Std" pitchFamily="34" charset="0"/>
              </a:rPr>
              <a:t>nt</a:t>
            </a:r>
            <a:endParaRPr lang="en-GB" b="1" dirty="0">
              <a:solidFill>
                <a:srgbClr val="0070C0"/>
              </a:solidFill>
              <a:latin typeface="Sassoon Infant Std" pitchFamily="34" charset="0"/>
            </a:endParaRPr>
          </a:p>
        </p:txBody>
      </p:sp>
      <p:sp>
        <p:nvSpPr>
          <p:cNvPr id="57" name="Rounded Rectangle 56"/>
          <p:cNvSpPr/>
          <p:nvPr/>
        </p:nvSpPr>
        <p:spPr>
          <a:xfrm>
            <a:off x="4786314" y="6215082"/>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p----</a:t>
            </a:r>
            <a:r>
              <a:rPr lang="en-GB" b="1" dirty="0" err="1" smtClean="0">
                <a:solidFill>
                  <a:srgbClr val="0070C0"/>
                </a:solidFill>
                <a:latin typeface="Sassoon Infant Std" pitchFamily="34" charset="0"/>
              </a:rPr>
              <a:t>nst</a:t>
            </a:r>
            <a:r>
              <a:rPr lang="en-GB" b="1" dirty="0" smtClean="0">
                <a:solidFill>
                  <a:srgbClr val="0070C0"/>
                </a:solidFill>
                <a:latin typeface="Sassoon Infant Std" pitchFamily="34" charset="0"/>
              </a:rPr>
              <a:t>--k--</a:t>
            </a:r>
            <a:r>
              <a:rPr lang="en-GB" b="1" dirty="0" err="1" smtClean="0">
                <a:solidFill>
                  <a:srgbClr val="0070C0"/>
                </a:solidFill>
                <a:latin typeface="Sassoon Infant Std" pitchFamily="34" charset="0"/>
              </a:rPr>
              <a:t>ng</a:t>
            </a:r>
            <a:endParaRPr lang="en-GB" b="1" dirty="0">
              <a:solidFill>
                <a:srgbClr val="0070C0"/>
              </a:solidFill>
              <a:latin typeface="Sassoon Infant Std" pitchFamily="34" charset="0"/>
            </a:endParaRPr>
          </a:p>
        </p:txBody>
      </p:sp>
      <p:sp>
        <p:nvSpPr>
          <p:cNvPr id="58" name="Rounded Rectangle 57"/>
          <p:cNvSpPr/>
          <p:nvPr/>
        </p:nvSpPr>
        <p:spPr>
          <a:xfrm>
            <a:off x="4786314" y="4429132"/>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b--n--</a:t>
            </a:r>
            <a:r>
              <a:rPr lang="en-GB" b="1" dirty="0" err="1" smtClean="0">
                <a:solidFill>
                  <a:srgbClr val="0070C0"/>
                </a:solidFill>
                <a:latin typeface="Sassoon Infant Std" pitchFamily="34" charset="0"/>
              </a:rPr>
              <a:t>sh</a:t>
            </a:r>
            <a:endParaRPr lang="en-GB" b="1" dirty="0">
              <a:solidFill>
                <a:srgbClr val="0070C0"/>
              </a:solidFill>
              <a:latin typeface="Sassoon Infant Std" pitchFamily="34" charset="0"/>
            </a:endParaRPr>
          </a:p>
        </p:txBody>
      </p:sp>
      <p:sp>
        <p:nvSpPr>
          <p:cNvPr id="59" name="Rounded Rectangle 58"/>
          <p:cNvSpPr/>
          <p:nvPr/>
        </p:nvSpPr>
        <p:spPr>
          <a:xfrm>
            <a:off x="4786314" y="3857628"/>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c----x</a:t>
            </a:r>
            <a:endParaRPr lang="en-GB" b="1" dirty="0">
              <a:solidFill>
                <a:srgbClr val="0070C0"/>
              </a:solidFill>
              <a:latin typeface="Sassoon Infant Std" pitchFamily="34" charset="0"/>
            </a:endParaRPr>
          </a:p>
        </p:txBody>
      </p:sp>
      <p:sp>
        <p:nvSpPr>
          <p:cNvPr id="60" name="Rounded Rectangle 59"/>
          <p:cNvSpPr/>
          <p:nvPr/>
        </p:nvSpPr>
        <p:spPr>
          <a:xfrm>
            <a:off x="4786314" y="5643578"/>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--mp--d--</a:t>
            </a:r>
            <a:r>
              <a:rPr lang="en-GB" b="1" dirty="0" err="1" smtClean="0">
                <a:solidFill>
                  <a:srgbClr val="0070C0"/>
                </a:solidFill>
                <a:latin typeface="Sassoon Infant Std" pitchFamily="34" charset="0"/>
              </a:rPr>
              <a:t>nt</a:t>
            </a:r>
            <a:r>
              <a:rPr lang="en-GB" b="1" dirty="0" smtClean="0">
                <a:solidFill>
                  <a:srgbClr val="0070C0"/>
                </a:solidFill>
                <a:latin typeface="Sassoon Infant Std" pitchFamily="34" charset="0"/>
              </a:rPr>
              <a:t>	</a:t>
            </a:r>
            <a:endParaRPr lang="en-GB" b="1" dirty="0">
              <a:solidFill>
                <a:srgbClr val="0070C0"/>
              </a:solidFill>
              <a:latin typeface="Sassoon Infant Std"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lowchart: Manual Input 37"/>
          <p:cNvSpPr/>
          <p:nvPr/>
        </p:nvSpPr>
        <p:spPr>
          <a:xfrm>
            <a:off x="1428728" y="3857628"/>
            <a:ext cx="1571636" cy="571504"/>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Sassoon Infant Std" pitchFamily="34" charset="0"/>
              </a:rPr>
              <a:t>hang around</a:t>
            </a:r>
            <a:endParaRPr lang="en-GB" dirty="0">
              <a:solidFill>
                <a:schemeClr val="bg1"/>
              </a:solidFill>
              <a:latin typeface="Sassoon Infant Std" pitchFamily="34" charset="0"/>
            </a:endParaRPr>
          </a:p>
        </p:txBody>
      </p:sp>
      <p:sp>
        <p:nvSpPr>
          <p:cNvPr id="9" name="6-Point Star 8"/>
          <p:cNvSpPr/>
          <p:nvPr/>
        </p:nvSpPr>
        <p:spPr>
          <a:xfrm>
            <a:off x="142844" y="0"/>
            <a:ext cx="8715436" cy="1357298"/>
          </a:xfrm>
          <a:prstGeom prst="star6">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latin typeface="Sassoon Infant Std" pitchFamily="34" charset="0"/>
              </a:rPr>
              <a:t>Add the Vowels</a:t>
            </a:r>
          </a:p>
        </p:txBody>
      </p:sp>
      <p:sp>
        <p:nvSpPr>
          <p:cNvPr id="34" name="Flowchart: Manual Input 33"/>
          <p:cNvSpPr/>
          <p:nvPr/>
        </p:nvSpPr>
        <p:spPr>
          <a:xfrm>
            <a:off x="2285984" y="1500174"/>
            <a:ext cx="2428892"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get used to (something)</a:t>
            </a:r>
            <a:endParaRPr lang="en-GB" dirty="0">
              <a:solidFill>
                <a:schemeClr val="bg1"/>
              </a:solidFill>
              <a:latin typeface="Sassoon Infant Std" pitchFamily="34" charset="0"/>
            </a:endParaRPr>
          </a:p>
        </p:txBody>
      </p:sp>
      <p:sp>
        <p:nvSpPr>
          <p:cNvPr id="35" name="Flowchart: Manual Input 34"/>
          <p:cNvSpPr/>
          <p:nvPr/>
        </p:nvSpPr>
        <p:spPr>
          <a:xfrm>
            <a:off x="2285984" y="2071678"/>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declare</a:t>
            </a:r>
            <a:endParaRPr lang="en-GB" dirty="0">
              <a:solidFill>
                <a:schemeClr val="bg1"/>
              </a:solidFill>
              <a:latin typeface="Sassoon Infant Std" pitchFamily="34" charset="0"/>
            </a:endParaRPr>
          </a:p>
        </p:txBody>
      </p:sp>
      <p:sp>
        <p:nvSpPr>
          <p:cNvPr id="36" name="Flowchart: Manual Input 35"/>
          <p:cNvSpPr/>
          <p:nvPr/>
        </p:nvSpPr>
        <p:spPr>
          <a:xfrm>
            <a:off x="1571604" y="2643182"/>
            <a:ext cx="3214710"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bg1"/>
                </a:solidFill>
                <a:latin typeface="Sassoon Infant Std" pitchFamily="34" charset="0"/>
              </a:rPr>
              <a:t>big-headed</a:t>
            </a:r>
            <a:endParaRPr lang="en-GB" sz="1600" dirty="0">
              <a:solidFill>
                <a:schemeClr val="bg1"/>
              </a:solidFill>
              <a:latin typeface="Sassoon Infant Std" pitchFamily="34" charset="0"/>
            </a:endParaRPr>
          </a:p>
        </p:txBody>
      </p:sp>
      <p:sp>
        <p:nvSpPr>
          <p:cNvPr id="37" name="Flowchart: Manual Input 36"/>
          <p:cNvSpPr/>
          <p:nvPr/>
        </p:nvSpPr>
        <p:spPr>
          <a:xfrm>
            <a:off x="1857356" y="3214686"/>
            <a:ext cx="3286148"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Become completely involved in or place under water</a:t>
            </a:r>
            <a:endParaRPr lang="en-GB" dirty="0">
              <a:solidFill>
                <a:schemeClr val="bg1"/>
              </a:solidFill>
              <a:latin typeface="Sassoon Infant Std" pitchFamily="34" charset="0"/>
            </a:endParaRPr>
          </a:p>
        </p:txBody>
      </p:sp>
      <p:sp>
        <p:nvSpPr>
          <p:cNvPr id="64" name="Flowchart: Manual Input 63"/>
          <p:cNvSpPr/>
          <p:nvPr/>
        </p:nvSpPr>
        <p:spPr>
          <a:xfrm>
            <a:off x="6643702" y="1500174"/>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impossible to eat</a:t>
            </a:r>
            <a:endParaRPr lang="en-GB" dirty="0">
              <a:solidFill>
                <a:schemeClr val="bg1"/>
              </a:solidFill>
              <a:latin typeface="Sassoon Infant Std" pitchFamily="34" charset="0"/>
            </a:endParaRPr>
          </a:p>
        </p:txBody>
      </p:sp>
      <p:sp>
        <p:nvSpPr>
          <p:cNvPr id="65" name="Flowchart: Manual Input 64"/>
          <p:cNvSpPr/>
          <p:nvPr/>
        </p:nvSpPr>
        <p:spPr>
          <a:xfrm>
            <a:off x="6643702" y="2071678"/>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enough</a:t>
            </a:r>
            <a:endParaRPr lang="en-GB" dirty="0">
              <a:solidFill>
                <a:schemeClr val="bg1"/>
              </a:solidFill>
              <a:latin typeface="Sassoon Infant Std" pitchFamily="34" charset="0"/>
            </a:endParaRPr>
          </a:p>
        </p:txBody>
      </p:sp>
      <p:sp>
        <p:nvSpPr>
          <p:cNvPr id="66" name="Flowchart: Manual Input 65"/>
          <p:cNvSpPr/>
          <p:nvPr/>
        </p:nvSpPr>
        <p:spPr>
          <a:xfrm>
            <a:off x="6643702" y="2643182"/>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 go forward</a:t>
            </a:r>
            <a:endParaRPr lang="en-GB" dirty="0">
              <a:solidFill>
                <a:schemeClr val="bg1"/>
              </a:solidFill>
              <a:latin typeface="Sassoon Infant Std" pitchFamily="34" charset="0"/>
            </a:endParaRPr>
          </a:p>
        </p:txBody>
      </p:sp>
      <p:sp>
        <p:nvSpPr>
          <p:cNvPr id="67" name="Flowchart: Manual Input 66"/>
          <p:cNvSpPr/>
          <p:nvPr/>
        </p:nvSpPr>
        <p:spPr>
          <a:xfrm>
            <a:off x="6643702" y="3286124"/>
            <a:ext cx="2000264" cy="571504"/>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decorate</a:t>
            </a:r>
            <a:endParaRPr lang="en-GB" dirty="0">
              <a:solidFill>
                <a:schemeClr val="bg1"/>
              </a:solidFill>
              <a:latin typeface="Sassoon Infant Std" pitchFamily="34" charset="0"/>
            </a:endParaRPr>
          </a:p>
        </p:txBody>
      </p:sp>
      <p:sp>
        <p:nvSpPr>
          <p:cNvPr id="68" name="Flowchart: Manual Input 67"/>
          <p:cNvSpPr/>
          <p:nvPr/>
        </p:nvSpPr>
        <p:spPr>
          <a:xfrm>
            <a:off x="6643702" y="3786190"/>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Sassoon Infant Std" pitchFamily="34" charset="0"/>
            </a:endParaRPr>
          </a:p>
        </p:txBody>
      </p:sp>
      <p:sp>
        <p:nvSpPr>
          <p:cNvPr id="76" name="Flowchart: Manual Input 75"/>
          <p:cNvSpPr/>
          <p:nvPr/>
        </p:nvSpPr>
        <p:spPr>
          <a:xfrm>
            <a:off x="1785918" y="4786322"/>
            <a:ext cx="2857520"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mercy or leniency</a:t>
            </a:r>
            <a:endParaRPr lang="en-GB" dirty="0">
              <a:solidFill>
                <a:schemeClr val="bg1"/>
              </a:solidFill>
              <a:latin typeface="Sassoon Infant Std" pitchFamily="34" charset="0"/>
            </a:endParaRPr>
          </a:p>
        </p:txBody>
      </p:sp>
      <p:sp>
        <p:nvSpPr>
          <p:cNvPr id="77" name="Flowchart: Manual Input 76"/>
          <p:cNvSpPr/>
          <p:nvPr/>
        </p:nvSpPr>
        <p:spPr>
          <a:xfrm>
            <a:off x="1785918" y="5357826"/>
            <a:ext cx="2071702"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to grow well</a:t>
            </a:r>
            <a:endParaRPr lang="en-GB" dirty="0">
              <a:solidFill>
                <a:schemeClr val="bg1"/>
              </a:solidFill>
              <a:latin typeface="Sassoon Infant Std" pitchFamily="34" charset="0"/>
            </a:endParaRPr>
          </a:p>
        </p:txBody>
      </p:sp>
      <p:sp>
        <p:nvSpPr>
          <p:cNvPr id="78" name="Flowchart: Manual Input 77"/>
          <p:cNvSpPr/>
          <p:nvPr/>
        </p:nvSpPr>
        <p:spPr>
          <a:xfrm>
            <a:off x="2285984" y="5929330"/>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not useful; a waste of time or money</a:t>
            </a:r>
            <a:endParaRPr lang="en-GB" dirty="0">
              <a:solidFill>
                <a:schemeClr val="bg1"/>
              </a:solidFill>
              <a:latin typeface="Sassoon Infant Std" pitchFamily="34" charset="0"/>
            </a:endParaRPr>
          </a:p>
        </p:txBody>
      </p:sp>
      <p:sp>
        <p:nvSpPr>
          <p:cNvPr id="86" name="Flowchart: Manual Input 85"/>
          <p:cNvSpPr/>
          <p:nvPr/>
        </p:nvSpPr>
        <p:spPr>
          <a:xfrm>
            <a:off x="6072198" y="4929198"/>
            <a:ext cx="2857520" cy="642942"/>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surroundings</a:t>
            </a:r>
            <a:endParaRPr lang="en-GB" dirty="0">
              <a:solidFill>
                <a:schemeClr val="bg1"/>
              </a:solidFill>
              <a:latin typeface="Sassoon Infant Std" pitchFamily="34" charset="0"/>
            </a:endParaRPr>
          </a:p>
        </p:txBody>
      </p:sp>
      <p:sp>
        <p:nvSpPr>
          <p:cNvPr id="87" name="Flowchart: Manual Input 86"/>
          <p:cNvSpPr/>
          <p:nvPr/>
        </p:nvSpPr>
        <p:spPr>
          <a:xfrm>
            <a:off x="6643702" y="5429264"/>
            <a:ext cx="2000264" cy="714380"/>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rude</a:t>
            </a:r>
            <a:endParaRPr lang="en-GB" dirty="0">
              <a:solidFill>
                <a:schemeClr val="bg1"/>
              </a:solidFill>
              <a:latin typeface="Sassoon Infant Std" pitchFamily="34" charset="0"/>
            </a:endParaRPr>
          </a:p>
        </p:txBody>
      </p:sp>
      <p:sp>
        <p:nvSpPr>
          <p:cNvPr id="88" name="Flowchart: Manual Input 87"/>
          <p:cNvSpPr/>
          <p:nvPr/>
        </p:nvSpPr>
        <p:spPr>
          <a:xfrm>
            <a:off x="6643702" y="5929330"/>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very careful</a:t>
            </a:r>
            <a:endParaRPr lang="en-GB" dirty="0">
              <a:solidFill>
                <a:schemeClr val="bg1"/>
              </a:solidFill>
              <a:latin typeface="Sassoon Infant Std" pitchFamily="34" charset="0"/>
            </a:endParaRPr>
          </a:p>
        </p:txBody>
      </p:sp>
      <p:sp>
        <p:nvSpPr>
          <p:cNvPr id="85" name="Flowchart: Manual Input 84"/>
          <p:cNvSpPr/>
          <p:nvPr/>
        </p:nvSpPr>
        <p:spPr>
          <a:xfrm>
            <a:off x="6643702" y="4143380"/>
            <a:ext cx="2000264" cy="928694"/>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send away</a:t>
            </a:r>
            <a:endParaRPr lang="en-GB" dirty="0">
              <a:solidFill>
                <a:schemeClr val="bg1"/>
              </a:solidFill>
              <a:latin typeface="Sassoon Infant Std" pitchFamily="34" charset="0"/>
            </a:endParaRPr>
          </a:p>
        </p:txBody>
      </p:sp>
      <p:sp>
        <p:nvSpPr>
          <p:cNvPr id="84" name="Flowchart: Manual Input 83"/>
          <p:cNvSpPr/>
          <p:nvPr/>
        </p:nvSpPr>
        <p:spPr>
          <a:xfrm>
            <a:off x="6643702" y="3643314"/>
            <a:ext cx="2000264"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persuade</a:t>
            </a:r>
            <a:endParaRPr lang="en-GB" dirty="0">
              <a:solidFill>
                <a:schemeClr val="bg1"/>
              </a:solidFill>
              <a:latin typeface="Sassoon Infant Std" pitchFamily="34" charset="0"/>
            </a:endParaRPr>
          </a:p>
        </p:txBody>
      </p:sp>
      <p:sp>
        <p:nvSpPr>
          <p:cNvPr id="75" name="Flowchart: Manual Input 74"/>
          <p:cNvSpPr/>
          <p:nvPr/>
        </p:nvSpPr>
        <p:spPr>
          <a:xfrm>
            <a:off x="1500166" y="4286256"/>
            <a:ext cx="1214446" cy="785818"/>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assoon Infant Std" pitchFamily="34" charset="0"/>
              </a:rPr>
              <a:t>get</a:t>
            </a:r>
            <a:endParaRPr lang="en-GB" dirty="0">
              <a:solidFill>
                <a:schemeClr val="bg1"/>
              </a:solidFill>
              <a:latin typeface="Sassoon Infant Std" pitchFamily="34" charset="0"/>
            </a:endParaRPr>
          </a:p>
        </p:txBody>
      </p:sp>
      <p:sp>
        <p:nvSpPr>
          <p:cNvPr id="43" name="Rounded Rectangle 42"/>
          <p:cNvSpPr/>
          <p:nvPr/>
        </p:nvSpPr>
        <p:spPr>
          <a:xfrm>
            <a:off x="71406" y="2928934"/>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pompous</a:t>
            </a:r>
            <a:endParaRPr lang="en-GB" b="1" dirty="0">
              <a:solidFill>
                <a:srgbClr val="0070C0"/>
              </a:solidFill>
              <a:latin typeface="Sassoon Infant Std" pitchFamily="34" charset="0"/>
            </a:endParaRPr>
          </a:p>
        </p:txBody>
      </p:sp>
      <p:sp>
        <p:nvSpPr>
          <p:cNvPr id="44" name="Rounded Rectangle 43"/>
          <p:cNvSpPr/>
          <p:nvPr/>
        </p:nvSpPr>
        <p:spPr>
          <a:xfrm>
            <a:off x="428596" y="2285992"/>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proclaim</a:t>
            </a:r>
            <a:endParaRPr lang="en-GB" b="1" dirty="0">
              <a:solidFill>
                <a:srgbClr val="0070C0"/>
              </a:solidFill>
              <a:latin typeface="Sassoon Infant Std" pitchFamily="34" charset="0"/>
            </a:endParaRPr>
          </a:p>
        </p:txBody>
      </p:sp>
      <p:sp>
        <p:nvSpPr>
          <p:cNvPr id="45" name="Rounded Rectangle 44"/>
          <p:cNvSpPr/>
          <p:nvPr/>
        </p:nvSpPr>
        <p:spPr>
          <a:xfrm>
            <a:off x="428596" y="1714488"/>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accustom</a:t>
            </a:r>
            <a:endParaRPr lang="en-GB" b="1" dirty="0">
              <a:solidFill>
                <a:srgbClr val="0070C0"/>
              </a:solidFill>
              <a:latin typeface="Sassoon Infant Std" pitchFamily="34" charset="0"/>
            </a:endParaRPr>
          </a:p>
        </p:txBody>
      </p:sp>
      <p:sp>
        <p:nvSpPr>
          <p:cNvPr id="46" name="Rounded Rectangle 45"/>
          <p:cNvSpPr/>
          <p:nvPr/>
        </p:nvSpPr>
        <p:spPr>
          <a:xfrm>
            <a:off x="71406" y="3500438"/>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immerse</a:t>
            </a:r>
            <a:endParaRPr lang="en-GB" b="1" dirty="0">
              <a:solidFill>
                <a:srgbClr val="0070C0"/>
              </a:solidFill>
              <a:latin typeface="Sassoon Infant Std" pitchFamily="34" charset="0"/>
            </a:endParaRPr>
          </a:p>
        </p:txBody>
      </p:sp>
      <p:sp>
        <p:nvSpPr>
          <p:cNvPr id="47" name="Rounded Rectangle 46"/>
          <p:cNvSpPr/>
          <p:nvPr/>
        </p:nvSpPr>
        <p:spPr>
          <a:xfrm>
            <a:off x="4786314" y="2928934"/>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advance</a:t>
            </a:r>
            <a:endParaRPr lang="en-GB" b="1" dirty="0">
              <a:solidFill>
                <a:srgbClr val="0070C0"/>
              </a:solidFill>
              <a:latin typeface="Sassoon Infant Std" pitchFamily="34" charset="0"/>
            </a:endParaRPr>
          </a:p>
        </p:txBody>
      </p:sp>
      <p:sp>
        <p:nvSpPr>
          <p:cNvPr id="48" name="Rounded Rectangle 47"/>
          <p:cNvSpPr/>
          <p:nvPr/>
        </p:nvSpPr>
        <p:spPr>
          <a:xfrm>
            <a:off x="4786314" y="2285992"/>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sufficient</a:t>
            </a:r>
            <a:endParaRPr lang="en-GB" b="1" dirty="0">
              <a:solidFill>
                <a:srgbClr val="0070C0"/>
              </a:solidFill>
              <a:latin typeface="Sassoon Infant Std" pitchFamily="34" charset="0"/>
            </a:endParaRPr>
          </a:p>
        </p:txBody>
      </p:sp>
      <p:sp>
        <p:nvSpPr>
          <p:cNvPr id="49" name="Rounded Rectangle 48"/>
          <p:cNvSpPr/>
          <p:nvPr/>
        </p:nvSpPr>
        <p:spPr>
          <a:xfrm>
            <a:off x="4786314" y="1714488"/>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inedible</a:t>
            </a:r>
            <a:endParaRPr lang="en-GB" b="1" dirty="0">
              <a:solidFill>
                <a:srgbClr val="0070C0"/>
              </a:solidFill>
              <a:latin typeface="Sassoon Infant Std" pitchFamily="34" charset="0"/>
            </a:endParaRPr>
          </a:p>
        </p:txBody>
      </p:sp>
      <p:sp>
        <p:nvSpPr>
          <p:cNvPr id="50" name="Rounded Rectangle 49"/>
          <p:cNvSpPr/>
          <p:nvPr/>
        </p:nvSpPr>
        <p:spPr>
          <a:xfrm>
            <a:off x="5429256" y="3500438"/>
            <a:ext cx="1071570"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bedeck</a:t>
            </a:r>
            <a:endParaRPr lang="en-GB" b="1" dirty="0">
              <a:solidFill>
                <a:srgbClr val="0070C0"/>
              </a:solidFill>
              <a:latin typeface="Sassoon Infant Std" pitchFamily="34" charset="0"/>
            </a:endParaRPr>
          </a:p>
        </p:txBody>
      </p:sp>
      <p:sp>
        <p:nvSpPr>
          <p:cNvPr id="51" name="Rounded Rectangle 50"/>
          <p:cNvSpPr/>
          <p:nvPr/>
        </p:nvSpPr>
        <p:spPr>
          <a:xfrm>
            <a:off x="428596" y="5072074"/>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clemency</a:t>
            </a:r>
            <a:endParaRPr lang="en-GB" b="1" dirty="0">
              <a:solidFill>
                <a:srgbClr val="0070C0"/>
              </a:solidFill>
              <a:latin typeface="Sassoon Infant Std" pitchFamily="34" charset="0"/>
            </a:endParaRPr>
          </a:p>
        </p:txBody>
      </p:sp>
      <p:sp>
        <p:nvSpPr>
          <p:cNvPr id="52" name="Rounded Rectangle 51"/>
          <p:cNvSpPr/>
          <p:nvPr/>
        </p:nvSpPr>
        <p:spPr>
          <a:xfrm>
            <a:off x="428596" y="6215082"/>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frivolous</a:t>
            </a:r>
            <a:endParaRPr lang="en-GB" b="1" dirty="0">
              <a:solidFill>
                <a:srgbClr val="0070C0"/>
              </a:solidFill>
              <a:latin typeface="Sassoon Infant Std" pitchFamily="34" charset="0"/>
            </a:endParaRPr>
          </a:p>
        </p:txBody>
      </p:sp>
      <p:sp>
        <p:nvSpPr>
          <p:cNvPr id="53" name="Rounded Rectangle 52"/>
          <p:cNvSpPr/>
          <p:nvPr/>
        </p:nvSpPr>
        <p:spPr>
          <a:xfrm>
            <a:off x="428596" y="4500570"/>
            <a:ext cx="1143008"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procure</a:t>
            </a:r>
            <a:endParaRPr lang="en-GB" b="1" dirty="0">
              <a:solidFill>
                <a:srgbClr val="0070C0"/>
              </a:solidFill>
              <a:latin typeface="Sassoon Infant Std" pitchFamily="34" charset="0"/>
            </a:endParaRPr>
          </a:p>
        </p:txBody>
      </p:sp>
      <p:sp>
        <p:nvSpPr>
          <p:cNvPr id="54" name="Rounded Rectangle 53"/>
          <p:cNvSpPr/>
          <p:nvPr/>
        </p:nvSpPr>
        <p:spPr>
          <a:xfrm>
            <a:off x="142844" y="4000504"/>
            <a:ext cx="1214446"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linger</a:t>
            </a:r>
            <a:endParaRPr lang="en-GB" b="1" dirty="0">
              <a:solidFill>
                <a:srgbClr val="0070C0"/>
              </a:solidFill>
              <a:latin typeface="Sassoon Infant Std" pitchFamily="34" charset="0"/>
            </a:endParaRPr>
          </a:p>
        </p:txBody>
      </p:sp>
      <p:sp>
        <p:nvSpPr>
          <p:cNvPr id="55" name="Rounded Rectangle 54"/>
          <p:cNvSpPr/>
          <p:nvPr/>
        </p:nvSpPr>
        <p:spPr>
          <a:xfrm>
            <a:off x="142844" y="5643578"/>
            <a:ext cx="1428760"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flourish</a:t>
            </a:r>
            <a:endParaRPr lang="en-GB" b="1" dirty="0">
              <a:solidFill>
                <a:srgbClr val="0070C0"/>
              </a:solidFill>
              <a:latin typeface="Sassoon Infant Std" pitchFamily="34" charset="0"/>
            </a:endParaRPr>
          </a:p>
        </p:txBody>
      </p:sp>
      <p:sp>
        <p:nvSpPr>
          <p:cNvPr id="56" name="Rounded Rectangle 55"/>
          <p:cNvSpPr/>
          <p:nvPr/>
        </p:nvSpPr>
        <p:spPr>
          <a:xfrm>
            <a:off x="4572000" y="5072074"/>
            <a:ext cx="1571636"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latin typeface="Sassoon Infant Std" pitchFamily="34" charset="0"/>
              </a:rPr>
              <a:t>environment</a:t>
            </a:r>
            <a:endParaRPr lang="en-GB" b="1" dirty="0">
              <a:solidFill>
                <a:srgbClr val="0070C0"/>
              </a:solidFill>
              <a:latin typeface="Sassoon Infant Std" pitchFamily="34" charset="0"/>
            </a:endParaRPr>
          </a:p>
        </p:txBody>
      </p:sp>
      <p:sp>
        <p:nvSpPr>
          <p:cNvPr id="57" name="Rounded Rectangle 56"/>
          <p:cNvSpPr/>
          <p:nvPr/>
        </p:nvSpPr>
        <p:spPr>
          <a:xfrm>
            <a:off x="4786314" y="6215082"/>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painstaking</a:t>
            </a:r>
            <a:endParaRPr lang="en-GB" b="1" dirty="0">
              <a:solidFill>
                <a:srgbClr val="0070C0"/>
              </a:solidFill>
              <a:latin typeface="Sassoon Infant Std" pitchFamily="34" charset="0"/>
            </a:endParaRPr>
          </a:p>
        </p:txBody>
      </p:sp>
      <p:sp>
        <p:nvSpPr>
          <p:cNvPr id="58" name="Rounded Rectangle 57"/>
          <p:cNvSpPr/>
          <p:nvPr/>
        </p:nvSpPr>
        <p:spPr>
          <a:xfrm>
            <a:off x="4786314" y="4429132"/>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banish</a:t>
            </a:r>
            <a:endParaRPr lang="en-GB" b="1" dirty="0">
              <a:solidFill>
                <a:srgbClr val="0070C0"/>
              </a:solidFill>
              <a:latin typeface="Sassoon Infant Std" pitchFamily="34" charset="0"/>
            </a:endParaRPr>
          </a:p>
        </p:txBody>
      </p:sp>
      <p:sp>
        <p:nvSpPr>
          <p:cNvPr id="59" name="Rounded Rectangle 58"/>
          <p:cNvSpPr/>
          <p:nvPr/>
        </p:nvSpPr>
        <p:spPr>
          <a:xfrm>
            <a:off x="4786314" y="3857628"/>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coax</a:t>
            </a:r>
            <a:endParaRPr lang="en-GB" b="1" dirty="0">
              <a:solidFill>
                <a:srgbClr val="0070C0"/>
              </a:solidFill>
              <a:latin typeface="Sassoon Infant Std" pitchFamily="34" charset="0"/>
            </a:endParaRPr>
          </a:p>
        </p:txBody>
      </p:sp>
      <p:sp>
        <p:nvSpPr>
          <p:cNvPr id="60" name="Rounded Rectangle 59"/>
          <p:cNvSpPr/>
          <p:nvPr/>
        </p:nvSpPr>
        <p:spPr>
          <a:xfrm>
            <a:off x="4786314" y="5643578"/>
            <a:ext cx="171451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solidFill>
                  <a:srgbClr val="0070C0"/>
                </a:solidFill>
                <a:latin typeface="Sassoon Infant Std" pitchFamily="34" charset="0"/>
              </a:rPr>
              <a:t>impudent	</a:t>
            </a:r>
            <a:endParaRPr lang="en-GB" b="1" dirty="0">
              <a:solidFill>
                <a:srgbClr val="0070C0"/>
              </a:solidFill>
              <a:latin typeface="Sassoon Infant Std" pitchFamily="34" charset="0"/>
            </a:endParaRPr>
          </a:p>
        </p:txBody>
      </p:sp>
      <p:sp>
        <p:nvSpPr>
          <p:cNvPr id="41" name="24-Point Star 40"/>
          <p:cNvSpPr/>
          <p:nvPr/>
        </p:nvSpPr>
        <p:spPr>
          <a:xfrm>
            <a:off x="6500826" y="0"/>
            <a:ext cx="2286016" cy="1357322"/>
          </a:xfrm>
          <a:prstGeom prst="star24">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latin typeface="KG All of Me" pitchFamily="2" charset="0"/>
              </a:rPr>
              <a:t>ANSWERS</a:t>
            </a:r>
            <a:endParaRPr lang="en-GB" dirty="0">
              <a:latin typeface="KG All of Me" pitchFamily="2" charset="0"/>
            </a:endParaRPr>
          </a:p>
        </p:txBody>
      </p:sp>
      <p:pic>
        <p:nvPicPr>
          <p:cNvPr id="1026" name="Picture 2" descr="Winners Rosette Digital Art by Bigalbaloo Stock"/>
          <p:cNvPicPr>
            <a:picLocks noChangeAspect="1" noChangeArrowheads="1"/>
          </p:cNvPicPr>
          <p:nvPr/>
        </p:nvPicPr>
        <p:blipFill>
          <a:blip r:embed="rId2"/>
          <a:srcRect/>
          <a:stretch>
            <a:fillRect/>
          </a:stretch>
        </p:blipFill>
        <p:spPr bwMode="auto">
          <a:xfrm>
            <a:off x="2357422" y="1000108"/>
            <a:ext cx="4344000" cy="540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57346" name="Picture 2" descr="Kid&amp;#39;s Church Service Cloud Worship Background | Clover Media"/>
          <p:cNvPicPr>
            <a:picLocks noChangeAspect="1" noChangeArrowheads="1"/>
          </p:cNvPicPr>
          <p:nvPr/>
        </p:nvPicPr>
        <p:blipFill>
          <a:blip r:embed="rId2"/>
          <a:srcRect/>
          <a:stretch>
            <a:fillRect/>
          </a:stretch>
        </p:blipFill>
        <p:spPr bwMode="auto">
          <a:xfrm>
            <a:off x="587535" y="857232"/>
            <a:ext cx="7627803" cy="507209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428596" y="357166"/>
            <a:ext cx="8286808" cy="923330"/>
          </a:xfrm>
          <a:prstGeom prst="rect">
            <a:avLst/>
          </a:prstGeom>
          <a:solidFill>
            <a:srgbClr val="00B0F0"/>
          </a:solidFill>
          <a:ln w="28575">
            <a:solidFill>
              <a:srgbClr val="FF0000"/>
            </a:solidFill>
          </a:ln>
        </p:spPr>
        <p:txBody>
          <a:bodyPr wrap="square" lIns="91440" tIns="45720" rIns="91440" bIns="45720">
            <a:spAutoFit/>
            <a:scene3d>
              <a:camera prst="orthographicFront">
                <a:rot lat="0" lon="10800000" rev="0"/>
              </a:camera>
              <a:lightRig rig="threePt" dir="t"/>
            </a:scene3d>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KG HAPPY Solid" pitchFamily="2" charset="0"/>
              </a:rPr>
              <a:t>Reverse Cloze</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KG HAPPY Solid" pitchFamily="2" charset="0"/>
            </a:endParaRPr>
          </a:p>
        </p:txBody>
      </p:sp>
      <p:sp>
        <p:nvSpPr>
          <p:cNvPr id="3" name="TextBox 2"/>
          <p:cNvSpPr txBox="1"/>
          <p:nvPr/>
        </p:nvSpPr>
        <p:spPr>
          <a:xfrm>
            <a:off x="428596" y="1571612"/>
            <a:ext cx="8215370" cy="2308324"/>
          </a:xfrm>
          <a:prstGeom prst="rect">
            <a:avLst/>
          </a:prstGeom>
          <a:solidFill>
            <a:schemeClr val="bg1">
              <a:lumMod val="95000"/>
            </a:schemeClr>
          </a:solidFill>
          <a:ln w="38100">
            <a:solidFill>
              <a:srgbClr val="FF0000"/>
            </a:solidFill>
          </a:ln>
        </p:spPr>
        <p:txBody>
          <a:bodyPr wrap="square" rtlCol="0">
            <a:spAutoFit/>
          </a:bodyPr>
          <a:lstStyle/>
          <a:p>
            <a:r>
              <a:rPr lang="en-GB" dirty="0" smtClean="0">
                <a:latin typeface="Sassoon Infant Std" pitchFamily="34" charset="0"/>
              </a:rPr>
              <a:t>An ever-popular pastime, baking is fun but preparation can be </a:t>
            </a:r>
            <a:r>
              <a:rPr lang="en-GB" b="1" u="sng" dirty="0" smtClean="0">
                <a:solidFill>
                  <a:srgbClr val="00B050"/>
                </a:solidFill>
                <a:latin typeface="Sassoon Infant Std" pitchFamily="34" charset="0"/>
              </a:rPr>
              <a:t>complex</a:t>
            </a:r>
            <a:r>
              <a:rPr lang="en-GB" dirty="0" smtClean="0">
                <a:latin typeface="Sassoon Infant Std" pitchFamily="34" charset="0"/>
              </a:rPr>
              <a:t>.  Firstly, it’s important to </a:t>
            </a:r>
            <a:r>
              <a:rPr lang="en-GB" b="1" u="sng" dirty="0" smtClean="0">
                <a:solidFill>
                  <a:srgbClr val="00B050"/>
                </a:solidFill>
                <a:latin typeface="Sassoon Infant Std" pitchFamily="34" charset="0"/>
              </a:rPr>
              <a:t>assemble</a:t>
            </a:r>
            <a:r>
              <a:rPr lang="en-GB" dirty="0" smtClean="0">
                <a:latin typeface="Sassoon Infant Std" pitchFamily="34" charset="0"/>
              </a:rPr>
              <a:t> the correct ingredients and ensure you have the proper equipment ready. You don’t need expensive gadgets but a large bowl, a mixing spoon, a set of scales and an oven are </a:t>
            </a:r>
            <a:r>
              <a:rPr lang="en-GB" b="1" u="sng" dirty="0" smtClean="0">
                <a:solidFill>
                  <a:srgbClr val="00B050"/>
                </a:solidFill>
                <a:latin typeface="Sassoon Infant Std" pitchFamily="34" charset="0"/>
              </a:rPr>
              <a:t>crucial</a:t>
            </a:r>
            <a:r>
              <a:rPr lang="en-GB" dirty="0" smtClean="0">
                <a:latin typeface="Sassoon Infant Std" pitchFamily="34" charset="0"/>
              </a:rPr>
              <a:t>. You must weigh your ingredients with exact </a:t>
            </a:r>
            <a:r>
              <a:rPr lang="en-GB" b="1" u="sng" dirty="0" smtClean="0">
                <a:solidFill>
                  <a:srgbClr val="00B050"/>
                </a:solidFill>
                <a:latin typeface="Sassoon Infant Std" pitchFamily="34" charset="0"/>
              </a:rPr>
              <a:t>precision</a:t>
            </a:r>
            <a:r>
              <a:rPr lang="en-GB" dirty="0" smtClean="0">
                <a:latin typeface="Sassoon Infant Std" pitchFamily="34" charset="0"/>
              </a:rPr>
              <a:t>, then mix them together. The </a:t>
            </a:r>
            <a:r>
              <a:rPr lang="en-GB" b="1" u="sng" dirty="0" smtClean="0">
                <a:solidFill>
                  <a:srgbClr val="00B050"/>
                </a:solidFill>
                <a:latin typeface="Sassoon Infant Std" pitchFamily="34" charset="0"/>
              </a:rPr>
              <a:t>principal</a:t>
            </a:r>
            <a:r>
              <a:rPr lang="en-GB" dirty="0" smtClean="0">
                <a:latin typeface="Sassoon Infant Std" pitchFamily="34" charset="0"/>
              </a:rPr>
              <a:t> mixing methods you should know are blending, beating, creaming, folding, stirring, sifting and whipping. Make sure you bake your creation at the correct temperature, checking it frequently to avoid ending up with a </a:t>
            </a:r>
            <a:r>
              <a:rPr lang="en-GB" b="1" u="sng" dirty="0" smtClean="0">
                <a:solidFill>
                  <a:srgbClr val="00B050"/>
                </a:solidFill>
                <a:latin typeface="Sassoon Infant Std" pitchFamily="34" charset="0"/>
              </a:rPr>
              <a:t>charred</a:t>
            </a:r>
            <a:r>
              <a:rPr lang="en-GB" dirty="0" smtClean="0">
                <a:latin typeface="Sassoon Infant Std" pitchFamily="34" charset="0"/>
              </a:rPr>
              <a:t> mess.</a:t>
            </a:r>
            <a:endParaRPr lang="en-GB" dirty="0">
              <a:latin typeface="Sassoon Infant Std" pitchFamily="34" charset="0"/>
            </a:endParaRPr>
          </a:p>
        </p:txBody>
      </p:sp>
      <p:sp>
        <p:nvSpPr>
          <p:cNvPr id="4" name="TextBox 3"/>
          <p:cNvSpPr txBox="1"/>
          <p:nvPr/>
        </p:nvSpPr>
        <p:spPr>
          <a:xfrm>
            <a:off x="500034" y="4286256"/>
            <a:ext cx="8358246" cy="461665"/>
          </a:xfrm>
          <a:prstGeom prst="rect">
            <a:avLst/>
          </a:prstGeom>
          <a:solidFill>
            <a:schemeClr val="bg1">
              <a:lumMod val="95000"/>
            </a:schemeClr>
          </a:solidFill>
          <a:ln w="28575">
            <a:solidFill>
              <a:srgbClr val="00B0F0"/>
            </a:solidFill>
          </a:ln>
        </p:spPr>
        <p:txBody>
          <a:bodyPr wrap="square" rtlCol="0">
            <a:spAutoFit/>
          </a:bodyPr>
          <a:lstStyle/>
          <a:p>
            <a:pPr algn="ctr"/>
            <a:r>
              <a:rPr lang="en-GB" sz="2400" dirty="0" smtClean="0">
                <a:solidFill>
                  <a:srgbClr val="FF0000"/>
                </a:solidFill>
                <a:latin typeface="Sassoon Infant Std" pitchFamily="34" charset="0"/>
              </a:rPr>
              <a:t>Cover up the bottom of the screen if you don’t want help.</a:t>
            </a:r>
            <a:endParaRPr lang="en-GB" sz="2400" dirty="0">
              <a:solidFill>
                <a:srgbClr val="FF0000"/>
              </a:solidFill>
              <a:latin typeface="Sassoon Infant Std" pitchFamily="34" charset="0"/>
            </a:endParaRPr>
          </a:p>
        </p:txBody>
      </p:sp>
      <p:sp>
        <p:nvSpPr>
          <p:cNvPr id="5" name="TextBox 4"/>
          <p:cNvSpPr txBox="1"/>
          <p:nvPr/>
        </p:nvSpPr>
        <p:spPr>
          <a:xfrm>
            <a:off x="428596" y="5000636"/>
            <a:ext cx="8358246" cy="1569660"/>
          </a:xfrm>
          <a:prstGeom prst="rect">
            <a:avLst/>
          </a:prstGeom>
          <a:solidFill>
            <a:schemeClr val="bg1">
              <a:lumMod val="95000"/>
            </a:schemeClr>
          </a:solidFill>
          <a:ln w="28575">
            <a:solidFill>
              <a:srgbClr val="00B0F0"/>
            </a:solidFill>
          </a:ln>
        </p:spPr>
        <p:txBody>
          <a:bodyPr wrap="square" rtlCol="0">
            <a:spAutoFit/>
          </a:bodyPr>
          <a:lstStyle/>
          <a:p>
            <a:pPr algn="ctr"/>
            <a:r>
              <a:rPr lang="en-GB" sz="2400" dirty="0" smtClean="0">
                <a:solidFill>
                  <a:srgbClr val="00B0F0"/>
                </a:solidFill>
                <a:latin typeface="KG HAPPY Solid" pitchFamily="2" charset="0"/>
              </a:rPr>
              <a:t>Choose from:</a:t>
            </a:r>
            <a:r>
              <a:rPr lang="en-GB" sz="2400" dirty="0" smtClean="0">
                <a:solidFill>
                  <a:srgbClr val="FF0000"/>
                </a:solidFill>
                <a:latin typeface="KG HAPPY Solid" pitchFamily="2" charset="0"/>
              </a:rPr>
              <a:t/>
            </a:r>
            <a:br>
              <a:rPr lang="en-GB" sz="2400" dirty="0" smtClean="0">
                <a:solidFill>
                  <a:srgbClr val="FF0000"/>
                </a:solidFill>
                <a:latin typeface="KG HAPPY Solid" pitchFamily="2" charset="0"/>
              </a:rPr>
            </a:br>
            <a:r>
              <a:rPr lang="en-GB" sz="2400" dirty="0" smtClean="0">
                <a:solidFill>
                  <a:srgbClr val="FF0000"/>
                </a:solidFill>
                <a:latin typeface="KG HAPPY Solid" pitchFamily="2" charset="0"/>
              </a:rPr>
              <a:t/>
            </a:r>
            <a:br>
              <a:rPr lang="en-GB" sz="2400" dirty="0" smtClean="0">
                <a:solidFill>
                  <a:srgbClr val="FF0000"/>
                </a:solidFill>
                <a:latin typeface="KG HAPPY Solid" pitchFamily="2" charset="0"/>
              </a:rPr>
            </a:br>
            <a:r>
              <a:rPr lang="en-GB" sz="2400" dirty="0" smtClean="0">
                <a:solidFill>
                  <a:srgbClr val="FF0000"/>
                </a:solidFill>
                <a:latin typeface="KG HAPPY Solid" pitchFamily="2" charset="0"/>
              </a:rPr>
              <a:t>accuracy      main    blackened    essential    elaborate     collate</a:t>
            </a:r>
            <a:endParaRPr lang="en-GB" sz="2400" dirty="0">
              <a:solidFill>
                <a:srgbClr val="FF0000"/>
              </a:solidFill>
              <a:latin typeface="KG HAPPY Solid" pitchFamily="2" charset="0"/>
            </a:endParaRPr>
          </a:p>
        </p:txBody>
      </p:sp>
      <p:sp>
        <p:nvSpPr>
          <p:cNvPr id="6" name="TextBox 5"/>
          <p:cNvSpPr txBox="1"/>
          <p:nvPr/>
        </p:nvSpPr>
        <p:spPr>
          <a:xfrm>
            <a:off x="4500562" y="2285992"/>
            <a:ext cx="4286280" cy="3539430"/>
          </a:xfrm>
          <a:prstGeom prst="rect">
            <a:avLst/>
          </a:prstGeom>
          <a:solidFill>
            <a:schemeClr val="bg1">
              <a:lumMod val="95000"/>
            </a:schemeClr>
          </a:solidFill>
          <a:ln w="57150">
            <a:solidFill>
              <a:srgbClr val="FF0000"/>
            </a:solidFill>
          </a:ln>
        </p:spPr>
        <p:txBody>
          <a:bodyPr wrap="square" rtlCol="0">
            <a:spAutoFit/>
          </a:bodyPr>
          <a:lstStyle/>
          <a:p>
            <a:r>
              <a:rPr lang="en-GB" sz="2800" dirty="0" smtClean="0">
                <a:solidFill>
                  <a:srgbClr val="FF0000"/>
                </a:solidFill>
                <a:latin typeface="Sassoon Infant Std" pitchFamily="34" charset="0"/>
              </a:rPr>
              <a:t>Write:</a:t>
            </a:r>
            <a:r>
              <a:rPr lang="en-GB" sz="2800" dirty="0" smtClean="0">
                <a:latin typeface="Sassoon Infant Std" pitchFamily="34" charset="0"/>
              </a:rPr>
              <a:t/>
            </a:r>
            <a:br>
              <a:rPr lang="en-GB" sz="2800" dirty="0" smtClean="0">
                <a:latin typeface="Sassoon Infant Std" pitchFamily="34" charset="0"/>
              </a:rPr>
            </a:br>
            <a:r>
              <a:rPr lang="en-GB" sz="2800" dirty="0" smtClean="0">
                <a:latin typeface="Sassoon Infant Std" pitchFamily="34" charset="0"/>
              </a:rPr>
              <a:t/>
            </a:r>
            <a:br>
              <a:rPr lang="en-GB" sz="2800" dirty="0" smtClean="0">
                <a:latin typeface="Sassoon Infant Std" pitchFamily="34" charset="0"/>
              </a:rPr>
            </a:br>
            <a:r>
              <a:rPr lang="en-GB" sz="2800" b="1" u="sng" dirty="0" smtClean="0">
                <a:solidFill>
                  <a:srgbClr val="00B050"/>
                </a:solidFill>
                <a:latin typeface="Sassoon Infant Std" pitchFamily="34" charset="0"/>
              </a:rPr>
              <a:t>Reverse Cloze</a:t>
            </a:r>
            <a:r>
              <a:rPr lang="en-GB" sz="2800" dirty="0" smtClean="0">
                <a:solidFill>
                  <a:srgbClr val="00B050"/>
                </a:solidFill>
                <a:latin typeface="Sassoon Infant Std" pitchFamily="34" charset="0"/>
              </a:rPr>
              <a:t/>
            </a:r>
            <a:br>
              <a:rPr lang="en-GB" sz="2800" dirty="0" smtClean="0">
                <a:solidFill>
                  <a:srgbClr val="00B050"/>
                </a:solidFill>
                <a:latin typeface="Sassoon Infant Std" pitchFamily="34" charset="0"/>
              </a:rPr>
            </a:br>
            <a:r>
              <a:rPr lang="en-GB" sz="2000" dirty="0" smtClean="0">
                <a:solidFill>
                  <a:srgbClr val="00B050"/>
                </a:solidFill>
                <a:latin typeface="Sassoon Infant Std" pitchFamily="34" charset="0"/>
              </a:rPr>
              <a:t/>
            </a:r>
            <a:br>
              <a:rPr lang="en-GB" sz="2000" dirty="0" smtClean="0">
                <a:solidFill>
                  <a:srgbClr val="00B050"/>
                </a:solidFill>
                <a:latin typeface="Sassoon Infant Std" pitchFamily="34" charset="0"/>
              </a:rPr>
            </a:br>
            <a:r>
              <a:rPr lang="en-GB" sz="2000" dirty="0" smtClean="0">
                <a:solidFill>
                  <a:srgbClr val="00B050"/>
                </a:solidFill>
                <a:latin typeface="Sassoon Infant Std" pitchFamily="34" charset="0"/>
              </a:rPr>
              <a:t>1)</a:t>
            </a:r>
            <a:br>
              <a:rPr lang="en-GB" sz="2000" dirty="0" smtClean="0">
                <a:solidFill>
                  <a:srgbClr val="00B050"/>
                </a:solidFill>
                <a:latin typeface="Sassoon Infant Std" pitchFamily="34" charset="0"/>
              </a:rPr>
            </a:br>
            <a:r>
              <a:rPr lang="en-GB" sz="2000" dirty="0" smtClean="0">
                <a:solidFill>
                  <a:srgbClr val="00B050"/>
                </a:solidFill>
                <a:latin typeface="Sassoon Infant Std" pitchFamily="34" charset="0"/>
              </a:rPr>
              <a:t>2)</a:t>
            </a:r>
          </a:p>
          <a:p>
            <a:r>
              <a:rPr lang="en-GB" sz="2000" dirty="0" smtClean="0">
                <a:solidFill>
                  <a:srgbClr val="00B050"/>
                </a:solidFill>
                <a:latin typeface="Sassoon Infant Std" pitchFamily="34" charset="0"/>
              </a:rPr>
              <a:t>3)</a:t>
            </a:r>
          </a:p>
          <a:p>
            <a:r>
              <a:rPr lang="en-GB" sz="2000" dirty="0" smtClean="0">
                <a:solidFill>
                  <a:srgbClr val="00B050"/>
                </a:solidFill>
                <a:latin typeface="Sassoon Infant Std" pitchFamily="34" charset="0"/>
              </a:rPr>
              <a:t>4)</a:t>
            </a:r>
          </a:p>
          <a:p>
            <a:r>
              <a:rPr lang="en-GB" sz="2000" dirty="0" smtClean="0">
                <a:solidFill>
                  <a:srgbClr val="00B050"/>
                </a:solidFill>
                <a:latin typeface="Sassoon Infant Std" pitchFamily="34" charset="0"/>
              </a:rPr>
              <a:t>5)</a:t>
            </a:r>
          </a:p>
          <a:p>
            <a:r>
              <a:rPr lang="en-GB" sz="2000" dirty="0" smtClean="0">
                <a:solidFill>
                  <a:srgbClr val="00B050"/>
                </a:solidFill>
                <a:latin typeface="Sassoon Infant Std" pitchFamily="34" charset="0"/>
              </a:rPr>
              <a:t>6)</a:t>
            </a:r>
            <a:endParaRPr lang="en-GB" sz="2000" dirty="0">
              <a:solidFill>
                <a:srgbClr val="00B050"/>
              </a:solidFill>
              <a:latin typeface="Sassoon Infant St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357166"/>
            <a:ext cx="8286808" cy="923330"/>
          </a:xfrm>
          <a:prstGeom prst="rect">
            <a:avLst/>
          </a:prstGeom>
          <a:solidFill>
            <a:srgbClr val="00B0F0"/>
          </a:solidFill>
          <a:ln w="28575">
            <a:solidFill>
              <a:srgbClr val="FF0000"/>
            </a:solidFill>
          </a:ln>
        </p:spPr>
        <p:txBody>
          <a:bodyPr wrap="square" lIns="91440" tIns="45720" rIns="91440" bIns="45720">
            <a:spAutoFit/>
            <a:scene3d>
              <a:camera prst="orthographicFront">
                <a:rot lat="0" lon="10800000" rev="0"/>
              </a:camera>
              <a:lightRig rig="threePt" dir="t"/>
            </a:scene3d>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KG HAPPY Solid" pitchFamily="2" charset="0"/>
              </a:rPr>
              <a:t>Reverse Cloze</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KG HAPPY Solid" pitchFamily="2" charset="0"/>
            </a:endParaRPr>
          </a:p>
        </p:txBody>
      </p:sp>
      <p:sp>
        <p:nvSpPr>
          <p:cNvPr id="3" name="TextBox 2"/>
          <p:cNvSpPr txBox="1"/>
          <p:nvPr/>
        </p:nvSpPr>
        <p:spPr>
          <a:xfrm>
            <a:off x="428596" y="1571612"/>
            <a:ext cx="8215370" cy="2585323"/>
          </a:xfrm>
          <a:prstGeom prst="rect">
            <a:avLst/>
          </a:prstGeom>
          <a:solidFill>
            <a:schemeClr val="bg1">
              <a:lumMod val="95000"/>
            </a:schemeClr>
          </a:solidFill>
          <a:ln w="38100">
            <a:solidFill>
              <a:srgbClr val="FF0000"/>
            </a:solidFill>
          </a:ln>
        </p:spPr>
        <p:txBody>
          <a:bodyPr wrap="square" rtlCol="0">
            <a:spAutoFit/>
          </a:bodyPr>
          <a:lstStyle/>
          <a:p>
            <a:r>
              <a:rPr lang="en-GB" dirty="0" smtClean="0">
                <a:latin typeface="Sassoon Infant Std" pitchFamily="34" charset="0"/>
              </a:rPr>
              <a:t>An ever-popular pastime, baking is fun but preparation can be </a:t>
            </a:r>
            <a:r>
              <a:rPr lang="en-GB" b="1" u="sng" dirty="0" smtClean="0">
                <a:solidFill>
                  <a:srgbClr val="00B050"/>
                </a:solidFill>
                <a:latin typeface="Sassoon Infant Std" pitchFamily="34" charset="0"/>
              </a:rPr>
              <a:t>complex/ELABORATE</a:t>
            </a:r>
            <a:r>
              <a:rPr lang="en-GB" dirty="0" smtClean="0">
                <a:latin typeface="Sassoon Infant Std" pitchFamily="34" charset="0"/>
              </a:rPr>
              <a:t>.  Firstly, it’s important to </a:t>
            </a:r>
            <a:r>
              <a:rPr lang="en-GB" b="1" u="sng" dirty="0" smtClean="0">
                <a:solidFill>
                  <a:srgbClr val="00B050"/>
                </a:solidFill>
                <a:latin typeface="Sassoon Infant Std" pitchFamily="34" charset="0"/>
              </a:rPr>
              <a:t>assemble/ COLLATE</a:t>
            </a:r>
            <a:r>
              <a:rPr lang="en-GB" dirty="0" smtClean="0">
                <a:latin typeface="Sassoon Infant Std" pitchFamily="34" charset="0"/>
              </a:rPr>
              <a:t> the correct ingredients and ensure you have the proper equipment ready. You don’t need expensive gadgets but a large bowl, a mixing spoon, a set of scales and an oven are </a:t>
            </a:r>
            <a:r>
              <a:rPr lang="en-GB" b="1" u="sng" dirty="0" smtClean="0">
                <a:solidFill>
                  <a:srgbClr val="00B050"/>
                </a:solidFill>
                <a:latin typeface="Sassoon Infant Std" pitchFamily="34" charset="0"/>
              </a:rPr>
              <a:t>crucial/ESSENTIAL</a:t>
            </a:r>
            <a:r>
              <a:rPr lang="en-GB" dirty="0" smtClean="0">
                <a:latin typeface="Sassoon Infant Std" pitchFamily="34" charset="0"/>
              </a:rPr>
              <a:t>. You must weigh your ingredients with exact </a:t>
            </a:r>
            <a:r>
              <a:rPr lang="en-GB" b="1" u="sng" dirty="0" smtClean="0">
                <a:solidFill>
                  <a:srgbClr val="00B050"/>
                </a:solidFill>
                <a:latin typeface="Sassoon Infant Std" pitchFamily="34" charset="0"/>
              </a:rPr>
              <a:t>precision/ACCURACY</a:t>
            </a:r>
            <a:r>
              <a:rPr lang="en-GB" dirty="0" smtClean="0">
                <a:latin typeface="Sassoon Infant Std" pitchFamily="34" charset="0"/>
              </a:rPr>
              <a:t>, then mix them together. The </a:t>
            </a:r>
            <a:r>
              <a:rPr lang="en-GB" b="1" u="sng" dirty="0" smtClean="0">
                <a:solidFill>
                  <a:srgbClr val="00B050"/>
                </a:solidFill>
                <a:latin typeface="Sassoon Infant Std" pitchFamily="34" charset="0"/>
              </a:rPr>
              <a:t>principal/MAIN</a:t>
            </a:r>
            <a:r>
              <a:rPr lang="en-GB" dirty="0" smtClean="0">
                <a:latin typeface="Sassoon Infant Std" pitchFamily="34" charset="0"/>
              </a:rPr>
              <a:t> mixing methods you should know are blending, beating, creaming, folding, stirring, sifting and whipping. Make sure you bake your creation at the correct temperature, checking it frequently to avoid ending up with a </a:t>
            </a:r>
            <a:r>
              <a:rPr lang="en-GB" b="1" u="sng" dirty="0" smtClean="0">
                <a:solidFill>
                  <a:srgbClr val="00B050"/>
                </a:solidFill>
                <a:latin typeface="Sassoon Infant Std" pitchFamily="34" charset="0"/>
              </a:rPr>
              <a:t>charred/ BLACKENED</a:t>
            </a:r>
            <a:r>
              <a:rPr lang="en-GB" dirty="0" smtClean="0">
                <a:latin typeface="Sassoon Infant Std" pitchFamily="34" charset="0"/>
              </a:rPr>
              <a:t> mess.</a:t>
            </a:r>
            <a:endParaRPr lang="en-GB" dirty="0">
              <a:latin typeface="Sassoon Infant Std" pitchFamily="34" charset="0"/>
            </a:endParaRPr>
          </a:p>
        </p:txBody>
      </p:sp>
      <p:sp>
        <p:nvSpPr>
          <p:cNvPr id="4" name="TextBox 3"/>
          <p:cNvSpPr txBox="1"/>
          <p:nvPr/>
        </p:nvSpPr>
        <p:spPr>
          <a:xfrm>
            <a:off x="500034" y="4286256"/>
            <a:ext cx="8358246" cy="461665"/>
          </a:xfrm>
          <a:prstGeom prst="rect">
            <a:avLst/>
          </a:prstGeom>
          <a:solidFill>
            <a:schemeClr val="bg1">
              <a:lumMod val="95000"/>
            </a:schemeClr>
          </a:solidFill>
          <a:ln w="28575">
            <a:solidFill>
              <a:srgbClr val="00B0F0"/>
            </a:solidFill>
          </a:ln>
        </p:spPr>
        <p:txBody>
          <a:bodyPr wrap="square" rtlCol="0">
            <a:spAutoFit/>
          </a:bodyPr>
          <a:lstStyle/>
          <a:p>
            <a:pPr algn="ctr"/>
            <a:r>
              <a:rPr lang="en-GB" sz="2400" dirty="0" smtClean="0">
                <a:solidFill>
                  <a:srgbClr val="FF0000"/>
                </a:solidFill>
                <a:latin typeface="Sassoon Infant Std" pitchFamily="34" charset="0"/>
              </a:rPr>
              <a:t>Cover up the bottom of the screen if you don’t want help.</a:t>
            </a:r>
            <a:endParaRPr lang="en-GB" sz="2400" dirty="0">
              <a:solidFill>
                <a:srgbClr val="FF0000"/>
              </a:solidFill>
              <a:latin typeface="Sassoon Infant Std" pitchFamily="34" charset="0"/>
            </a:endParaRPr>
          </a:p>
        </p:txBody>
      </p:sp>
      <p:sp>
        <p:nvSpPr>
          <p:cNvPr id="5" name="TextBox 4"/>
          <p:cNvSpPr txBox="1"/>
          <p:nvPr/>
        </p:nvSpPr>
        <p:spPr>
          <a:xfrm>
            <a:off x="428596" y="5000636"/>
            <a:ext cx="8358246" cy="1569660"/>
          </a:xfrm>
          <a:prstGeom prst="rect">
            <a:avLst/>
          </a:prstGeom>
          <a:solidFill>
            <a:schemeClr val="bg1">
              <a:lumMod val="95000"/>
            </a:schemeClr>
          </a:solidFill>
          <a:ln w="28575">
            <a:solidFill>
              <a:srgbClr val="00B0F0"/>
            </a:solidFill>
          </a:ln>
        </p:spPr>
        <p:txBody>
          <a:bodyPr wrap="square" rtlCol="0">
            <a:spAutoFit/>
          </a:bodyPr>
          <a:lstStyle/>
          <a:p>
            <a:pPr algn="ctr"/>
            <a:r>
              <a:rPr lang="en-GB" sz="2400" dirty="0" smtClean="0">
                <a:solidFill>
                  <a:srgbClr val="00B0F0"/>
                </a:solidFill>
                <a:latin typeface="KG HAPPY Solid" pitchFamily="2" charset="0"/>
              </a:rPr>
              <a:t>Choose from:</a:t>
            </a:r>
            <a:r>
              <a:rPr lang="en-GB" sz="2400" dirty="0" smtClean="0">
                <a:solidFill>
                  <a:srgbClr val="FF0000"/>
                </a:solidFill>
                <a:latin typeface="KG HAPPY Solid" pitchFamily="2" charset="0"/>
              </a:rPr>
              <a:t/>
            </a:r>
            <a:br>
              <a:rPr lang="en-GB" sz="2400" dirty="0" smtClean="0">
                <a:solidFill>
                  <a:srgbClr val="FF0000"/>
                </a:solidFill>
                <a:latin typeface="KG HAPPY Solid" pitchFamily="2" charset="0"/>
              </a:rPr>
            </a:br>
            <a:r>
              <a:rPr lang="en-GB" sz="2400" dirty="0" smtClean="0">
                <a:solidFill>
                  <a:srgbClr val="FF0000"/>
                </a:solidFill>
                <a:latin typeface="KG HAPPY Solid" pitchFamily="2" charset="0"/>
              </a:rPr>
              <a:t/>
            </a:r>
            <a:br>
              <a:rPr lang="en-GB" sz="2400" dirty="0" smtClean="0">
                <a:solidFill>
                  <a:srgbClr val="FF0000"/>
                </a:solidFill>
                <a:latin typeface="KG HAPPY Solid" pitchFamily="2" charset="0"/>
              </a:rPr>
            </a:br>
            <a:r>
              <a:rPr lang="en-GB" sz="2400" dirty="0" smtClean="0">
                <a:solidFill>
                  <a:srgbClr val="FF0000"/>
                </a:solidFill>
                <a:latin typeface="KG HAPPY Solid" pitchFamily="2" charset="0"/>
              </a:rPr>
              <a:t>accuracy      main    blackened    essential    elaborate      collate</a:t>
            </a:r>
            <a:endParaRPr lang="en-GB" sz="2400" dirty="0">
              <a:solidFill>
                <a:srgbClr val="FF0000"/>
              </a:solidFill>
              <a:latin typeface="KG HAPPY Solid" pitchFamily="2" charset="0"/>
            </a:endParaRPr>
          </a:p>
        </p:txBody>
      </p:sp>
      <p:pic>
        <p:nvPicPr>
          <p:cNvPr id="7" name="Picture 2" descr="Well done | Dunbar Primary School P1&amp;#39;s Class Blog"/>
          <p:cNvPicPr>
            <a:picLocks noChangeAspect="1" noChangeArrowheads="1"/>
          </p:cNvPicPr>
          <p:nvPr/>
        </p:nvPicPr>
        <p:blipFill>
          <a:blip r:embed="rId2"/>
          <a:srcRect/>
          <a:stretch>
            <a:fillRect/>
          </a:stretch>
        </p:blipFill>
        <p:spPr bwMode="auto">
          <a:xfrm>
            <a:off x="-71470" y="-714404"/>
            <a:ext cx="9144000" cy="86772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extBox 1"/>
          <p:cNvSpPr txBox="1"/>
          <p:nvPr/>
        </p:nvSpPr>
        <p:spPr>
          <a:xfrm>
            <a:off x="1142976" y="71414"/>
            <a:ext cx="6858048" cy="646331"/>
          </a:xfrm>
          <a:prstGeom prst="rect">
            <a:avLst/>
          </a:prstGeom>
          <a:solidFill>
            <a:schemeClr val="bg1"/>
          </a:solidFill>
          <a:ln w="28575">
            <a:solidFill>
              <a:srgbClr val="FF0000"/>
            </a:solidFill>
          </a:ln>
        </p:spPr>
        <p:txBody>
          <a:bodyPr wrap="square" rtlCol="0">
            <a:spAutoFit/>
          </a:bodyPr>
          <a:lstStyle/>
          <a:p>
            <a:pPr algn="ctr"/>
            <a:r>
              <a:rPr lang="en-GB" sz="3600" dirty="0" smtClean="0">
                <a:solidFill>
                  <a:srgbClr val="00B0F0"/>
                </a:solidFill>
                <a:latin typeface="KG HAPPY Solid" pitchFamily="2" charset="0"/>
              </a:rPr>
              <a:t>2-FOR-1 Words</a:t>
            </a:r>
            <a:endParaRPr lang="en-GB" sz="3600" dirty="0">
              <a:solidFill>
                <a:srgbClr val="00B0F0"/>
              </a:solidFill>
              <a:latin typeface="KG HAPPY Solid" pitchFamily="2" charset="0"/>
            </a:endParaRPr>
          </a:p>
        </p:txBody>
      </p:sp>
      <p:graphicFrame>
        <p:nvGraphicFramePr>
          <p:cNvPr id="7" name="Table 6"/>
          <p:cNvGraphicFramePr>
            <a:graphicFrameLocks noGrp="1"/>
          </p:cNvGraphicFramePr>
          <p:nvPr/>
        </p:nvGraphicFramePr>
        <p:xfrm>
          <a:off x="71406" y="1071546"/>
          <a:ext cx="9001156" cy="5760720"/>
        </p:xfrm>
        <a:graphic>
          <a:graphicData uri="http://schemas.openxmlformats.org/drawingml/2006/table">
            <a:tbl>
              <a:tblPr firstRow="1" bandRow="1">
                <a:tableStyleId>{5C22544A-7EE6-4342-B048-85BDC9FD1C3A}</a:tableStyleId>
              </a:tblPr>
              <a:tblGrid>
                <a:gridCol w="1601900"/>
                <a:gridCol w="3531576"/>
                <a:gridCol w="3867680"/>
              </a:tblGrid>
              <a:tr h="350189">
                <a:tc>
                  <a:txBody>
                    <a:bodyPr/>
                    <a:lstStyle/>
                    <a:p>
                      <a:r>
                        <a:rPr lang="en-GB" dirty="0" smtClean="0">
                          <a:solidFill>
                            <a:srgbClr val="FF0000"/>
                          </a:solidFill>
                          <a:latin typeface="Sassoon Infant Std" pitchFamily="34" charset="0"/>
                        </a:rPr>
                        <a:t>WORD</a:t>
                      </a:r>
                      <a:endParaRPr lang="en-GB" dirty="0">
                        <a:solidFill>
                          <a:srgbClr val="FF0000"/>
                        </a:solidFill>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rgbClr val="00B0F0"/>
                    </a:solidFill>
                  </a:tcPr>
                </a:tc>
                <a:tc>
                  <a:txBody>
                    <a:bodyPr/>
                    <a:lstStyle/>
                    <a:p>
                      <a:r>
                        <a:rPr lang="en-GB" dirty="0" smtClean="0">
                          <a:solidFill>
                            <a:srgbClr val="FF0000"/>
                          </a:solidFill>
                          <a:latin typeface="Sassoon Infant Std" pitchFamily="34" charset="0"/>
                        </a:rPr>
                        <a:t>MEANING (NOUN)</a:t>
                      </a:r>
                      <a:endParaRPr lang="en-GB" dirty="0">
                        <a:solidFill>
                          <a:srgbClr val="FF0000"/>
                        </a:solidFill>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rgbClr val="00B0F0"/>
                    </a:solidFill>
                  </a:tcPr>
                </a:tc>
                <a:tc>
                  <a:txBody>
                    <a:bodyPr/>
                    <a:lstStyle/>
                    <a:p>
                      <a:r>
                        <a:rPr lang="en-GB" dirty="0" smtClean="0">
                          <a:solidFill>
                            <a:srgbClr val="FF0000"/>
                          </a:solidFill>
                          <a:latin typeface="Sassoon Infant Std" pitchFamily="34" charset="0"/>
                        </a:rPr>
                        <a:t>MEANING (VERB)</a:t>
                      </a:r>
                      <a:endParaRPr lang="en-GB" dirty="0">
                        <a:solidFill>
                          <a:srgbClr val="FF0000"/>
                        </a:solidFill>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rgbClr val="00B0F0"/>
                    </a:solidFill>
                  </a:tcPr>
                </a:tc>
              </a:tr>
              <a:tr h="604435">
                <a:tc>
                  <a:txBody>
                    <a:bodyPr/>
                    <a:lstStyle/>
                    <a:p>
                      <a:r>
                        <a:rPr lang="en-GB" dirty="0" smtClean="0">
                          <a:latin typeface="Sassoon Infant Std" pitchFamily="34" charset="0"/>
                        </a:rPr>
                        <a:t>address</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c>
                  <a:txBody>
                    <a:bodyPr/>
                    <a:lstStyle/>
                    <a:p>
                      <a:r>
                        <a:rPr lang="en-GB" dirty="0" smtClean="0">
                          <a:latin typeface="Sassoon Infant Std" pitchFamily="34" charset="0"/>
                        </a:rPr>
                        <a:t>Number, street and town</a:t>
                      </a:r>
                      <a:r>
                        <a:rPr lang="en-GB" baseline="0" dirty="0" smtClean="0">
                          <a:latin typeface="Sassoon Infant Std" pitchFamily="34" charset="0"/>
                        </a:rPr>
                        <a:t> where someone lives</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c>
                  <a:txBody>
                    <a:bodyPr/>
                    <a:lstStyle/>
                    <a:p>
                      <a:r>
                        <a:rPr lang="en-GB" dirty="0" smtClean="0">
                          <a:latin typeface="Sassoon Infant Std" pitchFamily="34" charset="0"/>
                        </a:rPr>
                        <a:t>Speak to </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r>
              <a:tr h="604435">
                <a:tc>
                  <a:txBody>
                    <a:bodyPr/>
                    <a:lstStyle/>
                    <a:p>
                      <a:r>
                        <a:rPr lang="en-GB" dirty="0" smtClean="0">
                          <a:latin typeface="Sassoon Infant Std" pitchFamily="34" charset="0"/>
                        </a:rPr>
                        <a:t>compound</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c>
                  <a:txBody>
                    <a:bodyPr/>
                    <a:lstStyle/>
                    <a:p>
                      <a:r>
                        <a:rPr lang="en-GB" dirty="0" smtClean="0">
                          <a:latin typeface="Sassoon Infant Std" pitchFamily="34" charset="0"/>
                        </a:rPr>
                        <a:t>An area of land with a fence</a:t>
                      </a:r>
                      <a:r>
                        <a:rPr lang="en-GB" baseline="0" dirty="0" smtClean="0">
                          <a:latin typeface="Sassoon Infant Std" pitchFamily="34" charset="0"/>
                        </a:rPr>
                        <a:t> around it that is used for something</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c>
                  <a:txBody>
                    <a:bodyPr/>
                    <a:lstStyle/>
                    <a:p>
                      <a:r>
                        <a:rPr lang="en-GB" dirty="0" smtClean="0">
                          <a:latin typeface="Sassoon Infant Std" pitchFamily="34" charset="0"/>
                        </a:rPr>
                        <a:t>Make something worse</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r>
              <a:tr h="604435">
                <a:tc>
                  <a:txBody>
                    <a:bodyPr/>
                    <a:lstStyle/>
                    <a:p>
                      <a:r>
                        <a:rPr lang="en-GB" dirty="0" smtClean="0">
                          <a:latin typeface="Sassoon Infant Std" pitchFamily="34" charset="0"/>
                        </a:rPr>
                        <a:t>consort</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c>
                  <a:txBody>
                    <a:bodyPr/>
                    <a:lstStyle/>
                    <a:p>
                      <a:r>
                        <a:rPr lang="en-GB" dirty="0" smtClean="0">
                          <a:latin typeface="Sassoon Infant Std" pitchFamily="34" charset="0"/>
                        </a:rPr>
                        <a:t>The wife</a:t>
                      </a:r>
                      <a:r>
                        <a:rPr lang="en-GB" baseline="0" dirty="0" smtClean="0">
                          <a:latin typeface="Sassoon Infant Std" pitchFamily="34" charset="0"/>
                        </a:rPr>
                        <a:t> or husband of a king or queen</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c>
                  <a:txBody>
                    <a:bodyPr/>
                    <a:lstStyle/>
                    <a:p>
                      <a:r>
                        <a:rPr lang="en-GB" dirty="0" smtClean="0">
                          <a:latin typeface="Sassoon Infant Std" pitchFamily="34" charset="0"/>
                        </a:rPr>
                        <a:t>To spend</a:t>
                      </a:r>
                      <a:r>
                        <a:rPr lang="en-GB" baseline="0" dirty="0" smtClean="0">
                          <a:latin typeface="Sassoon Infant Std" pitchFamily="34" charset="0"/>
                        </a:rPr>
                        <a:t> time (with)</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r>
              <a:tr h="604435">
                <a:tc>
                  <a:txBody>
                    <a:bodyPr/>
                    <a:lstStyle/>
                    <a:p>
                      <a:r>
                        <a:rPr lang="en-GB" dirty="0" smtClean="0">
                          <a:latin typeface="Sassoon Infant Std" pitchFamily="34" charset="0"/>
                        </a:rPr>
                        <a:t>desert</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c>
                  <a:txBody>
                    <a:bodyPr/>
                    <a:lstStyle/>
                    <a:p>
                      <a:r>
                        <a:rPr lang="en-GB" dirty="0" smtClean="0">
                          <a:latin typeface="Sassoon Infant Std" pitchFamily="34" charset="0"/>
                        </a:rPr>
                        <a:t>An area of land that</a:t>
                      </a:r>
                      <a:r>
                        <a:rPr lang="en-GB" baseline="0" dirty="0" smtClean="0">
                          <a:latin typeface="Sassoon Infant Std" pitchFamily="34" charset="0"/>
                        </a:rPr>
                        <a:t> has no water or plants</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c>
                  <a:txBody>
                    <a:bodyPr/>
                    <a:lstStyle/>
                    <a:p>
                      <a:r>
                        <a:rPr lang="en-GB" dirty="0" smtClean="0">
                          <a:latin typeface="Sassoon Infant Std" pitchFamily="34" charset="0"/>
                        </a:rPr>
                        <a:t>To</a:t>
                      </a:r>
                      <a:r>
                        <a:rPr lang="en-GB" baseline="0" dirty="0" smtClean="0">
                          <a:latin typeface="Sassoon Infant Std" pitchFamily="34" charset="0"/>
                        </a:rPr>
                        <a:t> leave something or some place on its own</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r>
              <a:tr h="863479">
                <a:tc>
                  <a:txBody>
                    <a:bodyPr/>
                    <a:lstStyle/>
                    <a:p>
                      <a:r>
                        <a:rPr lang="en-GB" dirty="0" smtClean="0">
                          <a:latin typeface="Sassoon Infant Std" pitchFamily="34" charset="0"/>
                        </a:rPr>
                        <a:t>entrance</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c>
                  <a:txBody>
                    <a:bodyPr/>
                    <a:lstStyle/>
                    <a:p>
                      <a:r>
                        <a:rPr lang="en-GB" dirty="0" smtClean="0">
                          <a:latin typeface="Sassoon Infant Std" pitchFamily="34" charset="0"/>
                        </a:rPr>
                        <a:t>The</a:t>
                      </a:r>
                      <a:r>
                        <a:rPr lang="en-GB" baseline="0" dirty="0" smtClean="0">
                          <a:latin typeface="Sassoon Infant Std" pitchFamily="34" charset="0"/>
                        </a:rPr>
                        <a:t> way in</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c>
                  <a:txBody>
                    <a:bodyPr/>
                    <a:lstStyle/>
                    <a:p>
                      <a:r>
                        <a:rPr lang="en-GB" dirty="0" smtClean="0">
                          <a:latin typeface="Sassoon Infant Std" pitchFamily="34" charset="0"/>
                        </a:rPr>
                        <a:t>Make someone feel that you are wonderful so that they cannot think of anything else</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r>
              <a:tr h="350189">
                <a:tc>
                  <a:txBody>
                    <a:bodyPr/>
                    <a:lstStyle/>
                    <a:p>
                      <a:r>
                        <a:rPr lang="en-GB" dirty="0" smtClean="0">
                          <a:latin typeface="Sassoon Infant Std" pitchFamily="34" charset="0"/>
                        </a:rPr>
                        <a:t>gorge</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c>
                  <a:txBody>
                    <a:bodyPr/>
                    <a:lstStyle/>
                    <a:p>
                      <a:r>
                        <a:rPr lang="en-GB" dirty="0" smtClean="0">
                          <a:latin typeface="Sassoon Infant Std" pitchFamily="34" charset="0"/>
                        </a:rPr>
                        <a:t>Valley</a:t>
                      </a:r>
                      <a:r>
                        <a:rPr lang="en-GB" baseline="0" dirty="0" smtClean="0">
                          <a:latin typeface="Sassoon Infant Std" pitchFamily="34" charset="0"/>
                        </a:rPr>
                        <a:t> with steep sides made of rock</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c>
                  <a:txBody>
                    <a:bodyPr/>
                    <a:lstStyle/>
                    <a:p>
                      <a:r>
                        <a:rPr lang="en-GB" dirty="0" smtClean="0">
                          <a:latin typeface="Sassoon Infant Std" pitchFamily="34" charset="0"/>
                        </a:rPr>
                        <a:t>Eat lots of something in a greedy way</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r>
              <a:tr h="604435">
                <a:tc>
                  <a:txBody>
                    <a:bodyPr/>
                    <a:lstStyle/>
                    <a:p>
                      <a:r>
                        <a:rPr lang="en-GB" dirty="0" smtClean="0">
                          <a:latin typeface="Sassoon Infant Std" pitchFamily="34" charset="0"/>
                        </a:rPr>
                        <a:t>import</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c>
                  <a:txBody>
                    <a:bodyPr/>
                    <a:lstStyle/>
                    <a:p>
                      <a:r>
                        <a:rPr lang="en-GB" dirty="0" smtClean="0">
                          <a:latin typeface="Sassoon Infant Std" pitchFamily="34" charset="0"/>
                        </a:rPr>
                        <a:t>The importance</a:t>
                      </a:r>
                      <a:r>
                        <a:rPr lang="en-GB" baseline="0" dirty="0" smtClean="0">
                          <a:latin typeface="Sassoon Infant Std" pitchFamily="34" charset="0"/>
                        </a:rPr>
                        <a:t> of something</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c>
                  <a:txBody>
                    <a:bodyPr/>
                    <a:lstStyle/>
                    <a:p>
                      <a:r>
                        <a:rPr lang="en-GB" dirty="0" smtClean="0">
                          <a:latin typeface="Sassoon Infant Std" pitchFamily="34" charset="0"/>
                        </a:rPr>
                        <a:t>Bring</a:t>
                      </a:r>
                      <a:r>
                        <a:rPr lang="en-GB" baseline="0" dirty="0" smtClean="0">
                          <a:latin typeface="Sassoon Infant Std" pitchFamily="34" charset="0"/>
                        </a:rPr>
                        <a:t> something into the country from abroad</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r>
              <a:tr h="350189">
                <a:tc>
                  <a:txBody>
                    <a:bodyPr/>
                    <a:lstStyle/>
                    <a:p>
                      <a:r>
                        <a:rPr lang="en-GB" dirty="0" smtClean="0">
                          <a:latin typeface="Sassoon Infant Std" pitchFamily="34" charset="0"/>
                        </a:rPr>
                        <a:t>suspect</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c>
                  <a:txBody>
                    <a:bodyPr/>
                    <a:lstStyle/>
                    <a:p>
                      <a:r>
                        <a:rPr lang="en-GB" dirty="0" smtClean="0">
                          <a:latin typeface="Sassoon Infant Std" pitchFamily="34" charset="0"/>
                        </a:rPr>
                        <a:t>Someone who the police think may be involved in a crime</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c>
                  <a:txBody>
                    <a:bodyPr/>
                    <a:lstStyle/>
                    <a:p>
                      <a:r>
                        <a:rPr lang="en-GB" dirty="0" smtClean="0">
                          <a:latin typeface="Sassoon Infant Std" pitchFamily="34" charset="0"/>
                        </a:rPr>
                        <a:t>To</a:t>
                      </a:r>
                      <a:r>
                        <a:rPr lang="en-GB" baseline="0" dirty="0" smtClean="0">
                          <a:latin typeface="Sassoon Infant Std" pitchFamily="34" charset="0"/>
                        </a:rPr>
                        <a:t> believe that something might be true</a:t>
                      </a:r>
                      <a:endParaRPr lang="en-GB" dirty="0">
                        <a:latin typeface="Sassoon Infant Std"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lumMod val="95000"/>
                      </a:schemeClr>
                    </a:solidFill>
                  </a:tcPr>
                </a:tc>
              </a:tr>
            </a:tbl>
          </a:graphicData>
        </a:graphic>
      </p:graphicFrame>
      <p:sp>
        <p:nvSpPr>
          <p:cNvPr id="9" name="6-Point Star 8"/>
          <p:cNvSpPr/>
          <p:nvPr/>
        </p:nvSpPr>
        <p:spPr>
          <a:xfrm>
            <a:off x="142844" y="428604"/>
            <a:ext cx="8715436" cy="857256"/>
          </a:xfrm>
          <a:prstGeom prst="star6">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latin typeface="KG All of Me" pitchFamily="2" charset="0"/>
              </a:rPr>
              <a:t>READ AND MEMORISE</a:t>
            </a:r>
            <a:endParaRPr lang="en-GB" sz="2800" dirty="0">
              <a:solidFill>
                <a:schemeClr val="bg1"/>
              </a:solidFill>
              <a:latin typeface="KG All of Me" pitchFamily="2" charset="0"/>
            </a:endParaRPr>
          </a:p>
        </p:txBody>
      </p:sp>
      <p:sp>
        <p:nvSpPr>
          <p:cNvPr id="3" name="Flowchart: Manual Input 2"/>
          <p:cNvSpPr/>
          <p:nvPr/>
        </p:nvSpPr>
        <p:spPr>
          <a:xfrm>
            <a:off x="6786546" y="142852"/>
            <a:ext cx="2357454" cy="714380"/>
          </a:xfrm>
          <a:prstGeom prst="flowChartManualInput">
            <a:avLst/>
          </a:prstGeom>
          <a:solidFill>
            <a:srgbClr val="00B0F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KG All of Me" pitchFamily="2" charset="0"/>
              </a:rPr>
              <a:t>EACH OF THESE WORDS HAS TWO MEANINGS</a:t>
            </a:r>
            <a:endParaRPr lang="en-GB" dirty="0">
              <a:latin typeface="KG All of Me"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extBox 1"/>
          <p:cNvSpPr txBox="1"/>
          <p:nvPr/>
        </p:nvSpPr>
        <p:spPr>
          <a:xfrm>
            <a:off x="642910" y="71414"/>
            <a:ext cx="8001056" cy="646331"/>
          </a:xfrm>
          <a:prstGeom prst="rect">
            <a:avLst/>
          </a:prstGeom>
          <a:solidFill>
            <a:schemeClr val="bg1"/>
          </a:solidFill>
          <a:ln w="28575">
            <a:solidFill>
              <a:srgbClr val="FF0000"/>
            </a:solidFill>
          </a:ln>
        </p:spPr>
        <p:txBody>
          <a:bodyPr wrap="square" rtlCol="0">
            <a:spAutoFit/>
          </a:bodyPr>
          <a:lstStyle/>
          <a:p>
            <a:r>
              <a:rPr lang="en-GB" sz="3600" dirty="0" smtClean="0">
                <a:solidFill>
                  <a:srgbClr val="00B0F0"/>
                </a:solidFill>
                <a:latin typeface="KG HAPPY Solid" pitchFamily="2" charset="0"/>
              </a:rPr>
              <a:t>        2-FOR-1 Words</a:t>
            </a:r>
            <a:endParaRPr lang="en-GB" sz="3600" dirty="0">
              <a:solidFill>
                <a:srgbClr val="00B0F0"/>
              </a:solidFill>
              <a:latin typeface="KG HAPPY Solid" pitchFamily="2" charset="0"/>
            </a:endParaRPr>
          </a:p>
        </p:txBody>
      </p:sp>
      <p:sp>
        <p:nvSpPr>
          <p:cNvPr id="3" name="Flowchart: Manual Input 2"/>
          <p:cNvSpPr/>
          <p:nvPr/>
        </p:nvSpPr>
        <p:spPr>
          <a:xfrm>
            <a:off x="5929322" y="214290"/>
            <a:ext cx="3143272" cy="1000132"/>
          </a:xfrm>
          <a:prstGeom prst="flowChartManualInput">
            <a:avLst/>
          </a:prstGeom>
          <a:solidFill>
            <a:srgbClr val="00B0F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KG All of Me" pitchFamily="2" charset="0"/>
              </a:rPr>
              <a:t>Use one word for two gaps</a:t>
            </a:r>
            <a:endParaRPr lang="en-GB" dirty="0">
              <a:latin typeface="KG All of Me" pitchFamily="2" charset="0"/>
            </a:endParaRPr>
          </a:p>
        </p:txBody>
      </p:sp>
      <p:sp>
        <p:nvSpPr>
          <p:cNvPr id="5" name="TextBox 4"/>
          <p:cNvSpPr txBox="1"/>
          <p:nvPr/>
        </p:nvSpPr>
        <p:spPr>
          <a:xfrm>
            <a:off x="214282" y="1214422"/>
            <a:ext cx="7358082" cy="646331"/>
          </a:xfrm>
          <a:prstGeom prst="rect">
            <a:avLst/>
          </a:prstGeom>
          <a:solidFill>
            <a:schemeClr val="accent2">
              <a:lumMod val="40000"/>
              <a:lumOff val="60000"/>
            </a:schemeClr>
          </a:solidFill>
        </p:spPr>
        <p:txBody>
          <a:bodyPr wrap="square" rtlCol="0">
            <a:spAutoFit/>
          </a:bodyPr>
          <a:lstStyle/>
          <a:p>
            <a:r>
              <a:rPr lang="en-GB" dirty="0" smtClean="0">
                <a:latin typeface="Sassoon Infant Std" pitchFamily="34" charset="0"/>
              </a:rPr>
              <a:t>1a) After sailing I always </a:t>
            </a:r>
            <a:r>
              <a:rPr lang="en-GB" u="sng" dirty="0" smtClean="0">
                <a:latin typeface="Sassoon Infant Std" pitchFamily="34" charset="0"/>
              </a:rPr>
              <a:t>		</a:t>
            </a:r>
            <a:r>
              <a:rPr lang="en-GB" dirty="0" smtClean="0">
                <a:latin typeface="Sassoon Infant Std" pitchFamily="34" charset="0"/>
              </a:rPr>
              <a:t> on chips on the seafront.</a:t>
            </a:r>
            <a:br>
              <a:rPr lang="en-GB" dirty="0" smtClean="0">
                <a:latin typeface="Sassoon Infant Std" pitchFamily="34" charset="0"/>
              </a:rPr>
            </a:br>
            <a:r>
              <a:rPr lang="en-GB" dirty="0" smtClean="0">
                <a:latin typeface="Sassoon Infant Std" pitchFamily="34" charset="0"/>
              </a:rPr>
              <a:t>  b) He broke his leg after falling down a deep </a:t>
            </a:r>
            <a:r>
              <a:rPr lang="en-GB" u="sng" dirty="0" smtClean="0">
                <a:latin typeface="Sassoon Infant Std" pitchFamily="34" charset="0"/>
              </a:rPr>
              <a:t>		</a:t>
            </a:r>
            <a:r>
              <a:rPr lang="en-GB" dirty="0" smtClean="0">
                <a:latin typeface="Sassoon Infant Std" pitchFamily="34" charset="0"/>
              </a:rPr>
              <a:t>. </a:t>
            </a:r>
            <a:endParaRPr lang="en-GB" dirty="0">
              <a:latin typeface="Sassoon Infant Std" pitchFamily="34" charset="0"/>
            </a:endParaRPr>
          </a:p>
        </p:txBody>
      </p:sp>
      <p:sp>
        <p:nvSpPr>
          <p:cNvPr id="6" name="TextBox 5"/>
          <p:cNvSpPr txBox="1"/>
          <p:nvPr/>
        </p:nvSpPr>
        <p:spPr>
          <a:xfrm>
            <a:off x="214282" y="1925413"/>
            <a:ext cx="7358082" cy="646331"/>
          </a:xfrm>
          <a:prstGeom prst="rect">
            <a:avLst/>
          </a:prstGeom>
          <a:solidFill>
            <a:schemeClr val="accent5">
              <a:lumMod val="20000"/>
              <a:lumOff val="80000"/>
            </a:schemeClr>
          </a:solidFill>
        </p:spPr>
        <p:txBody>
          <a:bodyPr wrap="square" rtlCol="0">
            <a:spAutoFit/>
          </a:bodyPr>
          <a:lstStyle/>
          <a:p>
            <a:r>
              <a:rPr lang="en-GB" dirty="0">
                <a:latin typeface="Sassoon Infant Std" pitchFamily="34" charset="0"/>
              </a:rPr>
              <a:t>2</a:t>
            </a:r>
            <a:r>
              <a:rPr lang="en-GB" dirty="0" smtClean="0">
                <a:latin typeface="Sassoon Infant Std" pitchFamily="34" charset="0"/>
              </a:rPr>
              <a:t>a) Taking a deep breath, she began to  </a:t>
            </a:r>
            <a:r>
              <a:rPr lang="en-GB" u="sng" dirty="0" smtClean="0">
                <a:latin typeface="Sassoon Infant Std" pitchFamily="34" charset="0"/>
              </a:rPr>
              <a:t>		</a:t>
            </a:r>
            <a:r>
              <a:rPr lang="en-GB" dirty="0" smtClean="0">
                <a:latin typeface="Sassoon Infant Std" pitchFamily="34" charset="0"/>
              </a:rPr>
              <a:t> the mob.</a:t>
            </a:r>
            <a:br>
              <a:rPr lang="en-GB" dirty="0" smtClean="0">
                <a:latin typeface="Sassoon Infant Std" pitchFamily="34" charset="0"/>
              </a:rPr>
            </a:br>
            <a:r>
              <a:rPr lang="en-GB" dirty="0" smtClean="0">
                <a:latin typeface="Sassoon Infant Std" pitchFamily="34" charset="0"/>
              </a:rPr>
              <a:t>  b) </a:t>
            </a:r>
            <a:r>
              <a:rPr lang="en-GB" dirty="0" err="1" smtClean="0">
                <a:latin typeface="Sassoon Infant Std" pitchFamily="34" charset="0"/>
              </a:rPr>
              <a:t>Hana</a:t>
            </a:r>
            <a:r>
              <a:rPr lang="en-GB" dirty="0" smtClean="0">
                <a:latin typeface="Sassoon Infant Std" pitchFamily="34" charset="0"/>
              </a:rPr>
              <a:t> carefully wrote the  </a:t>
            </a:r>
            <a:r>
              <a:rPr lang="en-GB" u="sng" dirty="0" smtClean="0">
                <a:latin typeface="Sassoon Infant Std" pitchFamily="34" charset="0"/>
              </a:rPr>
              <a:t>		</a:t>
            </a:r>
            <a:r>
              <a:rPr lang="en-GB" dirty="0" smtClean="0">
                <a:latin typeface="Sassoon Infant Std" pitchFamily="34" charset="0"/>
              </a:rPr>
              <a:t> on the envelope.</a:t>
            </a:r>
            <a:endParaRPr lang="en-GB" dirty="0">
              <a:latin typeface="Sassoon Infant Std" pitchFamily="34" charset="0"/>
            </a:endParaRPr>
          </a:p>
        </p:txBody>
      </p:sp>
      <p:sp>
        <p:nvSpPr>
          <p:cNvPr id="8" name="TextBox 7"/>
          <p:cNvSpPr txBox="1"/>
          <p:nvPr/>
        </p:nvSpPr>
        <p:spPr>
          <a:xfrm>
            <a:off x="214282" y="2639793"/>
            <a:ext cx="7358082" cy="646331"/>
          </a:xfrm>
          <a:prstGeom prst="rect">
            <a:avLst/>
          </a:prstGeom>
          <a:solidFill>
            <a:schemeClr val="accent6">
              <a:lumMod val="20000"/>
              <a:lumOff val="80000"/>
            </a:schemeClr>
          </a:solidFill>
        </p:spPr>
        <p:txBody>
          <a:bodyPr wrap="square" rtlCol="0">
            <a:spAutoFit/>
          </a:bodyPr>
          <a:lstStyle/>
          <a:p>
            <a:r>
              <a:rPr lang="en-GB" dirty="0">
                <a:latin typeface="Sassoon Infant Std" pitchFamily="34" charset="0"/>
              </a:rPr>
              <a:t>3</a:t>
            </a:r>
            <a:r>
              <a:rPr lang="en-GB" dirty="0" smtClean="0">
                <a:latin typeface="Sassoon Infant Std" pitchFamily="34" charset="0"/>
              </a:rPr>
              <a:t>a) Not doing your homework will only  </a:t>
            </a:r>
            <a:r>
              <a:rPr lang="en-GB" u="sng" dirty="0" smtClean="0">
                <a:latin typeface="Sassoon Infant Std" pitchFamily="34" charset="0"/>
              </a:rPr>
              <a:t>		</a:t>
            </a:r>
            <a:r>
              <a:rPr lang="en-GB" dirty="0" smtClean="0">
                <a:latin typeface="Sassoon Infant Std" pitchFamily="34" charset="0"/>
              </a:rPr>
              <a:t> your problems.</a:t>
            </a:r>
            <a:br>
              <a:rPr lang="en-GB" dirty="0" smtClean="0">
                <a:latin typeface="Sassoon Infant Std" pitchFamily="34" charset="0"/>
              </a:rPr>
            </a:br>
            <a:r>
              <a:rPr lang="en-GB" dirty="0" smtClean="0">
                <a:latin typeface="Sassoon Infant Std" pitchFamily="34" charset="0"/>
              </a:rPr>
              <a:t>  b) The soldiers were based in a military </a:t>
            </a:r>
            <a:r>
              <a:rPr lang="en-GB" u="sng" dirty="0" smtClean="0">
                <a:latin typeface="Sassoon Infant Std" pitchFamily="34" charset="0"/>
              </a:rPr>
              <a:t>		</a:t>
            </a:r>
            <a:r>
              <a:rPr lang="en-GB" dirty="0" smtClean="0">
                <a:latin typeface="Sassoon Infant Std" pitchFamily="34" charset="0"/>
              </a:rPr>
              <a:t> .</a:t>
            </a:r>
            <a:endParaRPr lang="en-GB" dirty="0">
              <a:latin typeface="Sassoon Infant Std" pitchFamily="34" charset="0"/>
            </a:endParaRPr>
          </a:p>
        </p:txBody>
      </p:sp>
      <p:sp>
        <p:nvSpPr>
          <p:cNvPr id="9" name="TextBox 8"/>
          <p:cNvSpPr txBox="1"/>
          <p:nvPr/>
        </p:nvSpPr>
        <p:spPr>
          <a:xfrm>
            <a:off x="214282" y="3354173"/>
            <a:ext cx="7643866" cy="646331"/>
          </a:xfrm>
          <a:prstGeom prst="rect">
            <a:avLst/>
          </a:prstGeom>
          <a:solidFill>
            <a:schemeClr val="accent3">
              <a:lumMod val="20000"/>
              <a:lumOff val="80000"/>
            </a:schemeClr>
          </a:solidFill>
        </p:spPr>
        <p:txBody>
          <a:bodyPr wrap="square" rtlCol="0">
            <a:spAutoFit/>
          </a:bodyPr>
          <a:lstStyle/>
          <a:p>
            <a:r>
              <a:rPr lang="en-GB" dirty="0" smtClean="0">
                <a:latin typeface="Sassoon Infant Std" pitchFamily="34" charset="0"/>
              </a:rPr>
              <a:t>4a) In the United Kingdom, we  </a:t>
            </a:r>
            <a:r>
              <a:rPr lang="en-GB" u="sng" dirty="0" smtClean="0">
                <a:latin typeface="Sassoon Infant Std" pitchFamily="34" charset="0"/>
              </a:rPr>
              <a:t>	</a:t>
            </a:r>
            <a:r>
              <a:rPr lang="en-GB" dirty="0" smtClean="0">
                <a:latin typeface="Sassoon Infant Std" pitchFamily="34" charset="0"/>
              </a:rPr>
              <a:t> most of our avocados from Europe.</a:t>
            </a:r>
            <a:br>
              <a:rPr lang="en-GB" dirty="0" smtClean="0">
                <a:latin typeface="Sassoon Infant Std" pitchFamily="34" charset="0"/>
              </a:rPr>
            </a:br>
            <a:r>
              <a:rPr lang="en-GB" dirty="0" smtClean="0">
                <a:latin typeface="Sassoon Infant Std" pitchFamily="34" charset="0"/>
              </a:rPr>
              <a:t>  b) The teacher smiled and said that a mistake or two was of no 	</a:t>
            </a:r>
            <a:r>
              <a:rPr lang="en-GB" u="sng" dirty="0" smtClean="0">
                <a:latin typeface="Sassoon Infant Std" pitchFamily="34" charset="0"/>
              </a:rPr>
              <a:t>	</a:t>
            </a:r>
            <a:r>
              <a:rPr lang="en-GB" dirty="0" smtClean="0">
                <a:latin typeface="Sassoon Infant Std" pitchFamily="34" charset="0"/>
              </a:rPr>
              <a:t> .</a:t>
            </a:r>
            <a:endParaRPr lang="en-GB" dirty="0">
              <a:latin typeface="Sassoon Infant Std" pitchFamily="34" charset="0"/>
            </a:endParaRPr>
          </a:p>
        </p:txBody>
      </p:sp>
      <p:sp>
        <p:nvSpPr>
          <p:cNvPr id="11" name="TextBox 10"/>
          <p:cNvSpPr txBox="1"/>
          <p:nvPr/>
        </p:nvSpPr>
        <p:spPr>
          <a:xfrm>
            <a:off x="214282" y="5214950"/>
            <a:ext cx="7500990" cy="923330"/>
          </a:xfrm>
          <a:prstGeom prst="rect">
            <a:avLst/>
          </a:prstGeom>
          <a:solidFill>
            <a:schemeClr val="bg1">
              <a:lumMod val="95000"/>
            </a:schemeClr>
          </a:solidFill>
          <a:ln w="28575">
            <a:solidFill>
              <a:srgbClr val="FF0000"/>
            </a:solidFill>
          </a:ln>
        </p:spPr>
        <p:txBody>
          <a:bodyPr wrap="square" rtlCol="0">
            <a:spAutoFit/>
          </a:bodyPr>
          <a:lstStyle/>
          <a:p>
            <a:pPr algn="ctr"/>
            <a:r>
              <a:rPr lang="en-GB" dirty="0" smtClean="0">
                <a:solidFill>
                  <a:srgbClr val="FF0000"/>
                </a:solidFill>
                <a:latin typeface="KG HAPPY Solid" pitchFamily="2" charset="0"/>
              </a:rPr>
              <a:t>CHOOSE FROM:</a:t>
            </a:r>
            <a:r>
              <a:rPr lang="en-GB" dirty="0" smtClean="0">
                <a:solidFill>
                  <a:srgbClr val="00B0F0"/>
                </a:solidFill>
                <a:latin typeface="KG HAPPY Solid" pitchFamily="2" charset="0"/>
              </a:rPr>
              <a:t/>
            </a:r>
            <a:br>
              <a:rPr lang="en-GB" dirty="0" smtClean="0">
                <a:solidFill>
                  <a:srgbClr val="00B0F0"/>
                </a:solidFill>
                <a:latin typeface="KG HAPPY Solid" pitchFamily="2" charset="0"/>
              </a:rPr>
            </a:br>
            <a:r>
              <a:rPr lang="en-GB" dirty="0" smtClean="0">
                <a:solidFill>
                  <a:srgbClr val="00B0F0"/>
                </a:solidFill>
                <a:latin typeface="KG HAPPY Solid" pitchFamily="2" charset="0"/>
              </a:rPr>
              <a:t/>
            </a:r>
            <a:br>
              <a:rPr lang="en-GB" dirty="0" smtClean="0">
                <a:solidFill>
                  <a:srgbClr val="00B0F0"/>
                </a:solidFill>
                <a:latin typeface="KG HAPPY Solid" pitchFamily="2" charset="0"/>
              </a:rPr>
            </a:br>
            <a:r>
              <a:rPr lang="en-GB" dirty="0" smtClean="0">
                <a:solidFill>
                  <a:srgbClr val="00B0F0"/>
                </a:solidFill>
                <a:latin typeface="KG HAPPY Solid" pitchFamily="2" charset="0"/>
              </a:rPr>
              <a:t>import       compound     address        gorge         </a:t>
            </a:r>
            <a:endParaRPr lang="en-GB" dirty="0">
              <a:solidFill>
                <a:srgbClr val="00B0F0"/>
              </a:solidFill>
              <a:latin typeface="KG HAPPY Solid" pitchFamily="2" charset="0"/>
            </a:endParaRPr>
          </a:p>
        </p:txBody>
      </p:sp>
      <p:sp>
        <p:nvSpPr>
          <p:cNvPr id="12" name="TextBox 11"/>
          <p:cNvSpPr txBox="1"/>
          <p:nvPr/>
        </p:nvSpPr>
        <p:spPr>
          <a:xfrm>
            <a:off x="1857356" y="1214422"/>
            <a:ext cx="4286280" cy="4154984"/>
          </a:xfrm>
          <a:prstGeom prst="rect">
            <a:avLst/>
          </a:prstGeom>
          <a:solidFill>
            <a:schemeClr val="bg1">
              <a:lumMod val="95000"/>
            </a:schemeClr>
          </a:solidFill>
          <a:ln w="57150">
            <a:solidFill>
              <a:srgbClr val="FF0000"/>
            </a:solidFill>
          </a:ln>
        </p:spPr>
        <p:txBody>
          <a:bodyPr wrap="square" rtlCol="0">
            <a:spAutoFit/>
          </a:bodyPr>
          <a:lstStyle/>
          <a:p>
            <a:r>
              <a:rPr lang="en-GB" sz="2800" dirty="0" smtClean="0">
                <a:solidFill>
                  <a:srgbClr val="FF0000"/>
                </a:solidFill>
                <a:latin typeface="Sassoon Infant Std" pitchFamily="34" charset="0"/>
              </a:rPr>
              <a:t>Write:</a:t>
            </a:r>
            <a:r>
              <a:rPr lang="en-GB" sz="2800" dirty="0" smtClean="0">
                <a:latin typeface="Sassoon Infant Std" pitchFamily="34" charset="0"/>
              </a:rPr>
              <a:t/>
            </a:r>
            <a:br>
              <a:rPr lang="en-GB" sz="2800" dirty="0" smtClean="0">
                <a:latin typeface="Sassoon Infant Std" pitchFamily="34" charset="0"/>
              </a:rPr>
            </a:br>
            <a:r>
              <a:rPr lang="en-GB" sz="2800" dirty="0" smtClean="0">
                <a:latin typeface="Sassoon Infant Std" pitchFamily="34" charset="0"/>
              </a:rPr>
              <a:t/>
            </a:r>
            <a:br>
              <a:rPr lang="en-GB" sz="2800" dirty="0" smtClean="0">
                <a:latin typeface="Sassoon Infant Std" pitchFamily="34" charset="0"/>
              </a:rPr>
            </a:br>
            <a:r>
              <a:rPr lang="en-GB" sz="2800" b="1" u="sng" dirty="0" smtClean="0">
                <a:solidFill>
                  <a:srgbClr val="00B050"/>
                </a:solidFill>
                <a:latin typeface="Sassoon Infant Std" pitchFamily="34" charset="0"/>
              </a:rPr>
              <a:t>2-For-1 </a:t>
            </a:r>
            <a:r>
              <a:rPr lang="en-GB" sz="2800" b="1" u="sng" dirty="0" err="1" smtClean="0">
                <a:solidFill>
                  <a:srgbClr val="00B050"/>
                </a:solidFill>
                <a:latin typeface="Sassoon Infant Std" pitchFamily="34" charset="0"/>
              </a:rPr>
              <a:t>Gapfill</a:t>
            </a:r>
            <a:r>
              <a:rPr lang="en-GB" sz="2800" dirty="0" smtClean="0">
                <a:solidFill>
                  <a:srgbClr val="00B050"/>
                </a:solidFill>
                <a:latin typeface="Sassoon Infant Std" pitchFamily="34" charset="0"/>
              </a:rPr>
              <a:t/>
            </a:r>
            <a:br>
              <a:rPr lang="en-GB" sz="2800" dirty="0" smtClean="0">
                <a:solidFill>
                  <a:srgbClr val="00B050"/>
                </a:solidFill>
                <a:latin typeface="Sassoon Infant Std" pitchFamily="34" charset="0"/>
              </a:rPr>
            </a:br>
            <a:r>
              <a:rPr lang="en-GB" sz="2000" dirty="0" smtClean="0">
                <a:solidFill>
                  <a:srgbClr val="00B050"/>
                </a:solidFill>
                <a:latin typeface="Sassoon Infant Std" pitchFamily="34" charset="0"/>
              </a:rPr>
              <a:t/>
            </a:r>
            <a:br>
              <a:rPr lang="en-GB" sz="2000" dirty="0" smtClean="0">
                <a:solidFill>
                  <a:srgbClr val="00B050"/>
                </a:solidFill>
                <a:latin typeface="Sassoon Infant Std" pitchFamily="34" charset="0"/>
              </a:rPr>
            </a:br>
            <a:r>
              <a:rPr lang="en-GB" sz="2000" dirty="0" smtClean="0">
                <a:solidFill>
                  <a:srgbClr val="00B050"/>
                </a:solidFill>
                <a:latin typeface="Sassoon Infant Std" pitchFamily="34" charset="0"/>
              </a:rPr>
              <a:t>1)</a:t>
            </a:r>
            <a:br>
              <a:rPr lang="en-GB" sz="2000" dirty="0" smtClean="0">
                <a:solidFill>
                  <a:srgbClr val="00B050"/>
                </a:solidFill>
                <a:latin typeface="Sassoon Infant Std" pitchFamily="34" charset="0"/>
              </a:rPr>
            </a:br>
            <a:r>
              <a:rPr lang="en-GB" sz="2000" dirty="0" smtClean="0">
                <a:solidFill>
                  <a:srgbClr val="00B050"/>
                </a:solidFill>
                <a:latin typeface="Sassoon Infant Std" pitchFamily="34" charset="0"/>
              </a:rPr>
              <a:t>2)</a:t>
            </a:r>
          </a:p>
          <a:p>
            <a:r>
              <a:rPr lang="en-GB" sz="2000" dirty="0" smtClean="0">
                <a:solidFill>
                  <a:srgbClr val="00B050"/>
                </a:solidFill>
                <a:latin typeface="Sassoon Infant Std" pitchFamily="34" charset="0"/>
              </a:rPr>
              <a:t>3)</a:t>
            </a:r>
          </a:p>
          <a:p>
            <a:r>
              <a:rPr lang="en-GB" sz="2000" dirty="0" smtClean="0">
                <a:solidFill>
                  <a:srgbClr val="00B050"/>
                </a:solidFill>
                <a:latin typeface="Sassoon Infant Std" pitchFamily="34" charset="0"/>
              </a:rPr>
              <a:t>4)</a:t>
            </a:r>
          </a:p>
          <a:p>
            <a:r>
              <a:rPr lang="en-GB" sz="2000" dirty="0" smtClean="0">
                <a:solidFill>
                  <a:srgbClr val="00B050"/>
                </a:solidFill>
                <a:latin typeface="Sassoon Infant Std" pitchFamily="34" charset="0"/>
              </a:rPr>
              <a:t>5)</a:t>
            </a:r>
          </a:p>
          <a:p>
            <a:r>
              <a:rPr lang="en-GB" sz="2000" dirty="0" smtClean="0">
                <a:solidFill>
                  <a:srgbClr val="00B050"/>
                </a:solidFill>
                <a:latin typeface="Sassoon Infant Std" pitchFamily="34" charset="0"/>
              </a:rPr>
              <a:t>6)</a:t>
            </a:r>
          </a:p>
          <a:p>
            <a:r>
              <a:rPr lang="en-GB" sz="2000" dirty="0" smtClean="0">
                <a:solidFill>
                  <a:srgbClr val="00B050"/>
                </a:solidFill>
                <a:latin typeface="Sassoon Infant Std" pitchFamily="34" charset="0"/>
              </a:rPr>
              <a:t>7)</a:t>
            </a:r>
          </a:p>
          <a:p>
            <a:r>
              <a:rPr lang="en-GB" sz="2000" dirty="0" smtClean="0">
                <a:solidFill>
                  <a:srgbClr val="00B050"/>
                </a:solidFill>
                <a:latin typeface="Sassoon Infant Std" pitchFamily="34" charset="0"/>
              </a:rPr>
              <a:t>8)</a:t>
            </a:r>
          </a:p>
        </p:txBody>
      </p:sp>
      <p:sp>
        <p:nvSpPr>
          <p:cNvPr id="13" name="24-Point Star 12"/>
          <p:cNvSpPr/>
          <p:nvPr/>
        </p:nvSpPr>
        <p:spPr>
          <a:xfrm>
            <a:off x="7358082" y="4071942"/>
            <a:ext cx="1500198" cy="1357322"/>
          </a:xfrm>
          <a:prstGeom prst="star24">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latin typeface="KG All of Me" pitchFamily="2" charset="0"/>
              </a:rPr>
              <a:t>2 </a:t>
            </a:r>
            <a:r>
              <a:rPr lang="en-GB" dirty="0" err="1" smtClean="0">
                <a:latin typeface="KG All of Me" pitchFamily="2" charset="0"/>
              </a:rPr>
              <a:t>mins</a:t>
            </a:r>
            <a:endParaRPr lang="en-GB" dirty="0">
              <a:latin typeface="KG All of Me"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P spid="11" grpId="0" animBg="1"/>
      <p:bldP spid="12" grpId="0" animBg="1"/>
      <p:bldP spid="12" grpId="1"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extBox 1"/>
          <p:cNvSpPr txBox="1"/>
          <p:nvPr/>
        </p:nvSpPr>
        <p:spPr>
          <a:xfrm>
            <a:off x="642910" y="71414"/>
            <a:ext cx="8001056" cy="646331"/>
          </a:xfrm>
          <a:prstGeom prst="rect">
            <a:avLst/>
          </a:prstGeom>
          <a:solidFill>
            <a:schemeClr val="bg1"/>
          </a:solidFill>
          <a:ln w="28575">
            <a:solidFill>
              <a:srgbClr val="FF0000"/>
            </a:solidFill>
          </a:ln>
        </p:spPr>
        <p:txBody>
          <a:bodyPr wrap="square" rtlCol="0">
            <a:spAutoFit/>
          </a:bodyPr>
          <a:lstStyle/>
          <a:p>
            <a:r>
              <a:rPr lang="en-GB" sz="3600" dirty="0" smtClean="0">
                <a:solidFill>
                  <a:srgbClr val="00B0F0"/>
                </a:solidFill>
                <a:latin typeface="KG HAPPY Solid" pitchFamily="2" charset="0"/>
              </a:rPr>
              <a:t>        2-FOR-1 Words</a:t>
            </a:r>
            <a:endParaRPr lang="en-GB" sz="3600" dirty="0">
              <a:solidFill>
                <a:srgbClr val="00B0F0"/>
              </a:solidFill>
              <a:latin typeface="KG HAPPY Solid" pitchFamily="2" charset="0"/>
            </a:endParaRPr>
          </a:p>
        </p:txBody>
      </p:sp>
      <p:sp>
        <p:nvSpPr>
          <p:cNvPr id="3" name="Flowchart: Manual Input 2"/>
          <p:cNvSpPr/>
          <p:nvPr/>
        </p:nvSpPr>
        <p:spPr>
          <a:xfrm>
            <a:off x="5929322" y="214290"/>
            <a:ext cx="3143272" cy="1000132"/>
          </a:xfrm>
          <a:prstGeom prst="flowChartManualInput">
            <a:avLst/>
          </a:prstGeom>
          <a:solidFill>
            <a:srgbClr val="00B0F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KG All of Me" pitchFamily="2" charset="0"/>
              </a:rPr>
              <a:t>Use one word for two gaps</a:t>
            </a:r>
            <a:endParaRPr lang="en-GB" dirty="0">
              <a:latin typeface="KG All of Me" pitchFamily="2" charset="0"/>
            </a:endParaRPr>
          </a:p>
        </p:txBody>
      </p:sp>
      <p:sp>
        <p:nvSpPr>
          <p:cNvPr id="5" name="TextBox 4"/>
          <p:cNvSpPr txBox="1"/>
          <p:nvPr/>
        </p:nvSpPr>
        <p:spPr>
          <a:xfrm>
            <a:off x="214282" y="1214422"/>
            <a:ext cx="7358082" cy="646331"/>
          </a:xfrm>
          <a:prstGeom prst="rect">
            <a:avLst/>
          </a:prstGeom>
          <a:solidFill>
            <a:schemeClr val="accent2">
              <a:lumMod val="40000"/>
              <a:lumOff val="60000"/>
            </a:schemeClr>
          </a:solidFill>
        </p:spPr>
        <p:txBody>
          <a:bodyPr wrap="square" rtlCol="0">
            <a:spAutoFit/>
          </a:bodyPr>
          <a:lstStyle/>
          <a:p>
            <a:r>
              <a:rPr lang="en-GB" dirty="0">
                <a:latin typeface="Sassoon Infant Std" pitchFamily="34" charset="0"/>
              </a:rPr>
              <a:t>5</a:t>
            </a:r>
            <a:r>
              <a:rPr lang="en-GB" dirty="0" smtClean="0">
                <a:latin typeface="Sassoon Infant Std" pitchFamily="34" charset="0"/>
              </a:rPr>
              <a:t>a) Archie liked to </a:t>
            </a:r>
            <a:r>
              <a:rPr lang="en-GB" u="sng" dirty="0" smtClean="0">
                <a:latin typeface="Sassoon Infant Std" pitchFamily="34" charset="0"/>
              </a:rPr>
              <a:t>		</a:t>
            </a:r>
            <a:r>
              <a:rPr lang="en-GB" dirty="0" smtClean="0">
                <a:latin typeface="Sassoon Infant Std" pitchFamily="34" charset="0"/>
              </a:rPr>
              <a:t> with other boys who liked football.</a:t>
            </a:r>
            <a:br>
              <a:rPr lang="en-GB" dirty="0" smtClean="0">
                <a:latin typeface="Sassoon Infant Std" pitchFamily="34" charset="0"/>
              </a:rPr>
            </a:br>
            <a:r>
              <a:rPr lang="en-GB" dirty="0" smtClean="0">
                <a:latin typeface="Sassoon Infant Std" pitchFamily="34" charset="0"/>
              </a:rPr>
              <a:t>  b) The Queen’s  </a:t>
            </a:r>
            <a:r>
              <a:rPr lang="en-GB" u="sng" dirty="0" smtClean="0">
                <a:latin typeface="Sassoon Infant Std" pitchFamily="34" charset="0"/>
              </a:rPr>
              <a:t>		</a:t>
            </a:r>
            <a:r>
              <a:rPr lang="en-GB" dirty="0" smtClean="0">
                <a:latin typeface="Sassoon Infant Std" pitchFamily="34" charset="0"/>
              </a:rPr>
              <a:t> was Prince Philip.</a:t>
            </a:r>
            <a:endParaRPr lang="en-GB" dirty="0">
              <a:latin typeface="Sassoon Infant Std" pitchFamily="34" charset="0"/>
            </a:endParaRPr>
          </a:p>
        </p:txBody>
      </p:sp>
      <p:sp>
        <p:nvSpPr>
          <p:cNvPr id="6" name="TextBox 5"/>
          <p:cNvSpPr txBox="1"/>
          <p:nvPr/>
        </p:nvSpPr>
        <p:spPr>
          <a:xfrm>
            <a:off x="214282" y="1925413"/>
            <a:ext cx="7358082" cy="646331"/>
          </a:xfrm>
          <a:prstGeom prst="rect">
            <a:avLst/>
          </a:prstGeom>
          <a:solidFill>
            <a:schemeClr val="accent5">
              <a:lumMod val="20000"/>
              <a:lumOff val="80000"/>
            </a:schemeClr>
          </a:solidFill>
        </p:spPr>
        <p:txBody>
          <a:bodyPr wrap="square" rtlCol="0">
            <a:spAutoFit/>
          </a:bodyPr>
          <a:lstStyle/>
          <a:p>
            <a:r>
              <a:rPr lang="en-GB" dirty="0" smtClean="0">
                <a:latin typeface="Sassoon Infant Std" pitchFamily="34" charset="0"/>
              </a:rPr>
              <a:t>6a) I couldn’t help but </a:t>
            </a:r>
            <a:r>
              <a:rPr lang="en-GB" u="sng" dirty="0" smtClean="0">
                <a:latin typeface="Sassoon Infant Std" pitchFamily="34" charset="0"/>
              </a:rPr>
              <a:t>		</a:t>
            </a:r>
            <a:r>
              <a:rPr lang="en-GB" dirty="0" smtClean="0">
                <a:latin typeface="Sassoon Infant Std" pitchFamily="34" charset="0"/>
              </a:rPr>
              <a:t> that she had copied her neighbour.</a:t>
            </a:r>
            <a:br>
              <a:rPr lang="en-GB" dirty="0" smtClean="0">
                <a:latin typeface="Sassoon Infant Std" pitchFamily="34" charset="0"/>
              </a:rPr>
            </a:br>
            <a:r>
              <a:rPr lang="en-GB" dirty="0" smtClean="0">
                <a:latin typeface="Sassoon Infant Std" pitchFamily="34" charset="0"/>
              </a:rPr>
              <a:t>  b) The police made him a  </a:t>
            </a:r>
            <a:r>
              <a:rPr lang="en-GB" u="sng" dirty="0" smtClean="0">
                <a:latin typeface="Sassoon Infant Std" pitchFamily="34" charset="0"/>
              </a:rPr>
              <a:t>		</a:t>
            </a:r>
            <a:r>
              <a:rPr lang="en-GB" dirty="0" smtClean="0">
                <a:latin typeface="Sassoon Infant Std" pitchFamily="34" charset="0"/>
              </a:rPr>
              <a:t> in the murder case.</a:t>
            </a:r>
            <a:endParaRPr lang="en-GB" dirty="0">
              <a:latin typeface="Sassoon Infant Std" pitchFamily="34" charset="0"/>
            </a:endParaRPr>
          </a:p>
        </p:txBody>
      </p:sp>
      <p:sp>
        <p:nvSpPr>
          <p:cNvPr id="8" name="TextBox 7"/>
          <p:cNvSpPr txBox="1"/>
          <p:nvPr/>
        </p:nvSpPr>
        <p:spPr>
          <a:xfrm>
            <a:off x="214282" y="2639793"/>
            <a:ext cx="7929618" cy="923330"/>
          </a:xfrm>
          <a:prstGeom prst="rect">
            <a:avLst/>
          </a:prstGeom>
          <a:solidFill>
            <a:schemeClr val="accent6">
              <a:lumMod val="20000"/>
              <a:lumOff val="80000"/>
            </a:schemeClr>
          </a:solidFill>
        </p:spPr>
        <p:txBody>
          <a:bodyPr wrap="square" rtlCol="0">
            <a:spAutoFit/>
          </a:bodyPr>
          <a:lstStyle/>
          <a:p>
            <a:r>
              <a:rPr lang="en-GB" dirty="0" smtClean="0">
                <a:latin typeface="Sassoon Infant Std" pitchFamily="34" charset="0"/>
              </a:rPr>
              <a:t>7a) Cinderella’s pretty eyes never failed to  </a:t>
            </a:r>
            <a:r>
              <a:rPr lang="en-GB" u="sng" dirty="0" smtClean="0">
                <a:latin typeface="Sassoon Infant Std" pitchFamily="34" charset="0"/>
              </a:rPr>
              <a:t>		</a:t>
            </a:r>
            <a:r>
              <a:rPr lang="en-GB" dirty="0" smtClean="0">
                <a:latin typeface="Sassoon Infant Std" pitchFamily="34" charset="0"/>
              </a:rPr>
              <a:t> everyone in the kingdom.</a:t>
            </a:r>
            <a:br>
              <a:rPr lang="en-GB" dirty="0" smtClean="0">
                <a:latin typeface="Sassoon Infant Std" pitchFamily="34" charset="0"/>
              </a:rPr>
            </a:br>
            <a:r>
              <a:rPr lang="en-GB" dirty="0" smtClean="0">
                <a:latin typeface="Sassoon Infant Std" pitchFamily="34" charset="0"/>
              </a:rPr>
              <a:t>  b) The palace </a:t>
            </a:r>
            <a:r>
              <a:rPr lang="en-GB" u="sng" dirty="0" smtClean="0">
                <a:latin typeface="Sassoon Infant Std" pitchFamily="34" charset="0"/>
              </a:rPr>
              <a:t>		</a:t>
            </a:r>
            <a:r>
              <a:rPr lang="en-GB" dirty="0" smtClean="0">
                <a:latin typeface="Sassoon Infant Std" pitchFamily="34" charset="0"/>
              </a:rPr>
              <a:t> was reached by a long, sweeping path. </a:t>
            </a:r>
            <a:endParaRPr lang="en-GB" dirty="0">
              <a:latin typeface="Sassoon Infant Std" pitchFamily="34" charset="0"/>
            </a:endParaRPr>
          </a:p>
        </p:txBody>
      </p:sp>
      <p:sp>
        <p:nvSpPr>
          <p:cNvPr id="9" name="TextBox 8"/>
          <p:cNvSpPr txBox="1"/>
          <p:nvPr/>
        </p:nvSpPr>
        <p:spPr>
          <a:xfrm>
            <a:off x="214282" y="3714752"/>
            <a:ext cx="7643866" cy="646331"/>
          </a:xfrm>
          <a:prstGeom prst="rect">
            <a:avLst/>
          </a:prstGeom>
          <a:solidFill>
            <a:schemeClr val="accent3">
              <a:lumMod val="20000"/>
              <a:lumOff val="80000"/>
            </a:schemeClr>
          </a:solidFill>
        </p:spPr>
        <p:txBody>
          <a:bodyPr wrap="square" rtlCol="0">
            <a:spAutoFit/>
          </a:bodyPr>
          <a:lstStyle/>
          <a:p>
            <a:r>
              <a:rPr lang="en-GB" dirty="0" smtClean="0">
                <a:latin typeface="Sassoon Infant Std" pitchFamily="34" charset="0"/>
              </a:rPr>
              <a:t>8) She decided to </a:t>
            </a:r>
            <a:r>
              <a:rPr lang="en-GB" u="sng" dirty="0" smtClean="0">
                <a:latin typeface="Sassoon Infant Std" pitchFamily="34" charset="0"/>
              </a:rPr>
              <a:t>		</a:t>
            </a:r>
            <a:r>
              <a:rPr lang="en-GB" dirty="0" smtClean="0">
                <a:latin typeface="Sassoon Infant Std" pitchFamily="34" charset="0"/>
              </a:rPr>
              <a:t> her friend without a second thought.</a:t>
            </a:r>
            <a:br>
              <a:rPr lang="en-GB" dirty="0" smtClean="0">
                <a:latin typeface="Sassoon Infant Std" pitchFamily="34" charset="0"/>
              </a:rPr>
            </a:br>
            <a:r>
              <a:rPr lang="en-GB" dirty="0" smtClean="0">
                <a:latin typeface="Sassoon Infant Std" pitchFamily="34" charset="0"/>
              </a:rPr>
              <a:t>  b) For three days, they traipsed over the hot </a:t>
            </a:r>
            <a:r>
              <a:rPr lang="en-GB" u="sng" dirty="0" smtClean="0">
                <a:latin typeface="Sassoon Infant Std" pitchFamily="34" charset="0"/>
              </a:rPr>
              <a:t>		</a:t>
            </a:r>
            <a:r>
              <a:rPr lang="en-GB" dirty="0" smtClean="0">
                <a:latin typeface="Sassoon Infant Std" pitchFamily="34" charset="0"/>
              </a:rPr>
              <a:t> sand.</a:t>
            </a:r>
            <a:endParaRPr lang="en-GB" dirty="0">
              <a:latin typeface="Sassoon Infant Std" pitchFamily="34" charset="0"/>
            </a:endParaRPr>
          </a:p>
        </p:txBody>
      </p:sp>
      <p:sp>
        <p:nvSpPr>
          <p:cNvPr id="11" name="TextBox 10"/>
          <p:cNvSpPr txBox="1"/>
          <p:nvPr/>
        </p:nvSpPr>
        <p:spPr>
          <a:xfrm>
            <a:off x="214282" y="5214950"/>
            <a:ext cx="7500990" cy="923330"/>
          </a:xfrm>
          <a:prstGeom prst="rect">
            <a:avLst/>
          </a:prstGeom>
          <a:solidFill>
            <a:schemeClr val="bg1">
              <a:lumMod val="95000"/>
            </a:schemeClr>
          </a:solidFill>
          <a:ln w="28575">
            <a:solidFill>
              <a:srgbClr val="FF0000"/>
            </a:solidFill>
          </a:ln>
        </p:spPr>
        <p:txBody>
          <a:bodyPr wrap="square" rtlCol="0">
            <a:spAutoFit/>
          </a:bodyPr>
          <a:lstStyle/>
          <a:p>
            <a:pPr algn="ctr"/>
            <a:r>
              <a:rPr lang="en-GB" dirty="0" smtClean="0">
                <a:solidFill>
                  <a:srgbClr val="FF0000"/>
                </a:solidFill>
                <a:latin typeface="KG HAPPY Solid" pitchFamily="2" charset="0"/>
              </a:rPr>
              <a:t>CHOOSE FROM:</a:t>
            </a:r>
            <a:r>
              <a:rPr lang="en-GB" dirty="0" smtClean="0">
                <a:solidFill>
                  <a:srgbClr val="00B0F0"/>
                </a:solidFill>
                <a:latin typeface="KG HAPPY Solid" pitchFamily="2" charset="0"/>
              </a:rPr>
              <a:t/>
            </a:r>
            <a:br>
              <a:rPr lang="en-GB" dirty="0" smtClean="0">
                <a:solidFill>
                  <a:srgbClr val="00B0F0"/>
                </a:solidFill>
                <a:latin typeface="KG HAPPY Solid" pitchFamily="2" charset="0"/>
              </a:rPr>
            </a:br>
            <a:r>
              <a:rPr lang="en-GB" dirty="0" smtClean="0">
                <a:solidFill>
                  <a:srgbClr val="00B0F0"/>
                </a:solidFill>
                <a:latin typeface="KG HAPPY Solid" pitchFamily="2" charset="0"/>
              </a:rPr>
              <a:t/>
            </a:r>
            <a:br>
              <a:rPr lang="en-GB" dirty="0" smtClean="0">
                <a:solidFill>
                  <a:srgbClr val="00B0F0"/>
                </a:solidFill>
                <a:latin typeface="KG HAPPY Solid" pitchFamily="2" charset="0"/>
              </a:rPr>
            </a:br>
            <a:r>
              <a:rPr lang="en-GB" dirty="0" smtClean="0">
                <a:solidFill>
                  <a:srgbClr val="00B0F0"/>
                </a:solidFill>
                <a:latin typeface="KG HAPPY Solid" pitchFamily="2" charset="0"/>
              </a:rPr>
              <a:t>suspect        desert      consort      entrance</a:t>
            </a:r>
            <a:endParaRPr lang="en-GB" dirty="0">
              <a:solidFill>
                <a:srgbClr val="00B0F0"/>
              </a:solidFill>
              <a:latin typeface="KG HAPPY Solid" pitchFamily="2" charset="0"/>
            </a:endParaRPr>
          </a:p>
        </p:txBody>
      </p:sp>
      <p:sp>
        <p:nvSpPr>
          <p:cNvPr id="13" name="24-Point Star 12"/>
          <p:cNvSpPr/>
          <p:nvPr/>
        </p:nvSpPr>
        <p:spPr>
          <a:xfrm>
            <a:off x="7358082" y="4071942"/>
            <a:ext cx="1500198" cy="1357322"/>
          </a:xfrm>
          <a:prstGeom prst="star24">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latin typeface="KG All of Me" pitchFamily="2" charset="0"/>
              </a:rPr>
              <a:t>2 </a:t>
            </a:r>
            <a:r>
              <a:rPr lang="en-GB" dirty="0" err="1" smtClean="0">
                <a:latin typeface="KG All of Me" pitchFamily="2" charset="0"/>
              </a:rPr>
              <a:t>mins</a:t>
            </a:r>
            <a:endParaRPr lang="en-GB" dirty="0">
              <a:latin typeface="KG All of Me"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3881</TotalTime>
  <Words>2258</Words>
  <Application>Microsoft Office PowerPoint</Application>
  <PresentationFormat>On-screen Show (4:3)</PresentationFormat>
  <Paragraphs>1009</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KG HAPPY Solid</vt:lpstr>
      <vt:lpstr>Sassoon Infant Std</vt:lpstr>
      <vt:lpstr>Webdings</vt:lpstr>
      <vt:lpstr>Calibri</vt:lpstr>
      <vt:lpstr>KG All of 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 McLaughlin</dc:creator>
  <cp:lastModifiedBy>CHRISTINE MCLAUGHLIN AND EMMA CANAVAN</cp:lastModifiedBy>
  <cp:revision>340</cp:revision>
  <dcterms:created xsi:type="dcterms:W3CDTF">2021-07-11T06:47:23Z</dcterms:created>
  <dcterms:modified xsi:type="dcterms:W3CDTF">2021-08-10T08:05:37Z</dcterms:modified>
</cp:coreProperties>
</file>