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Default Extension="fntdata" ContentType="application/x-fontdata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60" r:id="rId3"/>
    <p:sldId id="261" r:id="rId4"/>
    <p:sldId id="262" r:id="rId5"/>
    <p:sldId id="306" r:id="rId6"/>
    <p:sldId id="265" r:id="rId7"/>
    <p:sldId id="267" r:id="rId8"/>
    <p:sldId id="270" r:id="rId9"/>
    <p:sldId id="271" r:id="rId10"/>
    <p:sldId id="272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7" r:id="rId24"/>
    <p:sldId id="289" r:id="rId25"/>
    <p:sldId id="305" r:id="rId26"/>
    <p:sldId id="290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291" r:id="rId37"/>
    <p:sldId id="301" r:id="rId38"/>
    <p:sldId id="303" r:id="rId39"/>
    <p:sldId id="302" r:id="rId40"/>
    <p:sldId id="304" r:id="rId41"/>
    <p:sldId id="307" r:id="rId42"/>
  </p:sldIdLst>
  <p:sldSz cx="9144000" cy="6858000" type="screen4x3"/>
  <p:notesSz cx="6858000" cy="9144000"/>
  <p:embeddedFontLst>
    <p:embeddedFont>
      <p:font typeface="KG HAPPY Solid" pitchFamily="2" charset="0"/>
      <p:regular r:id="rId43"/>
    </p:embeddedFont>
    <p:embeddedFont>
      <p:font typeface="Webdings" pitchFamily="18" charset="2"/>
      <p:regular r:id="rId44"/>
    </p:embeddedFont>
    <p:embeddedFont>
      <p:font typeface="Calibri" pitchFamily="34" charset="0"/>
      <p:regular r:id="rId45"/>
      <p:bold r:id="rId46"/>
      <p:italic r:id="rId47"/>
      <p:boldItalic r:id="rId48"/>
    </p:embeddedFont>
    <p:embeddedFont>
      <p:font typeface="KG All of Me" charset="0"/>
      <p:regular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CA0EF6-1917-450F-B8EA-FF427F07B62E}" v="6" dt="2021-07-25T12:28:08.5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78" autoAdjust="0"/>
    <p:restoredTop sz="94723" autoAdjust="0"/>
  </p:normalViewPr>
  <p:slideViewPr>
    <p:cSldViewPr>
      <p:cViewPr varScale="1">
        <p:scale>
          <a:sx n="63" d="100"/>
          <a:sy n="63" d="100"/>
        </p:scale>
        <p:origin x="-1365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5.fntdata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E MCLAUGHLIN" userId="Zms0M2jgybJeZy/Fch4ey6wH/Nr7W1X92gQLYIL60wg=" providerId="None" clId="Web-{A1CA0EF6-1917-450F-B8EA-FF427F07B62E}"/>
    <pc:docChg chg="modSld">
      <pc:chgData name="CHRISTINE MCLAUGHLIN" userId="Zms0M2jgybJeZy/Fch4ey6wH/Nr7W1X92gQLYIL60wg=" providerId="None" clId="Web-{A1CA0EF6-1917-450F-B8EA-FF427F07B62E}" dt="2021-07-25T12:28:08.555" v="2" actId="20577"/>
      <pc:docMkLst>
        <pc:docMk/>
      </pc:docMkLst>
      <pc:sldChg chg="modSp">
        <pc:chgData name="CHRISTINE MCLAUGHLIN" userId="Zms0M2jgybJeZy/Fch4ey6wH/Nr7W1X92gQLYIL60wg=" providerId="None" clId="Web-{A1CA0EF6-1917-450F-B8EA-FF427F07B62E}" dt="2021-07-25T12:28:08.555" v="2" actId="20577"/>
        <pc:sldMkLst>
          <pc:docMk/>
          <pc:sldMk cId="0" sldId="262"/>
        </pc:sldMkLst>
        <pc:spChg chg="mod">
          <ac:chgData name="CHRISTINE MCLAUGHLIN" userId="Zms0M2jgybJeZy/Fch4ey6wH/Nr7W1X92gQLYIL60wg=" providerId="None" clId="Web-{A1CA0EF6-1917-450F-B8EA-FF427F07B62E}" dt="2021-07-25T12:28:08.555" v="2" actId="20577"/>
          <ac:spMkLst>
            <pc:docMk/>
            <pc:sldMk cId="0" sldId="262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E2A0-323B-4B80-97D8-FF64F0B820C7}" type="datetimeFigureOut">
              <a:rPr lang="en-US" smtClean="0"/>
              <a:pPr/>
              <a:t>7/25/2021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7697-5463-41B0-9FC2-78AA546FF1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E2A0-323B-4B80-97D8-FF64F0B820C7}" type="datetimeFigureOut">
              <a:rPr lang="en-US" smtClean="0"/>
              <a:pPr/>
              <a:t>7/25/2021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7697-5463-41B0-9FC2-78AA546FF1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E2A0-323B-4B80-97D8-FF64F0B820C7}" type="datetimeFigureOut">
              <a:rPr lang="en-US" smtClean="0"/>
              <a:pPr/>
              <a:t>7/25/2021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7697-5463-41B0-9FC2-78AA546FF1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E2A0-323B-4B80-97D8-FF64F0B820C7}" type="datetimeFigureOut">
              <a:rPr lang="en-US" smtClean="0"/>
              <a:pPr/>
              <a:t>7/25/2021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7697-5463-41B0-9FC2-78AA546FF1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E2A0-323B-4B80-97D8-FF64F0B820C7}" type="datetimeFigureOut">
              <a:rPr lang="en-US" smtClean="0"/>
              <a:pPr/>
              <a:t>7/25/2021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7697-5463-41B0-9FC2-78AA546FF1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E2A0-323B-4B80-97D8-FF64F0B820C7}" type="datetimeFigureOut">
              <a:rPr lang="en-US" smtClean="0"/>
              <a:pPr/>
              <a:t>7/25/2021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7697-5463-41B0-9FC2-78AA546FF1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E2A0-323B-4B80-97D8-FF64F0B820C7}" type="datetimeFigureOut">
              <a:rPr lang="en-US" smtClean="0"/>
              <a:pPr/>
              <a:t>7/25/2021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7697-5463-41B0-9FC2-78AA546FF1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E2A0-323B-4B80-97D8-FF64F0B820C7}" type="datetimeFigureOut">
              <a:rPr lang="en-US" smtClean="0"/>
              <a:pPr/>
              <a:t>7/25/2021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7697-5463-41B0-9FC2-78AA546FF1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E2A0-323B-4B80-97D8-FF64F0B820C7}" type="datetimeFigureOut">
              <a:rPr lang="en-US" smtClean="0"/>
              <a:pPr/>
              <a:t>7/25/2021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7697-5463-41B0-9FC2-78AA546FF1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E2A0-323B-4B80-97D8-FF64F0B820C7}" type="datetimeFigureOut">
              <a:rPr lang="en-US" smtClean="0"/>
              <a:pPr/>
              <a:t>7/25/2021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7697-5463-41B0-9FC2-78AA546FF1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E2A0-323B-4B80-97D8-FF64F0B820C7}" type="datetimeFigureOut">
              <a:rPr lang="en-US" smtClean="0"/>
              <a:pPr/>
              <a:t>7/25/2021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7697-5463-41B0-9FC2-78AA546FF1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BE2A0-323B-4B80-97D8-FF64F0B820C7}" type="datetimeFigureOut">
              <a:rPr lang="en-US" smtClean="0"/>
              <a:pPr/>
              <a:t>7/25/2021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47697-5463-41B0-9FC2-78AA546FF1A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llinsdictionary.com/dictionary/english/ambl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ilhouette of Person Holding Glass Mason J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-142900"/>
            <a:ext cx="4762500" cy="71437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7224" y="428604"/>
            <a:ext cx="55721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FF0000"/>
                </a:solidFill>
                <a:latin typeface="KG HAPPY Solid" pitchFamily="2" charset="0"/>
              </a:rPr>
              <a:t>Welcome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4414" y="1357298"/>
            <a:ext cx="3429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00B050"/>
                </a:solidFill>
                <a:latin typeface="KG HAPPY Solid" pitchFamily="2" charset="0"/>
              </a:rPr>
              <a:t>to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472" y="2714620"/>
            <a:ext cx="44910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FFFF00"/>
                </a:solidFill>
                <a:latin typeface="KG HAPPY Solid" pitchFamily="2" charset="0"/>
              </a:rPr>
              <a:t>Tuition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43174" y="2071678"/>
            <a:ext cx="5643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>
                    <a:lumMod val="95000"/>
                  </a:schemeClr>
                </a:solidFill>
                <a:latin typeface="KG HAPPY Solid" pitchFamily="2" charset="0"/>
              </a:rPr>
              <a:t>Better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71414"/>
            <a:ext cx="8001056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B0F0"/>
                </a:solidFill>
                <a:latin typeface="KG HAPPY Solid" pitchFamily="2" charset="0"/>
              </a:rPr>
              <a:t>        2-FOR-1 Words</a:t>
            </a:r>
          </a:p>
        </p:txBody>
      </p:sp>
      <p:sp>
        <p:nvSpPr>
          <p:cNvPr id="3" name="Flowchart: Manual Input 2"/>
          <p:cNvSpPr/>
          <p:nvPr/>
        </p:nvSpPr>
        <p:spPr>
          <a:xfrm>
            <a:off x="5929322" y="214290"/>
            <a:ext cx="3143272" cy="1000132"/>
          </a:xfrm>
          <a:prstGeom prst="flowChartManualInput">
            <a:avLst/>
          </a:prstGeom>
          <a:solidFill>
            <a:srgbClr val="00B0F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KG All of Me" pitchFamily="2" charset="0"/>
              </a:rPr>
              <a:t>Use one word for two gaps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282" y="1214422"/>
            <a:ext cx="735808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Sassoon Infant Std" pitchFamily="34" charset="0"/>
              </a:rPr>
              <a:t>6a) The judge decided to </a:t>
            </a:r>
            <a:r>
              <a:rPr lang="en-GB" dirty="0">
                <a:solidFill>
                  <a:srgbClr val="FF0000"/>
                </a:solidFill>
                <a:latin typeface="KG HAPPY Solid" pitchFamily="2" charset="0"/>
              </a:rPr>
              <a:t>CONVICT</a:t>
            </a:r>
            <a:r>
              <a:rPr lang="en-GB" dirty="0">
                <a:latin typeface="Sassoon Infant Std" pitchFamily="34" charset="0"/>
              </a:rPr>
              <a:t> her of burglary.</a:t>
            </a:r>
            <a:br>
              <a:rPr lang="en-GB" dirty="0">
                <a:latin typeface="Sassoon Infant Std" pitchFamily="34" charset="0"/>
              </a:rPr>
            </a:br>
            <a:r>
              <a:rPr lang="en-GB" dirty="0">
                <a:latin typeface="Sassoon Infant Std" pitchFamily="34" charset="0"/>
              </a:rPr>
              <a:t>  b) He couldn’t find a job because he was a </a:t>
            </a:r>
            <a:r>
              <a:rPr lang="en-GB" dirty="0">
                <a:solidFill>
                  <a:srgbClr val="FF0000"/>
                </a:solidFill>
                <a:latin typeface="KG HAPPY Solid" pitchFamily="2" charset="0"/>
              </a:rPr>
              <a:t>CONVICT</a:t>
            </a:r>
            <a:r>
              <a:rPr lang="en-GB" dirty="0">
                <a:latin typeface="Sassoon Infant Std" pitchFamily="34" charset="0"/>
              </a:rPr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282" y="1925413"/>
            <a:ext cx="7358082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Sassoon Infant Std" pitchFamily="34" charset="0"/>
              </a:rPr>
              <a:t>7a) Her teacher would not </a:t>
            </a:r>
            <a:r>
              <a:rPr lang="en-GB" dirty="0">
                <a:solidFill>
                  <a:srgbClr val="FF0000"/>
                </a:solidFill>
                <a:latin typeface="KG HAPPY Solid" pitchFamily="2" charset="0"/>
              </a:rPr>
              <a:t>PERMIT</a:t>
            </a:r>
            <a:r>
              <a:rPr lang="en-GB" dirty="0">
                <a:latin typeface="Sassoon Infant Std" pitchFamily="34" charset="0"/>
              </a:rPr>
              <a:t> her to eat sweets in class.</a:t>
            </a:r>
            <a:br>
              <a:rPr lang="en-GB" dirty="0">
                <a:latin typeface="Sassoon Infant Std" pitchFamily="34" charset="0"/>
              </a:rPr>
            </a:br>
            <a:r>
              <a:rPr lang="en-GB" dirty="0">
                <a:latin typeface="Sassoon Infant Std" pitchFamily="34" charset="0"/>
              </a:rPr>
              <a:t>  b) If you want to climb Everest, you have to get a special </a:t>
            </a:r>
            <a:r>
              <a:rPr lang="en-GB" dirty="0">
                <a:solidFill>
                  <a:srgbClr val="FF0000"/>
                </a:solidFill>
                <a:latin typeface="KG HAPPY Solid" pitchFamily="2" charset="0"/>
              </a:rPr>
              <a:t>PERMIT</a:t>
            </a:r>
            <a:r>
              <a:rPr lang="en-GB" dirty="0">
                <a:latin typeface="Sassoon Infant Std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4282" y="2639793"/>
            <a:ext cx="835824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Sassoon Infant Std" pitchFamily="34" charset="0"/>
              </a:rPr>
              <a:t>8a) My aunt suffers from a </a:t>
            </a:r>
            <a:r>
              <a:rPr lang="en-GB" dirty="0">
                <a:solidFill>
                  <a:srgbClr val="FF0000"/>
                </a:solidFill>
                <a:latin typeface="KG HAPPY Solid" pitchFamily="2" charset="0"/>
              </a:rPr>
              <a:t>DISORDER</a:t>
            </a:r>
            <a:r>
              <a:rPr lang="en-GB" dirty="0">
                <a:latin typeface="Sassoon Infant Std" pitchFamily="34" charset="0"/>
              </a:rPr>
              <a:t> which means she cannot go out in the sun.</a:t>
            </a:r>
            <a:br>
              <a:rPr lang="en-GB" dirty="0">
                <a:latin typeface="Sassoon Infant Std" pitchFamily="34" charset="0"/>
              </a:rPr>
            </a:br>
            <a:r>
              <a:rPr lang="en-GB" dirty="0">
                <a:latin typeface="Sassoon Infant Std" pitchFamily="34" charset="0"/>
              </a:rPr>
              <a:t>  b) I asked him not to </a:t>
            </a:r>
            <a:r>
              <a:rPr lang="en-GB" dirty="0">
                <a:solidFill>
                  <a:srgbClr val="FF0000"/>
                </a:solidFill>
                <a:latin typeface="KG HAPPY Solid" pitchFamily="2" charset="0"/>
              </a:rPr>
              <a:t>DISORDER</a:t>
            </a:r>
            <a:r>
              <a:rPr lang="en-GB" dirty="0">
                <a:latin typeface="Sassoon Infant Std" pitchFamily="34" charset="0"/>
              </a:rPr>
              <a:t> my desk but when I returned it was very messy..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4282" y="3354173"/>
            <a:ext cx="7643866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Sassoon Infant Std" pitchFamily="34" charset="0"/>
              </a:rPr>
              <a:t>9a) Any sensible adult will </a:t>
            </a:r>
            <a:r>
              <a:rPr lang="en-GB" dirty="0">
                <a:solidFill>
                  <a:srgbClr val="FF0000"/>
                </a:solidFill>
                <a:latin typeface="KG HAPPY Solid" pitchFamily="2" charset="0"/>
              </a:rPr>
              <a:t>CAUTION</a:t>
            </a:r>
            <a:r>
              <a:rPr lang="en-GB" dirty="0">
                <a:latin typeface="Sassoon Infant Std" pitchFamily="34" charset="0"/>
              </a:rPr>
              <a:t> you to cross the road carefully.</a:t>
            </a:r>
            <a:br>
              <a:rPr lang="en-GB" dirty="0">
                <a:latin typeface="Sassoon Infant Std" pitchFamily="34" charset="0"/>
              </a:rPr>
            </a:br>
            <a:r>
              <a:rPr lang="en-GB" dirty="0">
                <a:latin typeface="Sassoon Infant Std" pitchFamily="34" charset="0"/>
              </a:rPr>
              <a:t>  b) The police gave him a </a:t>
            </a:r>
            <a:r>
              <a:rPr lang="en-GB" dirty="0">
                <a:solidFill>
                  <a:srgbClr val="FF0000"/>
                </a:solidFill>
                <a:latin typeface="KG HAPPY Solid" pitchFamily="2" charset="0"/>
              </a:rPr>
              <a:t>CAUTION</a:t>
            </a:r>
            <a:r>
              <a:rPr lang="en-GB" dirty="0">
                <a:latin typeface="Sassoon Infant Std" pitchFamily="34" charset="0"/>
              </a:rPr>
              <a:t> after he drove his car too fast.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4282" y="4068553"/>
            <a:ext cx="764386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Sassoon Infant Std" pitchFamily="34" charset="0"/>
              </a:rPr>
              <a:t>10a) The school was at the top of an </a:t>
            </a:r>
            <a:r>
              <a:rPr lang="en-GB" dirty="0">
                <a:solidFill>
                  <a:srgbClr val="FF0000"/>
                </a:solidFill>
                <a:latin typeface="KG HAPPY Solid" pitchFamily="2" charset="0"/>
              </a:rPr>
              <a:t>INCLINE </a:t>
            </a:r>
            <a:r>
              <a:rPr lang="en-GB" dirty="0">
                <a:latin typeface="Sassoon Infant Std" pitchFamily="34" charset="0"/>
              </a:rPr>
              <a:t>and we arrived out of breath.</a:t>
            </a:r>
            <a:br>
              <a:rPr lang="en-GB" dirty="0">
                <a:latin typeface="Sassoon Infant Std" pitchFamily="34" charset="0"/>
              </a:rPr>
            </a:br>
            <a:r>
              <a:rPr lang="en-GB" dirty="0">
                <a:latin typeface="Sassoon Infant Std" pitchFamily="34" charset="0"/>
              </a:rPr>
              <a:t>    b) She was  </a:t>
            </a:r>
            <a:r>
              <a:rPr lang="en-GB" dirty="0">
                <a:solidFill>
                  <a:srgbClr val="FF0000"/>
                </a:solidFill>
                <a:latin typeface="KG HAPPY Solid" pitchFamily="2" charset="0"/>
              </a:rPr>
              <a:t>INCLINE </a:t>
            </a:r>
            <a:r>
              <a:rPr lang="en-GB" dirty="0">
                <a:latin typeface="Sassoon Infant Std" pitchFamily="34" charset="0"/>
              </a:rPr>
              <a:t>d over her book, engrossed in the story.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4282" y="5214950"/>
            <a:ext cx="750099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B0F0"/>
                </a:solidFill>
                <a:latin typeface="KG HAPPY Solid" pitchFamily="2" charset="0"/>
              </a:rPr>
              <a:t>LET’S CHECK OUR ANSWERS     </a:t>
            </a:r>
          </a:p>
        </p:txBody>
      </p:sp>
      <p:sp>
        <p:nvSpPr>
          <p:cNvPr id="35842" name="AutoShape 2" descr="Sparkly star stickers with a Super Star praise message - SuperStick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844" name="AutoShape 4" descr="Sparkly star stickers with a Super Star praise message - SuperStick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846" name="AutoShape 6" descr="Sparkly star stickers with a Super Star praise message - SuperStick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5848" name="Picture 8" descr="Super star word and corresponding Royalty Free Vector Image"/>
          <p:cNvPicPr>
            <a:picLocks noChangeAspect="1" noChangeArrowheads="1"/>
          </p:cNvPicPr>
          <p:nvPr/>
        </p:nvPicPr>
        <p:blipFill>
          <a:blip r:embed="rId2" cstate="print"/>
          <a:srcRect b="14671"/>
          <a:stretch>
            <a:fillRect/>
          </a:stretch>
        </p:blipFill>
        <p:spPr bwMode="auto">
          <a:xfrm>
            <a:off x="428596" y="1285860"/>
            <a:ext cx="3333333" cy="3071834"/>
          </a:xfrm>
          <a:prstGeom prst="rect">
            <a:avLst/>
          </a:prstGeom>
          <a:noFill/>
        </p:spPr>
      </p:pic>
      <p:pic>
        <p:nvPicPr>
          <p:cNvPr id="35850" name="Picture 10" descr="Keep Trying You Can Do It Stamper | Purple Ink | 21m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428736"/>
            <a:ext cx="3000396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00034" y="1714488"/>
          <a:ext cx="1500198" cy="4844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1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41816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  <a:latin typeface="KG HAPPY Solid" pitchFamily="2" charset="0"/>
                        </a:rPr>
                        <a:t>Box</a:t>
                      </a:r>
                    </a:p>
                  </a:txBody>
                  <a:tcPr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1816">
                <a:tc>
                  <a:txBody>
                    <a:bodyPr/>
                    <a:lstStyle/>
                    <a:p>
                      <a:r>
                        <a:rPr lang="en-GB" dirty="0">
                          <a:latin typeface="KG HAPPY Solid" pitchFamily="2" charset="0"/>
                        </a:rPr>
                        <a:t>Caution</a:t>
                      </a:r>
                    </a:p>
                  </a:txBody>
                  <a:tcP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1816">
                <a:tc>
                  <a:txBody>
                    <a:bodyPr/>
                    <a:lstStyle/>
                    <a:p>
                      <a:r>
                        <a:rPr lang="en-GB" dirty="0">
                          <a:latin typeface="KG HAPPY Solid" pitchFamily="2" charset="0"/>
                        </a:rPr>
                        <a:t>Convict</a:t>
                      </a:r>
                    </a:p>
                  </a:txBody>
                  <a:tcP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1816">
                <a:tc>
                  <a:txBody>
                    <a:bodyPr/>
                    <a:lstStyle/>
                    <a:p>
                      <a:r>
                        <a:rPr lang="en-GB" dirty="0">
                          <a:latin typeface="KG HAPPY Solid" pitchFamily="2" charset="0"/>
                        </a:rPr>
                        <a:t>Disorder</a:t>
                      </a:r>
                    </a:p>
                  </a:txBody>
                  <a:tcP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1816">
                <a:tc>
                  <a:txBody>
                    <a:bodyPr/>
                    <a:lstStyle/>
                    <a:p>
                      <a:r>
                        <a:rPr lang="en-GB" dirty="0">
                          <a:latin typeface="KG HAPPY Solid" pitchFamily="2" charset="0"/>
                        </a:rPr>
                        <a:t>Dwelling</a:t>
                      </a:r>
                    </a:p>
                  </a:txBody>
                  <a:tcP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1816">
                <a:tc>
                  <a:txBody>
                    <a:bodyPr/>
                    <a:lstStyle/>
                    <a:p>
                      <a:r>
                        <a:rPr lang="en-GB" dirty="0">
                          <a:latin typeface="KG HAPPY Solid" pitchFamily="2" charset="0"/>
                        </a:rPr>
                        <a:t>Harbour</a:t>
                      </a:r>
                    </a:p>
                  </a:txBody>
                  <a:tcP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1816">
                <a:tc>
                  <a:txBody>
                    <a:bodyPr/>
                    <a:lstStyle/>
                    <a:p>
                      <a:r>
                        <a:rPr lang="en-GB" dirty="0">
                          <a:latin typeface="KG HAPPY Solid" pitchFamily="2" charset="0"/>
                        </a:rPr>
                        <a:t>Incline</a:t>
                      </a:r>
                    </a:p>
                  </a:txBody>
                  <a:tcP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1816">
                <a:tc>
                  <a:txBody>
                    <a:bodyPr/>
                    <a:lstStyle/>
                    <a:p>
                      <a:r>
                        <a:rPr lang="en-GB" dirty="0">
                          <a:latin typeface="KG HAPPY Solid" pitchFamily="2" charset="0"/>
                        </a:rPr>
                        <a:t>Object</a:t>
                      </a:r>
                    </a:p>
                  </a:txBody>
                  <a:tcP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1816">
                <a:tc>
                  <a:txBody>
                    <a:bodyPr/>
                    <a:lstStyle/>
                    <a:p>
                      <a:r>
                        <a:rPr lang="en-GB" dirty="0">
                          <a:latin typeface="KG HAPPY Solid" pitchFamily="2" charset="0"/>
                        </a:rPr>
                        <a:t>Permit</a:t>
                      </a:r>
                    </a:p>
                  </a:txBody>
                  <a:tcP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868250">
                <a:tc>
                  <a:txBody>
                    <a:bodyPr/>
                    <a:lstStyle/>
                    <a:p>
                      <a:r>
                        <a:rPr lang="en-GB" dirty="0">
                          <a:latin typeface="KG HAPPY Solid" pitchFamily="2" charset="0"/>
                        </a:rPr>
                        <a:t>Pioneer</a:t>
                      </a:r>
                    </a:p>
                  </a:txBody>
                  <a:tcP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9" name="6-Point Star 8"/>
          <p:cNvSpPr/>
          <p:nvPr/>
        </p:nvSpPr>
        <p:spPr>
          <a:xfrm>
            <a:off x="142844" y="142852"/>
            <a:ext cx="8715436" cy="1214446"/>
          </a:xfrm>
          <a:prstGeom prst="star6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KG All of Me" pitchFamily="2" charset="0"/>
              </a:rPr>
              <a:t>SYNONYMS &amp; ANTONYMS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20" y="1857364"/>
            <a:ext cx="4286280" cy="4770537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Sassoon Infant Std" pitchFamily="34" charset="0"/>
              </a:rPr>
              <a:t>Write:</a:t>
            </a:r>
            <a:r>
              <a:rPr lang="en-GB" sz="2800" dirty="0">
                <a:latin typeface="Sassoon Infant Std" pitchFamily="34" charset="0"/>
              </a:rPr>
              <a:t/>
            </a:r>
            <a:br>
              <a:rPr lang="en-GB" sz="2800" dirty="0">
                <a:latin typeface="Sassoon Infant Std" pitchFamily="34" charset="0"/>
              </a:rPr>
            </a:br>
            <a:r>
              <a:rPr lang="en-GB" sz="2800" dirty="0">
                <a:latin typeface="Sassoon Infant Std" pitchFamily="34" charset="0"/>
              </a:rPr>
              <a:t/>
            </a:r>
            <a:br>
              <a:rPr lang="en-GB" sz="2800" dirty="0">
                <a:latin typeface="Sassoon Infant Std" pitchFamily="34" charset="0"/>
              </a:rPr>
            </a:br>
            <a:r>
              <a:rPr lang="en-GB" sz="2800" b="1" u="sng" dirty="0">
                <a:solidFill>
                  <a:srgbClr val="00B050"/>
                </a:solidFill>
                <a:latin typeface="Sassoon Infant Std" pitchFamily="34" charset="0"/>
              </a:rPr>
              <a:t>Synonyms &amp; Antonyms</a:t>
            </a:r>
            <a:r>
              <a:rPr lang="en-GB" sz="2800" dirty="0">
                <a:solidFill>
                  <a:srgbClr val="00B050"/>
                </a:solidFill>
                <a:latin typeface="Sassoon Infant Std" pitchFamily="34" charset="0"/>
              </a:rPr>
              <a:t/>
            </a:r>
            <a:br>
              <a:rPr lang="en-GB" sz="2800" dirty="0">
                <a:solidFill>
                  <a:srgbClr val="00B050"/>
                </a:solidFill>
                <a:latin typeface="Sassoon Infant Std" pitchFamily="34" charset="0"/>
              </a:rPr>
            </a:br>
            <a:r>
              <a:rPr lang="en-GB" sz="2000" dirty="0">
                <a:solidFill>
                  <a:srgbClr val="00B050"/>
                </a:solidFill>
                <a:latin typeface="Sassoon Infant Std" pitchFamily="34" charset="0"/>
              </a:rPr>
              <a:t/>
            </a:r>
            <a:br>
              <a:rPr lang="en-GB" sz="2000" dirty="0">
                <a:solidFill>
                  <a:srgbClr val="00B050"/>
                </a:solidFill>
                <a:latin typeface="Sassoon Infant Std" pitchFamily="34" charset="0"/>
              </a:rPr>
            </a:br>
            <a:r>
              <a:rPr lang="en-GB" sz="2000" dirty="0">
                <a:solidFill>
                  <a:srgbClr val="00B050"/>
                </a:solidFill>
                <a:latin typeface="Sassoon Infant Std" pitchFamily="34" charset="0"/>
              </a:rPr>
              <a:t>1)</a:t>
            </a:r>
            <a:br>
              <a:rPr lang="en-GB" sz="2000" dirty="0">
                <a:solidFill>
                  <a:srgbClr val="00B050"/>
                </a:solidFill>
                <a:latin typeface="Sassoon Infant Std" pitchFamily="34" charset="0"/>
              </a:rPr>
            </a:br>
            <a:r>
              <a:rPr lang="en-GB" sz="2000" dirty="0">
                <a:solidFill>
                  <a:srgbClr val="00B050"/>
                </a:solidFill>
                <a:latin typeface="Sassoon Infant Std" pitchFamily="34" charset="0"/>
              </a:rPr>
              <a:t>2)</a:t>
            </a:r>
          </a:p>
          <a:p>
            <a:r>
              <a:rPr lang="en-GB" sz="2000" dirty="0">
                <a:solidFill>
                  <a:srgbClr val="00B050"/>
                </a:solidFill>
                <a:latin typeface="Sassoon Infant Std" pitchFamily="34" charset="0"/>
              </a:rPr>
              <a:t>3)</a:t>
            </a:r>
          </a:p>
          <a:p>
            <a:r>
              <a:rPr lang="en-GB" sz="2000" dirty="0">
                <a:solidFill>
                  <a:srgbClr val="00B050"/>
                </a:solidFill>
                <a:latin typeface="Sassoon Infant Std" pitchFamily="34" charset="0"/>
              </a:rPr>
              <a:t>4)</a:t>
            </a:r>
          </a:p>
          <a:p>
            <a:r>
              <a:rPr lang="en-GB" sz="2000" dirty="0">
                <a:solidFill>
                  <a:srgbClr val="00B050"/>
                </a:solidFill>
                <a:latin typeface="Sassoon Infant Std" pitchFamily="34" charset="0"/>
              </a:rPr>
              <a:t>5)</a:t>
            </a:r>
          </a:p>
          <a:p>
            <a:r>
              <a:rPr lang="en-GB" sz="2000" dirty="0">
                <a:solidFill>
                  <a:srgbClr val="00B050"/>
                </a:solidFill>
                <a:latin typeface="Sassoon Infant Std" pitchFamily="34" charset="0"/>
              </a:rPr>
              <a:t>6)</a:t>
            </a:r>
          </a:p>
          <a:p>
            <a:r>
              <a:rPr lang="en-GB" sz="2000" dirty="0">
                <a:solidFill>
                  <a:srgbClr val="00B050"/>
                </a:solidFill>
                <a:latin typeface="Sassoon Infant Std" pitchFamily="34" charset="0"/>
              </a:rPr>
              <a:t>7)</a:t>
            </a:r>
          </a:p>
          <a:p>
            <a:r>
              <a:rPr lang="en-GB" sz="2000" dirty="0">
                <a:solidFill>
                  <a:srgbClr val="00B050"/>
                </a:solidFill>
                <a:latin typeface="Sassoon Infant Std" pitchFamily="34" charset="0"/>
              </a:rPr>
              <a:t>8)</a:t>
            </a:r>
          </a:p>
          <a:p>
            <a:r>
              <a:rPr lang="en-GB" sz="2000" dirty="0">
                <a:solidFill>
                  <a:srgbClr val="00B050"/>
                </a:solidFill>
                <a:latin typeface="Sassoon Infant Std" pitchFamily="34" charset="0"/>
              </a:rPr>
              <a:t>9)</a:t>
            </a:r>
          </a:p>
          <a:p>
            <a:r>
              <a:rPr lang="en-GB" sz="2000" dirty="0">
                <a:solidFill>
                  <a:srgbClr val="00B050"/>
                </a:solidFill>
                <a:latin typeface="Sassoon Infant Std" pitchFamily="34" charset="0"/>
              </a:rPr>
              <a:t>10)</a:t>
            </a:r>
          </a:p>
        </p:txBody>
      </p:sp>
      <p:sp>
        <p:nvSpPr>
          <p:cNvPr id="8" name="Pentagon 7"/>
          <p:cNvSpPr/>
          <p:nvPr/>
        </p:nvSpPr>
        <p:spPr>
          <a:xfrm>
            <a:off x="2571736" y="2428868"/>
            <a:ext cx="2000264" cy="785818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RECEPTACLE</a:t>
            </a:r>
          </a:p>
        </p:txBody>
      </p:sp>
      <p:sp>
        <p:nvSpPr>
          <p:cNvPr id="10" name="Flowchart: Manual Input 9"/>
          <p:cNvSpPr/>
          <p:nvPr/>
        </p:nvSpPr>
        <p:spPr>
          <a:xfrm>
            <a:off x="4714876" y="5857892"/>
            <a:ext cx="2000264" cy="785818"/>
          </a:xfrm>
          <a:prstGeom prst="flowChartManualInpu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LAWBREAKER</a:t>
            </a:r>
          </a:p>
        </p:txBody>
      </p:sp>
      <p:sp>
        <p:nvSpPr>
          <p:cNvPr id="11" name="Left Arrow 10"/>
          <p:cNvSpPr/>
          <p:nvPr/>
        </p:nvSpPr>
        <p:spPr>
          <a:xfrm>
            <a:off x="2571736" y="3929066"/>
            <a:ext cx="2000264" cy="785818"/>
          </a:xfrm>
          <a:prstGeom prst="lef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RESIDENCE</a:t>
            </a:r>
          </a:p>
        </p:txBody>
      </p:sp>
      <p:sp>
        <p:nvSpPr>
          <p:cNvPr id="12" name="24-Point Star 11"/>
          <p:cNvSpPr/>
          <p:nvPr/>
        </p:nvSpPr>
        <p:spPr>
          <a:xfrm>
            <a:off x="4143372" y="2786058"/>
            <a:ext cx="2786082" cy="1714512"/>
          </a:xfrm>
          <a:prstGeom prst="star24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ASCENT</a:t>
            </a:r>
          </a:p>
        </p:txBody>
      </p:sp>
      <p:sp>
        <p:nvSpPr>
          <p:cNvPr id="13" name="Pentagon 12"/>
          <p:cNvSpPr/>
          <p:nvPr/>
        </p:nvSpPr>
        <p:spPr>
          <a:xfrm>
            <a:off x="3571868" y="4857760"/>
            <a:ext cx="2428892" cy="785818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TRAILBLAZER</a:t>
            </a:r>
          </a:p>
        </p:txBody>
      </p:sp>
      <p:sp>
        <p:nvSpPr>
          <p:cNvPr id="14" name="Flowchart: Data 13"/>
          <p:cNvSpPr/>
          <p:nvPr/>
        </p:nvSpPr>
        <p:spPr>
          <a:xfrm>
            <a:off x="2143108" y="5786454"/>
            <a:ext cx="2643206" cy="785818"/>
          </a:xfrm>
          <a:prstGeom prst="flowChartInputOutpu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ARRANGE</a:t>
            </a:r>
          </a:p>
        </p:txBody>
      </p:sp>
      <p:sp>
        <p:nvSpPr>
          <p:cNvPr id="15" name="Left Arrow 14"/>
          <p:cNvSpPr/>
          <p:nvPr/>
        </p:nvSpPr>
        <p:spPr>
          <a:xfrm>
            <a:off x="6429388" y="3000372"/>
            <a:ext cx="2714612" cy="785818"/>
          </a:xfrm>
          <a:prstGeom prst="lef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RECKLESSNESS</a:t>
            </a:r>
          </a:p>
        </p:txBody>
      </p:sp>
      <p:sp>
        <p:nvSpPr>
          <p:cNvPr id="16" name="Explosion 2 15"/>
          <p:cNvSpPr/>
          <p:nvPr/>
        </p:nvSpPr>
        <p:spPr>
          <a:xfrm>
            <a:off x="5572100" y="1000108"/>
            <a:ext cx="3571900" cy="1857388"/>
          </a:xfrm>
          <a:prstGeom prst="irregularSeal2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APPROVE</a:t>
            </a:r>
          </a:p>
        </p:txBody>
      </p:sp>
      <p:sp>
        <p:nvSpPr>
          <p:cNvPr id="17" name="Flowchart: Data 16"/>
          <p:cNvSpPr/>
          <p:nvPr/>
        </p:nvSpPr>
        <p:spPr>
          <a:xfrm>
            <a:off x="6072198" y="4643446"/>
            <a:ext cx="2643206" cy="785818"/>
          </a:xfrm>
          <a:prstGeom prst="flowChartInputOutp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EXPEL</a:t>
            </a:r>
          </a:p>
        </p:txBody>
      </p:sp>
      <p:sp>
        <p:nvSpPr>
          <p:cNvPr id="18" name="Left Arrow 17"/>
          <p:cNvSpPr/>
          <p:nvPr/>
        </p:nvSpPr>
        <p:spPr>
          <a:xfrm>
            <a:off x="6929454" y="5857892"/>
            <a:ext cx="2000264" cy="785818"/>
          </a:xfrm>
          <a:prstGeom prst="lef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FORBID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00034" y="1714488"/>
          <a:ext cx="1500198" cy="4844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1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41816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  <a:latin typeface="KG HAPPY Solid" pitchFamily="2" charset="0"/>
                        </a:rPr>
                        <a:t>Box</a:t>
                      </a:r>
                    </a:p>
                  </a:txBody>
                  <a:tcPr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1816">
                <a:tc>
                  <a:txBody>
                    <a:bodyPr/>
                    <a:lstStyle/>
                    <a:p>
                      <a:r>
                        <a:rPr lang="en-GB" dirty="0">
                          <a:latin typeface="KG HAPPY Solid" pitchFamily="2" charset="0"/>
                        </a:rPr>
                        <a:t>Caution</a:t>
                      </a:r>
                    </a:p>
                  </a:txBody>
                  <a:tcP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1816">
                <a:tc>
                  <a:txBody>
                    <a:bodyPr/>
                    <a:lstStyle/>
                    <a:p>
                      <a:r>
                        <a:rPr lang="en-GB" dirty="0">
                          <a:latin typeface="KG HAPPY Solid" pitchFamily="2" charset="0"/>
                        </a:rPr>
                        <a:t>Convict</a:t>
                      </a:r>
                    </a:p>
                  </a:txBody>
                  <a:tcP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1816">
                <a:tc>
                  <a:txBody>
                    <a:bodyPr/>
                    <a:lstStyle/>
                    <a:p>
                      <a:r>
                        <a:rPr lang="en-GB" dirty="0">
                          <a:latin typeface="KG HAPPY Solid" pitchFamily="2" charset="0"/>
                        </a:rPr>
                        <a:t>Disorder</a:t>
                      </a:r>
                    </a:p>
                  </a:txBody>
                  <a:tcP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1816">
                <a:tc>
                  <a:txBody>
                    <a:bodyPr/>
                    <a:lstStyle/>
                    <a:p>
                      <a:r>
                        <a:rPr lang="en-GB" dirty="0">
                          <a:latin typeface="KG HAPPY Solid" pitchFamily="2" charset="0"/>
                        </a:rPr>
                        <a:t>Dwelling</a:t>
                      </a:r>
                    </a:p>
                  </a:txBody>
                  <a:tcP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1816">
                <a:tc>
                  <a:txBody>
                    <a:bodyPr/>
                    <a:lstStyle/>
                    <a:p>
                      <a:r>
                        <a:rPr lang="en-GB" dirty="0">
                          <a:latin typeface="KG HAPPY Solid" pitchFamily="2" charset="0"/>
                        </a:rPr>
                        <a:t>Harbour</a:t>
                      </a:r>
                    </a:p>
                  </a:txBody>
                  <a:tcP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1816">
                <a:tc>
                  <a:txBody>
                    <a:bodyPr/>
                    <a:lstStyle/>
                    <a:p>
                      <a:r>
                        <a:rPr lang="en-GB" dirty="0">
                          <a:latin typeface="KG HAPPY Solid" pitchFamily="2" charset="0"/>
                        </a:rPr>
                        <a:t>Incline</a:t>
                      </a:r>
                    </a:p>
                  </a:txBody>
                  <a:tcP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1816">
                <a:tc>
                  <a:txBody>
                    <a:bodyPr/>
                    <a:lstStyle/>
                    <a:p>
                      <a:r>
                        <a:rPr lang="en-GB" dirty="0">
                          <a:latin typeface="KG HAPPY Solid" pitchFamily="2" charset="0"/>
                        </a:rPr>
                        <a:t>Object</a:t>
                      </a:r>
                    </a:p>
                  </a:txBody>
                  <a:tcP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1816">
                <a:tc>
                  <a:txBody>
                    <a:bodyPr/>
                    <a:lstStyle/>
                    <a:p>
                      <a:r>
                        <a:rPr lang="en-GB" dirty="0">
                          <a:latin typeface="KG HAPPY Solid" pitchFamily="2" charset="0"/>
                        </a:rPr>
                        <a:t>Permit</a:t>
                      </a:r>
                    </a:p>
                  </a:txBody>
                  <a:tcP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868250">
                <a:tc>
                  <a:txBody>
                    <a:bodyPr/>
                    <a:lstStyle/>
                    <a:p>
                      <a:r>
                        <a:rPr lang="en-GB" dirty="0">
                          <a:latin typeface="KG HAPPY Solid" pitchFamily="2" charset="0"/>
                        </a:rPr>
                        <a:t>Pioneer</a:t>
                      </a:r>
                    </a:p>
                  </a:txBody>
                  <a:tcP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9" name="6-Point Star 8"/>
          <p:cNvSpPr/>
          <p:nvPr/>
        </p:nvSpPr>
        <p:spPr>
          <a:xfrm>
            <a:off x="142844" y="142852"/>
            <a:ext cx="8715436" cy="1214446"/>
          </a:xfrm>
          <a:prstGeom prst="star6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KG All of Me" pitchFamily="2" charset="0"/>
              </a:rPr>
              <a:t>SYNONYMS &amp; ANTONYMS</a:t>
            </a:r>
          </a:p>
        </p:txBody>
      </p:sp>
      <p:sp>
        <p:nvSpPr>
          <p:cNvPr id="8" name="Pentagon 7"/>
          <p:cNvSpPr/>
          <p:nvPr/>
        </p:nvSpPr>
        <p:spPr>
          <a:xfrm>
            <a:off x="1428728" y="1357298"/>
            <a:ext cx="2000264" cy="785818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RECEPTACLE</a:t>
            </a:r>
          </a:p>
        </p:txBody>
      </p:sp>
      <p:sp>
        <p:nvSpPr>
          <p:cNvPr id="10" name="Flowchart: Manual Input 9"/>
          <p:cNvSpPr/>
          <p:nvPr/>
        </p:nvSpPr>
        <p:spPr>
          <a:xfrm>
            <a:off x="4714876" y="5857892"/>
            <a:ext cx="2000264" cy="785818"/>
          </a:xfrm>
          <a:prstGeom prst="flowChartManualInpu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LAWBREAKER</a:t>
            </a:r>
          </a:p>
        </p:txBody>
      </p:sp>
      <p:sp>
        <p:nvSpPr>
          <p:cNvPr id="11" name="Left Arrow 10"/>
          <p:cNvSpPr/>
          <p:nvPr/>
        </p:nvSpPr>
        <p:spPr>
          <a:xfrm>
            <a:off x="2571736" y="3929066"/>
            <a:ext cx="2000264" cy="785818"/>
          </a:xfrm>
          <a:prstGeom prst="lef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RESIDENCE</a:t>
            </a:r>
          </a:p>
        </p:txBody>
      </p:sp>
      <p:sp>
        <p:nvSpPr>
          <p:cNvPr id="12" name="24-Point Star 11"/>
          <p:cNvSpPr/>
          <p:nvPr/>
        </p:nvSpPr>
        <p:spPr>
          <a:xfrm>
            <a:off x="4143372" y="2786058"/>
            <a:ext cx="2786082" cy="1714512"/>
          </a:xfrm>
          <a:prstGeom prst="star24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ASCENT</a:t>
            </a:r>
          </a:p>
        </p:txBody>
      </p:sp>
      <p:sp>
        <p:nvSpPr>
          <p:cNvPr id="13" name="Pentagon 12"/>
          <p:cNvSpPr/>
          <p:nvPr/>
        </p:nvSpPr>
        <p:spPr>
          <a:xfrm>
            <a:off x="3571868" y="4857760"/>
            <a:ext cx="2428892" cy="785818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TRAILBLAZER</a:t>
            </a:r>
          </a:p>
        </p:txBody>
      </p:sp>
      <p:sp>
        <p:nvSpPr>
          <p:cNvPr id="14" name="Flowchart: Data 13"/>
          <p:cNvSpPr/>
          <p:nvPr/>
        </p:nvSpPr>
        <p:spPr>
          <a:xfrm>
            <a:off x="2143108" y="5786454"/>
            <a:ext cx="2643206" cy="785818"/>
          </a:xfrm>
          <a:prstGeom prst="flowChartInputOutpu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ARRANGE</a:t>
            </a:r>
          </a:p>
        </p:txBody>
      </p:sp>
      <p:sp>
        <p:nvSpPr>
          <p:cNvPr id="15" name="Left Arrow 14"/>
          <p:cNvSpPr/>
          <p:nvPr/>
        </p:nvSpPr>
        <p:spPr>
          <a:xfrm>
            <a:off x="6429388" y="3000372"/>
            <a:ext cx="2714612" cy="785818"/>
          </a:xfrm>
          <a:prstGeom prst="lef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RECKLESSNESS</a:t>
            </a:r>
          </a:p>
        </p:txBody>
      </p:sp>
      <p:sp>
        <p:nvSpPr>
          <p:cNvPr id="16" name="Explosion 2 15"/>
          <p:cNvSpPr/>
          <p:nvPr/>
        </p:nvSpPr>
        <p:spPr>
          <a:xfrm>
            <a:off x="5572100" y="1000108"/>
            <a:ext cx="3571900" cy="1857388"/>
          </a:xfrm>
          <a:prstGeom prst="irregularSeal2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APPROVE</a:t>
            </a:r>
          </a:p>
        </p:txBody>
      </p:sp>
      <p:sp>
        <p:nvSpPr>
          <p:cNvPr id="17" name="Flowchart: Data 16"/>
          <p:cNvSpPr/>
          <p:nvPr/>
        </p:nvSpPr>
        <p:spPr>
          <a:xfrm>
            <a:off x="6072198" y="4643446"/>
            <a:ext cx="2643206" cy="785818"/>
          </a:xfrm>
          <a:prstGeom prst="flowChartInputOutp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EXPEL</a:t>
            </a:r>
          </a:p>
        </p:txBody>
      </p:sp>
      <p:sp>
        <p:nvSpPr>
          <p:cNvPr id="18" name="Left Arrow 17"/>
          <p:cNvSpPr/>
          <p:nvPr/>
        </p:nvSpPr>
        <p:spPr>
          <a:xfrm>
            <a:off x="6929454" y="5857892"/>
            <a:ext cx="2000264" cy="785818"/>
          </a:xfrm>
          <a:prstGeom prst="lef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FORBID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500430" y="1500174"/>
            <a:ext cx="1714512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Sassoon Infant Std" pitchFamily="34" charset="0"/>
              </a:rPr>
              <a:t>SYNONYM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00034" y="1714488"/>
          <a:ext cx="1500198" cy="4844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1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41816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  <a:latin typeface="KG HAPPY Solid" pitchFamily="2" charset="0"/>
                        </a:rPr>
                        <a:t>Box</a:t>
                      </a:r>
                    </a:p>
                  </a:txBody>
                  <a:tcPr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1816">
                <a:tc>
                  <a:txBody>
                    <a:bodyPr/>
                    <a:lstStyle/>
                    <a:p>
                      <a:r>
                        <a:rPr lang="en-GB" dirty="0">
                          <a:latin typeface="KG HAPPY Solid" pitchFamily="2" charset="0"/>
                        </a:rPr>
                        <a:t>Caution</a:t>
                      </a:r>
                    </a:p>
                  </a:txBody>
                  <a:tcP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1816">
                <a:tc>
                  <a:txBody>
                    <a:bodyPr/>
                    <a:lstStyle/>
                    <a:p>
                      <a:r>
                        <a:rPr lang="en-GB" dirty="0">
                          <a:latin typeface="KG HAPPY Solid" pitchFamily="2" charset="0"/>
                        </a:rPr>
                        <a:t>Convict</a:t>
                      </a:r>
                    </a:p>
                  </a:txBody>
                  <a:tcP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1816">
                <a:tc>
                  <a:txBody>
                    <a:bodyPr/>
                    <a:lstStyle/>
                    <a:p>
                      <a:r>
                        <a:rPr lang="en-GB" dirty="0">
                          <a:latin typeface="KG HAPPY Solid" pitchFamily="2" charset="0"/>
                        </a:rPr>
                        <a:t>Disorder</a:t>
                      </a:r>
                    </a:p>
                  </a:txBody>
                  <a:tcP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1816">
                <a:tc>
                  <a:txBody>
                    <a:bodyPr/>
                    <a:lstStyle/>
                    <a:p>
                      <a:r>
                        <a:rPr lang="en-GB" dirty="0">
                          <a:latin typeface="KG HAPPY Solid" pitchFamily="2" charset="0"/>
                        </a:rPr>
                        <a:t>Dwelling</a:t>
                      </a:r>
                    </a:p>
                  </a:txBody>
                  <a:tcP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1816">
                <a:tc>
                  <a:txBody>
                    <a:bodyPr/>
                    <a:lstStyle/>
                    <a:p>
                      <a:r>
                        <a:rPr lang="en-GB" dirty="0">
                          <a:latin typeface="KG HAPPY Solid" pitchFamily="2" charset="0"/>
                        </a:rPr>
                        <a:t>Harbour</a:t>
                      </a:r>
                    </a:p>
                  </a:txBody>
                  <a:tcP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1816">
                <a:tc>
                  <a:txBody>
                    <a:bodyPr/>
                    <a:lstStyle/>
                    <a:p>
                      <a:r>
                        <a:rPr lang="en-GB" dirty="0">
                          <a:latin typeface="KG HAPPY Solid" pitchFamily="2" charset="0"/>
                        </a:rPr>
                        <a:t>Incline</a:t>
                      </a:r>
                    </a:p>
                  </a:txBody>
                  <a:tcP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1816">
                <a:tc>
                  <a:txBody>
                    <a:bodyPr/>
                    <a:lstStyle/>
                    <a:p>
                      <a:r>
                        <a:rPr lang="en-GB" dirty="0">
                          <a:latin typeface="KG HAPPY Solid" pitchFamily="2" charset="0"/>
                        </a:rPr>
                        <a:t>Object</a:t>
                      </a:r>
                    </a:p>
                  </a:txBody>
                  <a:tcP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1816">
                <a:tc>
                  <a:txBody>
                    <a:bodyPr/>
                    <a:lstStyle/>
                    <a:p>
                      <a:r>
                        <a:rPr lang="en-GB" dirty="0">
                          <a:latin typeface="KG HAPPY Solid" pitchFamily="2" charset="0"/>
                        </a:rPr>
                        <a:t>Permit</a:t>
                      </a:r>
                    </a:p>
                  </a:txBody>
                  <a:tcP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868250">
                <a:tc>
                  <a:txBody>
                    <a:bodyPr/>
                    <a:lstStyle/>
                    <a:p>
                      <a:r>
                        <a:rPr lang="en-GB" dirty="0">
                          <a:latin typeface="KG HAPPY Solid" pitchFamily="2" charset="0"/>
                        </a:rPr>
                        <a:t>Pioneer</a:t>
                      </a:r>
                    </a:p>
                  </a:txBody>
                  <a:tcP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9" name="6-Point Star 8"/>
          <p:cNvSpPr/>
          <p:nvPr/>
        </p:nvSpPr>
        <p:spPr>
          <a:xfrm>
            <a:off x="142844" y="142852"/>
            <a:ext cx="8715436" cy="1214446"/>
          </a:xfrm>
          <a:prstGeom prst="star6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KG All of Me" pitchFamily="2" charset="0"/>
              </a:rPr>
              <a:t>SYNONYMS &amp; ANTONYMS</a:t>
            </a:r>
          </a:p>
        </p:txBody>
      </p:sp>
      <p:sp>
        <p:nvSpPr>
          <p:cNvPr id="8" name="Pentagon 7"/>
          <p:cNvSpPr/>
          <p:nvPr/>
        </p:nvSpPr>
        <p:spPr>
          <a:xfrm>
            <a:off x="1428728" y="1357298"/>
            <a:ext cx="2000264" cy="785818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RECEPTACLE</a:t>
            </a:r>
          </a:p>
        </p:txBody>
      </p:sp>
      <p:sp>
        <p:nvSpPr>
          <p:cNvPr id="10" name="Flowchart: Manual Input 9"/>
          <p:cNvSpPr/>
          <p:nvPr/>
        </p:nvSpPr>
        <p:spPr>
          <a:xfrm>
            <a:off x="4714876" y="5857892"/>
            <a:ext cx="2000264" cy="785818"/>
          </a:xfrm>
          <a:prstGeom prst="flowChartManualInpu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LAWBREAKER</a:t>
            </a:r>
          </a:p>
        </p:txBody>
      </p:sp>
      <p:sp>
        <p:nvSpPr>
          <p:cNvPr id="11" name="Left Arrow 10"/>
          <p:cNvSpPr/>
          <p:nvPr/>
        </p:nvSpPr>
        <p:spPr>
          <a:xfrm>
            <a:off x="2571736" y="3929066"/>
            <a:ext cx="2000264" cy="785818"/>
          </a:xfrm>
          <a:prstGeom prst="lef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RESIDENCE</a:t>
            </a:r>
          </a:p>
        </p:txBody>
      </p:sp>
      <p:sp>
        <p:nvSpPr>
          <p:cNvPr id="12" name="24-Point Star 11"/>
          <p:cNvSpPr/>
          <p:nvPr/>
        </p:nvSpPr>
        <p:spPr>
          <a:xfrm>
            <a:off x="4143372" y="2786058"/>
            <a:ext cx="2786082" cy="1714512"/>
          </a:xfrm>
          <a:prstGeom prst="star24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ASCENT</a:t>
            </a:r>
          </a:p>
        </p:txBody>
      </p:sp>
      <p:sp>
        <p:nvSpPr>
          <p:cNvPr id="13" name="Pentagon 12"/>
          <p:cNvSpPr/>
          <p:nvPr/>
        </p:nvSpPr>
        <p:spPr>
          <a:xfrm>
            <a:off x="3571868" y="4857760"/>
            <a:ext cx="2428892" cy="785818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TRAILBLAZER</a:t>
            </a:r>
          </a:p>
        </p:txBody>
      </p:sp>
      <p:sp>
        <p:nvSpPr>
          <p:cNvPr id="14" name="Flowchart: Data 13"/>
          <p:cNvSpPr/>
          <p:nvPr/>
        </p:nvSpPr>
        <p:spPr>
          <a:xfrm>
            <a:off x="2143108" y="5786454"/>
            <a:ext cx="2643206" cy="785818"/>
          </a:xfrm>
          <a:prstGeom prst="flowChartInputOutpu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ARRANGE</a:t>
            </a:r>
          </a:p>
        </p:txBody>
      </p:sp>
      <p:sp>
        <p:nvSpPr>
          <p:cNvPr id="15" name="Left Arrow 14"/>
          <p:cNvSpPr/>
          <p:nvPr/>
        </p:nvSpPr>
        <p:spPr>
          <a:xfrm>
            <a:off x="1714480" y="1928802"/>
            <a:ext cx="2714612" cy="785818"/>
          </a:xfrm>
          <a:prstGeom prst="lef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RECKLESSNESS</a:t>
            </a:r>
          </a:p>
        </p:txBody>
      </p:sp>
      <p:sp>
        <p:nvSpPr>
          <p:cNvPr id="16" name="Explosion 2 15"/>
          <p:cNvSpPr/>
          <p:nvPr/>
        </p:nvSpPr>
        <p:spPr>
          <a:xfrm>
            <a:off x="5572100" y="1000108"/>
            <a:ext cx="3571900" cy="1857388"/>
          </a:xfrm>
          <a:prstGeom prst="irregularSeal2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APPROVE</a:t>
            </a:r>
          </a:p>
        </p:txBody>
      </p:sp>
      <p:sp>
        <p:nvSpPr>
          <p:cNvPr id="17" name="Flowchart: Data 16"/>
          <p:cNvSpPr/>
          <p:nvPr/>
        </p:nvSpPr>
        <p:spPr>
          <a:xfrm>
            <a:off x="6072198" y="4643446"/>
            <a:ext cx="2643206" cy="785818"/>
          </a:xfrm>
          <a:prstGeom prst="flowChartInputOutp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EXPEL</a:t>
            </a:r>
          </a:p>
        </p:txBody>
      </p:sp>
      <p:sp>
        <p:nvSpPr>
          <p:cNvPr id="18" name="Left Arrow 17"/>
          <p:cNvSpPr/>
          <p:nvPr/>
        </p:nvSpPr>
        <p:spPr>
          <a:xfrm>
            <a:off x="6929454" y="5857892"/>
            <a:ext cx="2000264" cy="785818"/>
          </a:xfrm>
          <a:prstGeom prst="lef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FORBID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500430" y="1500174"/>
            <a:ext cx="1714512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Sassoon Infant Std" pitchFamily="34" charset="0"/>
              </a:rPr>
              <a:t>SYNONYM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500562" y="2071678"/>
            <a:ext cx="1714512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Sassoon Infant Std" pitchFamily="34" charset="0"/>
              </a:rPr>
              <a:t>SYNONYM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00034" y="1714488"/>
          <a:ext cx="1500198" cy="4844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1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41816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  <a:latin typeface="KG HAPPY Solid" pitchFamily="2" charset="0"/>
                        </a:rPr>
                        <a:t>Box</a:t>
                      </a:r>
                    </a:p>
                  </a:txBody>
                  <a:tcPr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1816">
                <a:tc>
                  <a:txBody>
                    <a:bodyPr/>
                    <a:lstStyle/>
                    <a:p>
                      <a:r>
                        <a:rPr lang="en-GB" dirty="0">
                          <a:latin typeface="KG HAPPY Solid" pitchFamily="2" charset="0"/>
                        </a:rPr>
                        <a:t>Caution</a:t>
                      </a:r>
                    </a:p>
                  </a:txBody>
                  <a:tcP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1816">
                <a:tc>
                  <a:txBody>
                    <a:bodyPr/>
                    <a:lstStyle/>
                    <a:p>
                      <a:r>
                        <a:rPr lang="en-GB" dirty="0">
                          <a:latin typeface="KG HAPPY Solid" pitchFamily="2" charset="0"/>
                        </a:rPr>
                        <a:t>Convict</a:t>
                      </a:r>
                    </a:p>
                  </a:txBody>
                  <a:tcP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1816">
                <a:tc>
                  <a:txBody>
                    <a:bodyPr/>
                    <a:lstStyle/>
                    <a:p>
                      <a:r>
                        <a:rPr lang="en-GB" dirty="0">
                          <a:latin typeface="KG HAPPY Solid" pitchFamily="2" charset="0"/>
                        </a:rPr>
                        <a:t>Disorder</a:t>
                      </a:r>
                    </a:p>
                  </a:txBody>
                  <a:tcP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1816">
                <a:tc>
                  <a:txBody>
                    <a:bodyPr/>
                    <a:lstStyle/>
                    <a:p>
                      <a:r>
                        <a:rPr lang="en-GB" dirty="0">
                          <a:latin typeface="KG HAPPY Solid" pitchFamily="2" charset="0"/>
                        </a:rPr>
                        <a:t>Dwelling</a:t>
                      </a:r>
                    </a:p>
                  </a:txBody>
                  <a:tcP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1816">
                <a:tc>
                  <a:txBody>
                    <a:bodyPr/>
                    <a:lstStyle/>
                    <a:p>
                      <a:r>
                        <a:rPr lang="en-GB" dirty="0">
                          <a:latin typeface="KG HAPPY Solid" pitchFamily="2" charset="0"/>
                        </a:rPr>
                        <a:t>Harbour</a:t>
                      </a:r>
                    </a:p>
                  </a:txBody>
                  <a:tcP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1816">
                <a:tc>
                  <a:txBody>
                    <a:bodyPr/>
                    <a:lstStyle/>
                    <a:p>
                      <a:r>
                        <a:rPr lang="en-GB" dirty="0">
                          <a:latin typeface="KG HAPPY Solid" pitchFamily="2" charset="0"/>
                        </a:rPr>
                        <a:t>Incline</a:t>
                      </a:r>
                    </a:p>
                  </a:txBody>
                  <a:tcP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1816">
                <a:tc>
                  <a:txBody>
                    <a:bodyPr/>
                    <a:lstStyle/>
                    <a:p>
                      <a:r>
                        <a:rPr lang="en-GB" dirty="0">
                          <a:latin typeface="KG HAPPY Solid" pitchFamily="2" charset="0"/>
                        </a:rPr>
                        <a:t>Object</a:t>
                      </a:r>
                    </a:p>
                  </a:txBody>
                  <a:tcP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1816">
                <a:tc>
                  <a:txBody>
                    <a:bodyPr/>
                    <a:lstStyle/>
                    <a:p>
                      <a:r>
                        <a:rPr lang="en-GB" dirty="0">
                          <a:latin typeface="KG HAPPY Solid" pitchFamily="2" charset="0"/>
                        </a:rPr>
                        <a:t>Permit</a:t>
                      </a:r>
                    </a:p>
                  </a:txBody>
                  <a:tcP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868250">
                <a:tc>
                  <a:txBody>
                    <a:bodyPr/>
                    <a:lstStyle/>
                    <a:p>
                      <a:r>
                        <a:rPr lang="en-GB" dirty="0">
                          <a:latin typeface="KG HAPPY Solid" pitchFamily="2" charset="0"/>
                        </a:rPr>
                        <a:t>Pioneer</a:t>
                      </a:r>
                    </a:p>
                  </a:txBody>
                  <a:tcP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9" name="6-Point Star 8"/>
          <p:cNvSpPr/>
          <p:nvPr/>
        </p:nvSpPr>
        <p:spPr>
          <a:xfrm>
            <a:off x="142844" y="142852"/>
            <a:ext cx="8715436" cy="1214446"/>
          </a:xfrm>
          <a:prstGeom prst="star6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KG All of Me" pitchFamily="2" charset="0"/>
              </a:rPr>
              <a:t>SYNONYMS &amp; ANTONYMS</a:t>
            </a:r>
          </a:p>
        </p:txBody>
      </p:sp>
      <p:sp>
        <p:nvSpPr>
          <p:cNvPr id="8" name="Pentagon 7"/>
          <p:cNvSpPr/>
          <p:nvPr/>
        </p:nvSpPr>
        <p:spPr>
          <a:xfrm>
            <a:off x="1428728" y="1357298"/>
            <a:ext cx="2000264" cy="785818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RECEPTACLE</a:t>
            </a:r>
          </a:p>
        </p:txBody>
      </p:sp>
      <p:sp>
        <p:nvSpPr>
          <p:cNvPr id="10" name="Flowchart: Manual Input 9"/>
          <p:cNvSpPr/>
          <p:nvPr/>
        </p:nvSpPr>
        <p:spPr>
          <a:xfrm>
            <a:off x="1928794" y="2357430"/>
            <a:ext cx="2000264" cy="785818"/>
          </a:xfrm>
          <a:prstGeom prst="flowChartManualInpu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LAWBREAKER</a:t>
            </a:r>
          </a:p>
        </p:txBody>
      </p:sp>
      <p:sp>
        <p:nvSpPr>
          <p:cNvPr id="11" name="Left Arrow 10"/>
          <p:cNvSpPr/>
          <p:nvPr/>
        </p:nvSpPr>
        <p:spPr>
          <a:xfrm>
            <a:off x="2571736" y="3929066"/>
            <a:ext cx="2000264" cy="785818"/>
          </a:xfrm>
          <a:prstGeom prst="lef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RESIDENCE</a:t>
            </a:r>
          </a:p>
        </p:txBody>
      </p:sp>
      <p:sp>
        <p:nvSpPr>
          <p:cNvPr id="12" name="24-Point Star 11"/>
          <p:cNvSpPr/>
          <p:nvPr/>
        </p:nvSpPr>
        <p:spPr>
          <a:xfrm>
            <a:off x="4143372" y="2786058"/>
            <a:ext cx="2786082" cy="1714512"/>
          </a:xfrm>
          <a:prstGeom prst="star24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ASCENT</a:t>
            </a:r>
          </a:p>
        </p:txBody>
      </p:sp>
      <p:sp>
        <p:nvSpPr>
          <p:cNvPr id="13" name="Pentagon 12"/>
          <p:cNvSpPr/>
          <p:nvPr/>
        </p:nvSpPr>
        <p:spPr>
          <a:xfrm>
            <a:off x="3571868" y="4857760"/>
            <a:ext cx="2428892" cy="785818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TRAILBLAZER</a:t>
            </a:r>
          </a:p>
        </p:txBody>
      </p:sp>
      <p:sp>
        <p:nvSpPr>
          <p:cNvPr id="14" name="Flowchart: Data 13"/>
          <p:cNvSpPr/>
          <p:nvPr/>
        </p:nvSpPr>
        <p:spPr>
          <a:xfrm>
            <a:off x="2143108" y="5786454"/>
            <a:ext cx="2643206" cy="785818"/>
          </a:xfrm>
          <a:prstGeom prst="flowChartInputOutpu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ARRANGE</a:t>
            </a:r>
          </a:p>
        </p:txBody>
      </p:sp>
      <p:sp>
        <p:nvSpPr>
          <p:cNvPr id="15" name="Left Arrow 14"/>
          <p:cNvSpPr/>
          <p:nvPr/>
        </p:nvSpPr>
        <p:spPr>
          <a:xfrm>
            <a:off x="1714480" y="1928802"/>
            <a:ext cx="2714612" cy="785818"/>
          </a:xfrm>
          <a:prstGeom prst="lef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RECKLESSNESS</a:t>
            </a:r>
          </a:p>
        </p:txBody>
      </p:sp>
      <p:sp>
        <p:nvSpPr>
          <p:cNvPr id="16" name="Explosion 2 15"/>
          <p:cNvSpPr/>
          <p:nvPr/>
        </p:nvSpPr>
        <p:spPr>
          <a:xfrm>
            <a:off x="5572100" y="1000108"/>
            <a:ext cx="3571900" cy="1857388"/>
          </a:xfrm>
          <a:prstGeom prst="irregularSeal2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APPROVE</a:t>
            </a:r>
          </a:p>
        </p:txBody>
      </p:sp>
      <p:sp>
        <p:nvSpPr>
          <p:cNvPr id="17" name="Flowchart: Data 16"/>
          <p:cNvSpPr/>
          <p:nvPr/>
        </p:nvSpPr>
        <p:spPr>
          <a:xfrm>
            <a:off x="6072198" y="4643446"/>
            <a:ext cx="2643206" cy="785818"/>
          </a:xfrm>
          <a:prstGeom prst="flowChartInputOutp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EXPEL</a:t>
            </a:r>
          </a:p>
        </p:txBody>
      </p:sp>
      <p:sp>
        <p:nvSpPr>
          <p:cNvPr id="18" name="Left Arrow 17"/>
          <p:cNvSpPr/>
          <p:nvPr/>
        </p:nvSpPr>
        <p:spPr>
          <a:xfrm>
            <a:off x="6929454" y="5857892"/>
            <a:ext cx="2000264" cy="785818"/>
          </a:xfrm>
          <a:prstGeom prst="lef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FORBID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500430" y="1500174"/>
            <a:ext cx="1714512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Sassoon Infant Std" pitchFamily="34" charset="0"/>
              </a:rPr>
              <a:t>SYNONYM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500562" y="2071678"/>
            <a:ext cx="1714512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Sassoon Infant Std" pitchFamily="34" charset="0"/>
              </a:rPr>
              <a:t>SYNONYM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929058" y="2571744"/>
            <a:ext cx="1714512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Sassoon Infant Std" pitchFamily="34" charset="0"/>
              </a:rPr>
              <a:t>SYNONYM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00034" y="1714488"/>
          <a:ext cx="1500198" cy="4844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1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41816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  <a:latin typeface="KG HAPPY Solid" pitchFamily="2" charset="0"/>
                        </a:rPr>
                        <a:t>Box</a:t>
                      </a:r>
                    </a:p>
                  </a:txBody>
                  <a:tcPr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1816">
                <a:tc>
                  <a:txBody>
                    <a:bodyPr/>
                    <a:lstStyle/>
                    <a:p>
                      <a:r>
                        <a:rPr lang="en-GB" dirty="0">
                          <a:latin typeface="KG HAPPY Solid" pitchFamily="2" charset="0"/>
                        </a:rPr>
                        <a:t>Caution</a:t>
                      </a:r>
                    </a:p>
                  </a:txBody>
                  <a:tcP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1816">
                <a:tc>
                  <a:txBody>
                    <a:bodyPr/>
                    <a:lstStyle/>
                    <a:p>
                      <a:r>
                        <a:rPr lang="en-GB" dirty="0">
                          <a:latin typeface="KG HAPPY Solid" pitchFamily="2" charset="0"/>
                        </a:rPr>
                        <a:t>Convict</a:t>
                      </a:r>
                    </a:p>
                  </a:txBody>
                  <a:tcP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1816">
                <a:tc>
                  <a:txBody>
                    <a:bodyPr/>
                    <a:lstStyle/>
                    <a:p>
                      <a:r>
                        <a:rPr lang="en-GB" dirty="0">
                          <a:latin typeface="KG HAPPY Solid" pitchFamily="2" charset="0"/>
                        </a:rPr>
                        <a:t>Disorder</a:t>
                      </a:r>
                    </a:p>
                  </a:txBody>
                  <a:tcP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1816">
                <a:tc>
                  <a:txBody>
                    <a:bodyPr/>
                    <a:lstStyle/>
                    <a:p>
                      <a:r>
                        <a:rPr lang="en-GB" dirty="0">
                          <a:latin typeface="KG HAPPY Solid" pitchFamily="2" charset="0"/>
                        </a:rPr>
                        <a:t>Dwelling</a:t>
                      </a:r>
                    </a:p>
                  </a:txBody>
                  <a:tcP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1816">
                <a:tc>
                  <a:txBody>
                    <a:bodyPr/>
                    <a:lstStyle/>
                    <a:p>
                      <a:r>
                        <a:rPr lang="en-GB" dirty="0">
                          <a:latin typeface="KG HAPPY Solid" pitchFamily="2" charset="0"/>
                        </a:rPr>
                        <a:t>Harbour</a:t>
                      </a:r>
                    </a:p>
                  </a:txBody>
                  <a:tcP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1816">
                <a:tc>
                  <a:txBody>
                    <a:bodyPr/>
                    <a:lstStyle/>
                    <a:p>
                      <a:r>
                        <a:rPr lang="en-GB" dirty="0">
                          <a:latin typeface="KG HAPPY Solid" pitchFamily="2" charset="0"/>
                        </a:rPr>
                        <a:t>Incline</a:t>
                      </a:r>
                    </a:p>
                  </a:txBody>
                  <a:tcP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1816">
                <a:tc>
                  <a:txBody>
                    <a:bodyPr/>
                    <a:lstStyle/>
                    <a:p>
                      <a:r>
                        <a:rPr lang="en-GB" dirty="0">
                          <a:latin typeface="KG HAPPY Solid" pitchFamily="2" charset="0"/>
                        </a:rPr>
                        <a:t>Object</a:t>
                      </a:r>
                    </a:p>
                  </a:txBody>
                  <a:tcP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1816">
                <a:tc>
                  <a:txBody>
                    <a:bodyPr/>
                    <a:lstStyle/>
                    <a:p>
                      <a:r>
                        <a:rPr lang="en-GB" dirty="0">
                          <a:latin typeface="KG HAPPY Solid" pitchFamily="2" charset="0"/>
                        </a:rPr>
                        <a:t>Permit</a:t>
                      </a:r>
                    </a:p>
                  </a:txBody>
                  <a:tcP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868250">
                <a:tc>
                  <a:txBody>
                    <a:bodyPr/>
                    <a:lstStyle/>
                    <a:p>
                      <a:r>
                        <a:rPr lang="en-GB" dirty="0">
                          <a:latin typeface="KG HAPPY Solid" pitchFamily="2" charset="0"/>
                        </a:rPr>
                        <a:t>Pioneer</a:t>
                      </a:r>
                    </a:p>
                  </a:txBody>
                  <a:tcP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9" name="6-Point Star 8"/>
          <p:cNvSpPr/>
          <p:nvPr/>
        </p:nvSpPr>
        <p:spPr>
          <a:xfrm>
            <a:off x="142844" y="142852"/>
            <a:ext cx="8715436" cy="1214446"/>
          </a:xfrm>
          <a:prstGeom prst="star6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KG All of Me" pitchFamily="2" charset="0"/>
              </a:rPr>
              <a:t>SYNONYMS &amp; ANTONYMS</a:t>
            </a:r>
          </a:p>
        </p:txBody>
      </p:sp>
      <p:sp>
        <p:nvSpPr>
          <p:cNvPr id="8" name="Pentagon 7"/>
          <p:cNvSpPr/>
          <p:nvPr/>
        </p:nvSpPr>
        <p:spPr>
          <a:xfrm>
            <a:off x="1428728" y="1357298"/>
            <a:ext cx="2000264" cy="785818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RECEPTACLE</a:t>
            </a:r>
          </a:p>
        </p:txBody>
      </p:sp>
      <p:sp>
        <p:nvSpPr>
          <p:cNvPr id="10" name="Flowchart: Manual Input 9"/>
          <p:cNvSpPr/>
          <p:nvPr/>
        </p:nvSpPr>
        <p:spPr>
          <a:xfrm>
            <a:off x="1928794" y="2357430"/>
            <a:ext cx="2000264" cy="785818"/>
          </a:xfrm>
          <a:prstGeom prst="flowChartManualInpu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LAWBREAKER</a:t>
            </a:r>
          </a:p>
        </p:txBody>
      </p:sp>
      <p:sp>
        <p:nvSpPr>
          <p:cNvPr id="11" name="Left Arrow 10"/>
          <p:cNvSpPr/>
          <p:nvPr/>
        </p:nvSpPr>
        <p:spPr>
          <a:xfrm>
            <a:off x="2571736" y="3929066"/>
            <a:ext cx="2000264" cy="785818"/>
          </a:xfrm>
          <a:prstGeom prst="lef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RESIDENCE</a:t>
            </a:r>
          </a:p>
        </p:txBody>
      </p:sp>
      <p:sp>
        <p:nvSpPr>
          <p:cNvPr id="12" name="24-Point Star 11"/>
          <p:cNvSpPr/>
          <p:nvPr/>
        </p:nvSpPr>
        <p:spPr>
          <a:xfrm>
            <a:off x="5929322" y="2786058"/>
            <a:ext cx="2786082" cy="1714512"/>
          </a:xfrm>
          <a:prstGeom prst="star24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ASCENT</a:t>
            </a:r>
          </a:p>
        </p:txBody>
      </p:sp>
      <p:sp>
        <p:nvSpPr>
          <p:cNvPr id="13" name="Pentagon 12"/>
          <p:cNvSpPr/>
          <p:nvPr/>
        </p:nvSpPr>
        <p:spPr>
          <a:xfrm>
            <a:off x="3571868" y="4857760"/>
            <a:ext cx="2428892" cy="785818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TRAILBLAZER</a:t>
            </a:r>
          </a:p>
        </p:txBody>
      </p:sp>
      <p:sp>
        <p:nvSpPr>
          <p:cNvPr id="14" name="Flowchart: Data 13"/>
          <p:cNvSpPr/>
          <p:nvPr/>
        </p:nvSpPr>
        <p:spPr>
          <a:xfrm>
            <a:off x="1785918" y="3000372"/>
            <a:ext cx="2500330" cy="357190"/>
          </a:xfrm>
          <a:prstGeom prst="flowChartInputOutpu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ARRANGE</a:t>
            </a:r>
          </a:p>
        </p:txBody>
      </p:sp>
      <p:sp>
        <p:nvSpPr>
          <p:cNvPr id="15" name="Left Arrow 14"/>
          <p:cNvSpPr/>
          <p:nvPr/>
        </p:nvSpPr>
        <p:spPr>
          <a:xfrm>
            <a:off x="1714480" y="1928802"/>
            <a:ext cx="2714612" cy="785818"/>
          </a:xfrm>
          <a:prstGeom prst="lef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RECKLESSNESS</a:t>
            </a:r>
          </a:p>
        </p:txBody>
      </p:sp>
      <p:sp>
        <p:nvSpPr>
          <p:cNvPr id="16" name="Explosion 2 15"/>
          <p:cNvSpPr/>
          <p:nvPr/>
        </p:nvSpPr>
        <p:spPr>
          <a:xfrm>
            <a:off x="5572100" y="1000108"/>
            <a:ext cx="3571900" cy="1857388"/>
          </a:xfrm>
          <a:prstGeom prst="irregularSeal2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APPROVE</a:t>
            </a:r>
          </a:p>
        </p:txBody>
      </p:sp>
      <p:sp>
        <p:nvSpPr>
          <p:cNvPr id="17" name="Flowchart: Data 16"/>
          <p:cNvSpPr/>
          <p:nvPr/>
        </p:nvSpPr>
        <p:spPr>
          <a:xfrm>
            <a:off x="6072198" y="4643446"/>
            <a:ext cx="2643206" cy="785818"/>
          </a:xfrm>
          <a:prstGeom prst="flowChartInputOutp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EXPEL</a:t>
            </a:r>
          </a:p>
        </p:txBody>
      </p:sp>
      <p:sp>
        <p:nvSpPr>
          <p:cNvPr id="18" name="Left Arrow 17"/>
          <p:cNvSpPr/>
          <p:nvPr/>
        </p:nvSpPr>
        <p:spPr>
          <a:xfrm>
            <a:off x="6929454" y="5857892"/>
            <a:ext cx="2000264" cy="785818"/>
          </a:xfrm>
          <a:prstGeom prst="lef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FORBID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500430" y="1500174"/>
            <a:ext cx="1714512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Sassoon Infant Std" pitchFamily="34" charset="0"/>
              </a:rPr>
              <a:t>SYNONYM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500562" y="2071678"/>
            <a:ext cx="1714512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Sassoon Infant Std" pitchFamily="34" charset="0"/>
              </a:rPr>
              <a:t>SYNONYM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929058" y="2571744"/>
            <a:ext cx="1714512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Sassoon Infant Std" pitchFamily="34" charset="0"/>
              </a:rPr>
              <a:t>SYNONYM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081458" y="2928934"/>
            <a:ext cx="1714512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Sassoon Infant Std" pitchFamily="34" charset="0"/>
              </a:rPr>
              <a:t>ANTONYM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00034" y="1714488"/>
          <a:ext cx="1500198" cy="4844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1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41816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  <a:latin typeface="KG HAPPY Solid" pitchFamily="2" charset="0"/>
                        </a:rPr>
                        <a:t>Box</a:t>
                      </a:r>
                    </a:p>
                  </a:txBody>
                  <a:tcPr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1816">
                <a:tc>
                  <a:txBody>
                    <a:bodyPr/>
                    <a:lstStyle/>
                    <a:p>
                      <a:r>
                        <a:rPr lang="en-GB" dirty="0">
                          <a:latin typeface="KG HAPPY Solid" pitchFamily="2" charset="0"/>
                        </a:rPr>
                        <a:t>Caution</a:t>
                      </a:r>
                    </a:p>
                  </a:txBody>
                  <a:tcP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1816">
                <a:tc>
                  <a:txBody>
                    <a:bodyPr/>
                    <a:lstStyle/>
                    <a:p>
                      <a:r>
                        <a:rPr lang="en-GB" dirty="0">
                          <a:latin typeface="KG HAPPY Solid" pitchFamily="2" charset="0"/>
                        </a:rPr>
                        <a:t>Convict</a:t>
                      </a:r>
                    </a:p>
                  </a:txBody>
                  <a:tcP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1816">
                <a:tc>
                  <a:txBody>
                    <a:bodyPr/>
                    <a:lstStyle/>
                    <a:p>
                      <a:r>
                        <a:rPr lang="en-GB" dirty="0">
                          <a:latin typeface="KG HAPPY Solid" pitchFamily="2" charset="0"/>
                        </a:rPr>
                        <a:t>Disorder</a:t>
                      </a:r>
                    </a:p>
                  </a:txBody>
                  <a:tcP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1816">
                <a:tc>
                  <a:txBody>
                    <a:bodyPr/>
                    <a:lstStyle/>
                    <a:p>
                      <a:r>
                        <a:rPr lang="en-GB" dirty="0">
                          <a:latin typeface="KG HAPPY Solid" pitchFamily="2" charset="0"/>
                        </a:rPr>
                        <a:t>Dwelling</a:t>
                      </a:r>
                    </a:p>
                  </a:txBody>
                  <a:tcP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1816">
                <a:tc>
                  <a:txBody>
                    <a:bodyPr/>
                    <a:lstStyle/>
                    <a:p>
                      <a:r>
                        <a:rPr lang="en-GB" dirty="0">
                          <a:latin typeface="KG HAPPY Solid" pitchFamily="2" charset="0"/>
                        </a:rPr>
                        <a:t>Harbour</a:t>
                      </a:r>
                    </a:p>
                  </a:txBody>
                  <a:tcP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1816">
                <a:tc>
                  <a:txBody>
                    <a:bodyPr/>
                    <a:lstStyle/>
                    <a:p>
                      <a:r>
                        <a:rPr lang="en-GB" dirty="0">
                          <a:latin typeface="KG HAPPY Solid" pitchFamily="2" charset="0"/>
                        </a:rPr>
                        <a:t>Incline</a:t>
                      </a:r>
                    </a:p>
                  </a:txBody>
                  <a:tcP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1816">
                <a:tc>
                  <a:txBody>
                    <a:bodyPr/>
                    <a:lstStyle/>
                    <a:p>
                      <a:r>
                        <a:rPr lang="en-GB" dirty="0">
                          <a:latin typeface="KG HAPPY Solid" pitchFamily="2" charset="0"/>
                        </a:rPr>
                        <a:t>Object</a:t>
                      </a:r>
                    </a:p>
                  </a:txBody>
                  <a:tcP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1816">
                <a:tc>
                  <a:txBody>
                    <a:bodyPr/>
                    <a:lstStyle/>
                    <a:p>
                      <a:r>
                        <a:rPr lang="en-GB" dirty="0">
                          <a:latin typeface="KG HAPPY Solid" pitchFamily="2" charset="0"/>
                        </a:rPr>
                        <a:t>Permit</a:t>
                      </a:r>
                    </a:p>
                  </a:txBody>
                  <a:tcP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868250">
                <a:tc>
                  <a:txBody>
                    <a:bodyPr/>
                    <a:lstStyle/>
                    <a:p>
                      <a:r>
                        <a:rPr lang="en-GB" dirty="0">
                          <a:latin typeface="KG HAPPY Solid" pitchFamily="2" charset="0"/>
                        </a:rPr>
                        <a:t>Pioneer</a:t>
                      </a:r>
                    </a:p>
                  </a:txBody>
                  <a:tcP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9" name="6-Point Star 8"/>
          <p:cNvSpPr/>
          <p:nvPr/>
        </p:nvSpPr>
        <p:spPr>
          <a:xfrm>
            <a:off x="142844" y="142852"/>
            <a:ext cx="8715436" cy="1214446"/>
          </a:xfrm>
          <a:prstGeom prst="star6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KG All of Me" pitchFamily="2" charset="0"/>
              </a:rPr>
              <a:t>SYNONYMS &amp; ANTONYMS</a:t>
            </a:r>
          </a:p>
        </p:txBody>
      </p:sp>
      <p:sp>
        <p:nvSpPr>
          <p:cNvPr id="8" name="Pentagon 7"/>
          <p:cNvSpPr/>
          <p:nvPr/>
        </p:nvSpPr>
        <p:spPr>
          <a:xfrm>
            <a:off x="1428728" y="1357298"/>
            <a:ext cx="2000264" cy="785818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RECEPTACLE</a:t>
            </a:r>
          </a:p>
        </p:txBody>
      </p:sp>
      <p:sp>
        <p:nvSpPr>
          <p:cNvPr id="10" name="Flowchart: Manual Input 9"/>
          <p:cNvSpPr/>
          <p:nvPr/>
        </p:nvSpPr>
        <p:spPr>
          <a:xfrm>
            <a:off x="1928794" y="2357430"/>
            <a:ext cx="2000264" cy="785818"/>
          </a:xfrm>
          <a:prstGeom prst="flowChartManualInpu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LAWBREAKER</a:t>
            </a:r>
          </a:p>
        </p:txBody>
      </p:sp>
      <p:sp>
        <p:nvSpPr>
          <p:cNvPr id="11" name="Left Arrow 10"/>
          <p:cNvSpPr/>
          <p:nvPr/>
        </p:nvSpPr>
        <p:spPr>
          <a:xfrm>
            <a:off x="1857356" y="3286124"/>
            <a:ext cx="2000264" cy="785818"/>
          </a:xfrm>
          <a:prstGeom prst="lef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RESIDENCE</a:t>
            </a:r>
          </a:p>
        </p:txBody>
      </p:sp>
      <p:sp>
        <p:nvSpPr>
          <p:cNvPr id="12" name="24-Point Star 11"/>
          <p:cNvSpPr/>
          <p:nvPr/>
        </p:nvSpPr>
        <p:spPr>
          <a:xfrm>
            <a:off x="5929322" y="2786058"/>
            <a:ext cx="2786082" cy="1714512"/>
          </a:xfrm>
          <a:prstGeom prst="star24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ASCENT</a:t>
            </a:r>
          </a:p>
        </p:txBody>
      </p:sp>
      <p:sp>
        <p:nvSpPr>
          <p:cNvPr id="13" name="Pentagon 12"/>
          <p:cNvSpPr/>
          <p:nvPr/>
        </p:nvSpPr>
        <p:spPr>
          <a:xfrm>
            <a:off x="3571868" y="4857760"/>
            <a:ext cx="2428892" cy="785818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TRAILBLAZER</a:t>
            </a:r>
          </a:p>
        </p:txBody>
      </p:sp>
      <p:sp>
        <p:nvSpPr>
          <p:cNvPr id="14" name="Flowchart: Data 13"/>
          <p:cNvSpPr/>
          <p:nvPr/>
        </p:nvSpPr>
        <p:spPr>
          <a:xfrm>
            <a:off x="1785918" y="3000372"/>
            <a:ext cx="2500330" cy="357190"/>
          </a:xfrm>
          <a:prstGeom prst="flowChartInputOutpu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ARRANGE</a:t>
            </a:r>
          </a:p>
        </p:txBody>
      </p:sp>
      <p:sp>
        <p:nvSpPr>
          <p:cNvPr id="15" name="Left Arrow 14"/>
          <p:cNvSpPr/>
          <p:nvPr/>
        </p:nvSpPr>
        <p:spPr>
          <a:xfrm>
            <a:off x="1714480" y="1928802"/>
            <a:ext cx="2714612" cy="785818"/>
          </a:xfrm>
          <a:prstGeom prst="lef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RECKLESSNESS</a:t>
            </a:r>
          </a:p>
        </p:txBody>
      </p:sp>
      <p:sp>
        <p:nvSpPr>
          <p:cNvPr id="16" name="Explosion 2 15"/>
          <p:cNvSpPr/>
          <p:nvPr/>
        </p:nvSpPr>
        <p:spPr>
          <a:xfrm>
            <a:off x="5572100" y="1000108"/>
            <a:ext cx="3571900" cy="1857388"/>
          </a:xfrm>
          <a:prstGeom prst="irregularSeal2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APPROVE</a:t>
            </a:r>
          </a:p>
        </p:txBody>
      </p:sp>
      <p:sp>
        <p:nvSpPr>
          <p:cNvPr id="17" name="Flowchart: Data 16"/>
          <p:cNvSpPr/>
          <p:nvPr/>
        </p:nvSpPr>
        <p:spPr>
          <a:xfrm>
            <a:off x="6072198" y="4643446"/>
            <a:ext cx="2643206" cy="785818"/>
          </a:xfrm>
          <a:prstGeom prst="flowChartInputOutp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EXPEL</a:t>
            </a:r>
          </a:p>
        </p:txBody>
      </p:sp>
      <p:sp>
        <p:nvSpPr>
          <p:cNvPr id="18" name="Left Arrow 17"/>
          <p:cNvSpPr/>
          <p:nvPr/>
        </p:nvSpPr>
        <p:spPr>
          <a:xfrm>
            <a:off x="6929454" y="5857892"/>
            <a:ext cx="2000264" cy="785818"/>
          </a:xfrm>
          <a:prstGeom prst="lef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FORBID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500430" y="1500174"/>
            <a:ext cx="1714512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Sassoon Infant Std" pitchFamily="34" charset="0"/>
              </a:rPr>
              <a:t>SYNONYM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500562" y="2071678"/>
            <a:ext cx="1714512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Sassoon Infant Std" pitchFamily="34" charset="0"/>
              </a:rPr>
              <a:t>SYNONYM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929058" y="2571744"/>
            <a:ext cx="1714512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Sassoon Infant Std" pitchFamily="34" charset="0"/>
              </a:rPr>
              <a:t>SYNONYM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081458" y="2928934"/>
            <a:ext cx="1714512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Sassoon Infant Std" pitchFamily="34" charset="0"/>
              </a:rPr>
              <a:t>ANTONYM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929058" y="3429000"/>
            <a:ext cx="1714512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Sassoon Infant Std" pitchFamily="34" charset="0"/>
              </a:rPr>
              <a:t>SYNONYM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00034" y="1714488"/>
          <a:ext cx="1500198" cy="4844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1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41816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  <a:latin typeface="KG HAPPY Solid" pitchFamily="2" charset="0"/>
                        </a:rPr>
                        <a:t>Box</a:t>
                      </a:r>
                    </a:p>
                  </a:txBody>
                  <a:tcPr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1816">
                <a:tc>
                  <a:txBody>
                    <a:bodyPr/>
                    <a:lstStyle/>
                    <a:p>
                      <a:r>
                        <a:rPr lang="en-GB" dirty="0">
                          <a:latin typeface="KG HAPPY Solid" pitchFamily="2" charset="0"/>
                        </a:rPr>
                        <a:t>Caution</a:t>
                      </a:r>
                    </a:p>
                  </a:txBody>
                  <a:tcP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1816">
                <a:tc>
                  <a:txBody>
                    <a:bodyPr/>
                    <a:lstStyle/>
                    <a:p>
                      <a:r>
                        <a:rPr lang="en-GB" dirty="0">
                          <a:latin typeface="KG HAPPY Solid" pitchFamily="2" charset="0"/>
                        </a:rPr>
                        <a:t>Convict</a:t>
                      </a:r>
                    </a:p>
                  </a:txBody>
                  <a:tcP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1816">
                <a:tc>
                  <a:txBody>
                    <a:bodyPr/>
                    <a:lstStyle/>
                    <a:p>
                      <a:r>
                        <a:rPr lang="en-GB" dirty="0">
                          <a:latin typeface="KG HAPPY Solid" pitchFamily="2" charset="0"/>
                        </a:rPr>
                        <a:t>Disorder</a:t>
                      </a:r>
                    </a:p>
                  </a:txBody>
                  <a:tcP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1816">
                <a:tc>
                  <a:txBody>
                    <a:bodyPr/>
                    <a:lstStyle/>
                    <a:p>
                      <a:r>
                        <a:rPr lang="en-GB" dirty="0">
                          <a:latin typeface="KG HAPPY Solid" pitchFamily="2" charset="0"/>
                        </a:rPr>
                        <a:t>Dwelling</a:t>
                      </a:r>
                    </a:p>
                  </a:txBody>
                  <a:tcP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1816">
                <a:tc>
                  <a:txBody>
                    <a:bodyPr/>
                    <a:lstStyle/>
                    <a:p>
                      <a:r>
                        <a:rPr lang="en-GB" dirty="0">
                          <a:latin typeface="KG HAPPY Solid" pitchFamily="2" charset="0"/>
                        </a:rPr>
                        <a:t>Harbour</a:t>
                      </a:r>
                    </a:p>
                  </a:txBody>
                  <a:tcP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1816">
                <a:tc>
                  <a:txBody>
                    <a:bodyPr/>
                    <a:lstStyle/>
                    <a:p>
                      <a:r>
                        <a:rPr lang="en-GB" dirty="0">
                          <a:latin typeface="KG HAPPY Solid" pitchFamily="2" charset="0"/>
                        </a:rPr>
                        <a:t>Incline</a:t>
                      </a:r>
                    </a:p>
                  </a:txBody>
                  <a:tcP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1816">
                <a:tc>
                  <a:txBody>
                    <a:bodyPr/>
                    <a:lstStyle/>
                    <a:p>
                      <a:r>
                        <a:rPr lang="en-GB" dirty="0">
                          <a:latin typeface="KG HAPPY Solid" pitchFamily="2" charset="0"/>
                        </a:rPr>
                        <a:t>Object</a:t>
                      </a:r>
                    </a:p>
                  </a:txBody>
                  <a:tcP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1816">
                <a:tc>
                  <a:txBody>
                    <a:bodyPr/>
                    <a:lstStyle/>
                    <a:p>
                      <a:r>
                        <a:rPr lang="en-GB" dirty="0">
                          <a:latin typeface="KG HAPPY Solid" pitchFamily="2" charset="0"/>
                        </a:rPr>
                        <a:t>Permit</a:t>
                      </a:r>
                    </a:p>
                  </a:txBody>
                  <a:tcP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868250">
                <a:tc>
                  <a:txBody>
                    <a:bodyPr/>
                    <a:lstStyle/>
                    <a:p>
                      <a:r>
                        <a:rPr lang="en-GB" dirty="0">
                          <a:latin typeface="KG HAPPY Solid" pitchFamily="2" charset="0"/>
                        </a:rPr>
                        <a:t>Pioneer</a:t>
                      </a:r>
                    </a:p>
                  </a:txBody>
                  <a:tcP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9" name="6-Point Star 8"/>
          <p:cNvSpPr/>
          <p:nvPr/>
        </p:nvSpPr>
        <p:spPr>
          <a:xfrm>
            <a:off x="142844" y="142852"/>
            <a:ext cx="8715436" cy="1214446"/>
          </a:xfrm>
          <a:prstGeom prst="star6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KG All of Me" pitchFamily="2" charset="0"/>
              </a:rPr>
              <a:t>SYNONYMS &amp; ANTONYMS</a:t>
            </a:r>
          </a:p>
        </p:txBody>
      </p:sp>
      <p:sp>
        <p:nvSpPr>
          <p:cNvPr id="8" name="Pentagon 7"/>
          <p:cNvSpPr/>
          <p:nvPr/>
        </p:nvSpPr>
        <p:spPr>
          <a:xfrm>
            <a:off x="1428728" y="1357298"/>
            <a:ext cx="2000264" cy="785818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RECEPTACLE</a:t>
            </a:r>
          </a:p>
        </p:txBody>
      </p:sp>
      <p:sp>
        <p:nvSpPr>
          <p:cNvPr id="10" name="Flowchart: Manual Input 9"/>
          <p:cNvSpPr/>
          <p:nvPr/>
        </p:nvSpPr>
        <p:spPr>
          <a:xfrm>
            <a:off x="1928794" y="2357430"/>
            <a:ext cx="2000264" cy="785818"/>
          </a:xfrm>
          <a:prstGeom prst="flowChartManualInpu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LAWBREAKER</a:t>
            </a:r>
          </a:p>
        </p:txBody>
      </p:sp>
      <p:sp>
        <p:nvSpPr>
          <p:cNvPr id="11" name="Left Arrow 10"/>
          <p:cNvSpPr/>
          <p:nvPr/>
        </p:nvSpPr>
        <p:spPr>
          <a:xfrm>
            <a:off x="1857356" y="3286124"/>
            <a:ext cx="2000264" cy="785818"/>
          </a:xfrm>
          <a:prstGeom prst="lef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RESIDENCE</a:t>
            </a:r>
          </a:p>
        </p:txBody>
      </p:sp>
      <p:sp>
        <p:nvSpPr>
          <p:cNvPr id="12" name="24-Point Star 11"/>
          <p:cNvSpPr/>
          <p:nvPr/>
        </p:nvSpPr>
        <p:spPr>
          <a:xfrm>
            <a:off x="5929322" y="2786058"/>
            <a:ext cx="2786082" cy="1714512"/>
          </a:xfrm>
          <a:prstGeom prst="star24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ASCENT</a:t>
            </a:r>
          </a:p>
        </p:txBody>
      </p:sp>
      <p:sp>
        <p:nvSpPr>
          <p:cNvPr id="13" name="Pentagon 12"/>
          <p:cNvSpPr/>
          <p:nvPr/>
        </p:nvSpPr>
        <p:spPr>
          <a:xfrm>
            <a:off x="3571868" y="4857760"/>
            <a:ext cx="2428892" cy="785818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TRAILBLAZER</a:t>
            </a:r>
          </a:p>
        </p:txBody>
      </p:sp>
      <p:sp>
        <p:nvSpPr>
          <p:cNvPr id="14" name="Flowchart: Data 13"/>
          <p:cNvSpPr/>
          <p:nvPr/>
        </p:nvSpPr>
        <p:spPr>
          <a:xfrm>
            <a:off x="1785918" y="3000372"/>
            <a:ext cx="2500330" cy="357190"/>
          </a:xfrm>
          <a:prstGeom prst="flowChartInputOutpu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ARRANGE</a:t>
            </a:r>
          </a:p>
        </p:txBody>
      </p:sp>
      <p:sp>
        <p:nvSpPr>
          <p:cNvPr id="15" name="Left Arrow 14"/>
          <p:cNvSpPr/>
          <p:nvPr/>
        </p:nvSpPr>
        <p:spPr>
          <a:xfrm>
            <a:off x="1714480" y="1928802"/>
            <a:ext cx="2714612" cy="785818"/>
          </a:xfrm>
          <a:prstGeom prst="lef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RECKLESSNESS</a:t>
            </a:r>
          </a:p>
        </p:txBody>
      </p:sp>
      <p:sp>
        <p:nvSpPr>
          <p:cNvPr id="16" name="Explosion 2 15"/>
          <p:cNvSpPr/>
          <p:nvPr/>
        </p:nvSpPr>
        <p:spPr>
          <a:xfrm>
            <a:off x="5572100" y="1000108"/>
            <a:ext cx="3571900" cy="1857388"/>
          </a:xfrm>
          <a:prstGeom prst="irregularSeal2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APPROVE</a:t>
            </a:r>
          </a:p>
        </p:txBody>
      </p:sp>
      <p:sp>
        <p:nvSpPr>
          <p:cNvPr id="17" name="Flowchart: Data 16"/>
          <p:cNvSpPr/>
          <p:nvPr/>
        </p:nvSpPr>
        <p:spPr>
          <a:xfrm>
            <a:off x="1571604" y="3929066"/>
            <a:ext cx="3071834" cy="357190"/>
          </a:xfrm>
          <a:prstGeom prst="flowChartInputOutp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EXPEL</a:t>
            </a:r>
          </a:p>
        </p:txBody>
      </p:sp>
      <p:sp>
        <p:nvSpPr>
          <p:cNvPr id="18" name="Left Arrow 17"/>
          <p:cNvSpPr/>
          <p:nvPr/>
        </p:nvSpPr>
        <p:spPr>
          <a:xfrm>
            <a:off x="6929454" y="5857892"/>
            <a:ext cx="2000264" cy="785818"/>
          </a:xfrm>
          <a:prstGeom prst="lef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FORBID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500430" y="1500174"/>
            <a:ext cx="1714512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Sassoon Infant Std" pitchFamily="34" charset="0"/>
              </a:rPr>
              <a:t>SYNONYM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500562" y="2071678"/>
            <a:ext cx="1714512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Sassoon Infant Std" pitchFamily="34" charset="0"/>
              </a:rPr>
              <a:t>SYNONYM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929058" y="2571744"/>
            <a:ext cx="1714512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Sassoon Infant Std" pitchFamily="34" charset="0"/>
              </a:rPr>
              <a:t>SYNONYM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081458" y="2928934"/>
            <a:ext cx="1714512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Sassoon Infant Std" pitchFamily="34" charset="0"/>
              </a:rPr>
              <a:t>ANTONYM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929058" y="3429000"/>
            <a:ext cx="1714512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Sassoon Infant Std" pitchFamily="34" charset="0"/>
              </a:rPr>
              <a:t>SYNONYM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233858" y="3929066"/>
            <a:ext cx="1714512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Sassoon Infant Std" pitchFamily="34" charset="0"/>
              </a:rPr>
              <a:t>ANTONYM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00034" y="1714488"/>
          <a:ext cx="1500198" cy="4844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1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41816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  <a:latin typeface="KG HAPPY Solid" pitchFamily="2" charset="0"/>
                        </a:rPr>
                        <a:t>Box</a:t>
                      </a:r>
                    </a:p>
                  </a:txBody>
                  <a:tcPr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1816">
                <a:tc>
                  <a:txBody>
                    <a:bodyPr/>
                    <a:lstStyle/>
                    <a:p>
                      <a:r>
                        <a:rPr lang="en-GB" dirty="0">
                          <a:latin typeface="KG HAPPY Solid" pitchFamily="2" charset="0"/>
                        </a:rPr>
                        <a:t>Caution</a:t>
                      </a:r>
                    </a:p>
                  </a:txBody>
                  <a:tcP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1816">
                <a:tc>
                  <a:txBody>
                    <a:bodyPr/>
                    <a:lstStyle/>
                    <a:p>
                      <a:r>
                        <a:rPr lang="en-GB" dirty="0">
                          <a:latin typeface="KG HAPPY Solid" pitchFamily="2" charset="0"/>
                        </a:rPr>
                        <a:t>Convict</a:t>
                      </a:r>
                    </a:p>
                  </a:txBody>
                  <a:tcP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1816">
                <a:tc>
                  <a:txBody>
                    <a:bodyPr/>
                    <a:lstStyle/>
                    <a:p>
                      <a:r>
                        <a:rPr lang="en-GB" dirty="0">
                          <a:latin typeface="KG HAPPY Solid" pitchFamily="2" charset="0"/>
                        </a:rPr>
                        <a:t>Disorder</a:t>
                      </a:r>
                    </a:p>
                  </a:txBody>
                  <a:tcP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1816">
                <a:tc>
                  <a:txBody>
                    <a:bodyPr/>
                    <a:lstStyle/>
                    <a:p>
                      <a:r>
                        <a:rPr lang="en-GB" dirty="0">
                          <a:latin typeface="KG HAPPY Solid" pitchFamily="2" charset="0"/>
                        </a:rPr>
                        <a:t>Dwelling</a:t>
                      </a:r>
                    </a:p>
                  </a:txBody>
                  <a:tcP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1816">
                <a:tc>
                  <a:txBody>
                    <a:bodyPr/>
                    <a:lstStyle/>
                    <a:p>
                      <a:r>
                        <a:rPr lang="en-GB" dirty="0">
                          <a:latin typeface="KG HAPPY Solid" pitchFamily="2" charset="0"/>
                        </a:rPr>
                        <a:t>Harbour</a:t>
                      </a:r>
                    </a:p>
                  </a:txBody>
                  <a:tcP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1816">
                <a:tc>
                  <a:txBody>
                    <a:bodyPr/>
                    <a:lstStyle/>
                    <a:p>
                      <a:r>
                        <a:rPr lang="en-GB" dirty="0">
                          <a:latin typeface="KG HAPPY Solid" pitchFamily="2" charset="0"/>
                        </a:rPr>
                        <a:t>Incline</a:t>
                      </a:r>
                    </a:p>
                  </a:txBody>
                  <a:tcP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1816">
                <a:tc>
                  <a:txBody>
                    <a:bodyPr/>
                    <a:lstStyle/>
                    <a:p>
                      <a:r>
                        <a:rPr lang="en-GB" dirty="0">
                          <a:latin typeface="KG HAPPY Solid" pitchFamily="2" charset="0"/>
                        </a:rPr>
                        <a:t>Object</a:t>
                      </a:r>
                    </a:p>
                  </a:txBody>
                  <a:tcP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1816">
                <a:tc>
                  <a:txBody>
                    <a:bodyPr/>
                    <a:lstStyle/>
                    <a:p>
                      <a:r>
                        <a:rPr lang="en-GB" dirty="0">
                          <a:latin typeface="KG HAPPY Solid" pitchFamily="2" charset="0"/>
                        </a:rPr>
                        <a:t>Permit</a:t>
                      </a:r>
                    </a:p>
                  </a:txBody>
                  <a:tcP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868250">
                <a:tc>
                  <a:txBody>
                    <a:bodyPr/>
                    <a:lstStyle/>
                    <a:p>
                      <a:r>
                        <a:rPr lang="en-GB" dirty="0">
                          <a:latin typeface="KG HAPPY Solid" pitchFamily="2" charset="0"/>
                        </a:rPr>
                        <a:t>Pioneer</a:t>
                      </a:r>
                    </a:p>
                  </a:txBody>
                  <a:tcP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9" name="6-Point Star 8"/>
          <p:cNvSpPr/>
          <p:nvPr/>
        </p:nvSpPr>
        <p:spPr>
          <a:xfrm>
            <a:off x="142844" y="142852"/>
            <a:ext cx="8715436" cy="1214446"/>
          </a:xfrm>
          <a:prstGeom prst="star6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KG All of Me" pitchFamily="2" charset="0"/>
              </a:rPr>
              <a:t>SYNONYMS &amp; ANTONYMS</a:t>
            </a:r>
          </a:p>
        </p:txBody>
      </p:sp>
      <p:sp>
        <p:nvSpPr>
          <p:cNvPr id="8" name="Pentagon 7"/>
          <p:cNvSpPr/>
          <p:nvPr/>
        </p:nvSpPr>
        <p:spPr>
          <a:xfrm>
            <a:off x="1428728" y="1357298"/>
            <a:ext cx="2000264" cy="785818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RECEPTACLE</a:t>
            </a:r>
          </a:p>
        </p:txBody>
      </p:sp>
      <p:sp>
        <p:nvSpPr>
          <p:cNvPr id="10" name="Flowchart: Manual Input 9"/>
          <p:cNvSpPr/>
          <p:nvPr/>
        </p:nvSpPr>
        <p:spPr>
          <a:xfrm>
            <a:off x="1928794" y="2357430"/>
            <a:ext cx="2000264" cy="785818"/>
          </a:xfrm>
          <a:prstGeom prst="flowChartManualInpu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LAWBREAKER</a:t>
            </a:r>
          </a:p>
        </p:txBody>
      </p:sp>
      <p:sp>
        <p:nvSpPr>
          <p:cNvPr id="11" name="Left Arrow 10"/>
          <p:cNvSpPr/>
          <p:nvPr/>
        </p:nvSpPr>
        <p:spPr>
          <a:xfrm>
            <a:off x="1857356" y="3286124"/>
            <a:ext cx="2000264" cy="785818"/>
          </a:xfrm>
          <a:prstGeom prst="lef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RESIDENCE</a:t>
            </a:r>
          </a:p>
        </p:txBody>
      </p:sp>
      <p:sp>
        <p:nvSpPr>
          <p:cNvPr id="13" name="Pentagon 12"/>
          <p:cNvSpPr/>
          <p:nvPr/>
        </p:nvSpPr>
        <p:spPr>
          <a:xfrm>
            <a:off x="6143636" y="4714884"/>
            <a:ext cx="2428892" cy="785818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TRAILBLAZER</a:t>
            </a:r>
          </a:p>
        </p:txBody>
      </p:sp>
      <p:sp>
        <p:nvSpPr>
          <p:cNvPr id="14" name="Flowchart: Data 13"/>
          <p:cNvSpPr/>
          <p:nvPr/>
        </p:nvSpPr>
        <p:spPr>
          <a:xfrm>
            <a:off x="1785918" y="3000372"/>
            <a:ext cx="2500330" cy="357190"/>
          </a:xfrm>
          <a:prstGeom prst="flowChartInputOutpu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ARRANGE</a:t>
            </a:r>
          </a:p>
        </p:txBody>
      </p:sp>
      <p:sp>
        <p:nvSpPr>
          <p:cNvPr id="15" name="Left Arrow 14"/>
          <p:cNvSpPr/>
          <p:nvPr/>
        </p:nvSpPr>
        <p:spPr>
          <a:xfrm>
            <a:off x="1714480" y="1928802"/>
            <a:ext cx="2714612" cy="785818"/>
          </a:xfrm>
          <a:prstGeom prst="lef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RECKLESSNESS</a:t>
            </a:r>
          </a:p>
        </p:txBody>
      </p:sp>
      <p:sp>
        <p:nvSpPr>
          <p:cNvPr id="16" name="Explosion 2 15"/>
          <p:cNvSpPr/>
          <p:nvPr/>
        </p:nvSpPr>
        <p:spPr>
          <a:xfrm>
            <a:off x="5572100" y="1000108"/>
            <a:ext cx="3571900" cy="1857388"/>
          </a:xfrm>
          <a:prstGeom prst="irregularSeal2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APPROVE</a:t>
            </a:r>
          </a:p>
        </p:txBody>
      </p:sp>
      <p:sp>
        <p:nvSpPr>
          <p:cNvPr id="17" name="Flowchart: Data 16"/>
          <p:cNvSpPr/>
          <p:nvPr/>
        </p:nvSpPr>
        <p:spPr>
          <a:xfrm>
            <a:off x="1571604" y="3929066"/>
            <a:ext cx="3071834" cy="357190"/>
          </a:xfrm>
          <a:prstGeom prst="flowChartInputOutp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EXPEL</a:t>
            </a:r>
          </a:p>
        </p:txBody>
      </p:sp>
      <p:sp>
        <p:nvSpPr>
          <p:cNvPr id="18" name="Left Arrow 17"/>
          <p:cNvSpPr/>
          <p:nvPr/>
        </p:nvSpPr>
        <p:spPr>
          <a:xfrm>
            <a:off x="6929454" y="5857892"/>
            <a:ext cx="2000264" cy="785818"/>
          </a:xfrm>
          <a:prstGeom prst="lef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FORBID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500430" y="1500174"/>
            <a:ext cx="1714512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Sassoon Infant Std" pitchFamily="34" charset="0"/>
              </a:rPr>
              <a:t>SYNONYM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500562" y="2071678"/>
            <a:ext cx="1714512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Sassoon Infant Std" pitchFamily="34" charset="0"/>
              </a:rPr>
              <a:t>SYNONYM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929058" y="2571744"/>
            <a:ext cx="1714512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Sassoon Infant Std" pitchFamily="34" charset="0"/>
              </a:rPr>
              <a:t>SYNONYM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081458" y="2928934"/>
            <a:ext cx="1714512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Sassoon Infant Std" pitchFamily="34" charset="0"/>
              </a:rPr>
              <a:t>ANTONYM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929058" y="3429000"/>
            <a:ext cx="1714512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Sassoon Infant Std" pitchFamily="34" charset="0"/>
              </a:rPr>
              <a:t>SYNONYM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233858" y="3929066"/>
            <a:ext cx="1714512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Sassoon Infant Std" pitchFamily="34" charset="0"/>
              </a:rPr>
              <a:t>ANTONYM</a:t>
            </a:r>
          </a:p>
        </p:txBody>
      </p:sp>
      <p:sp>
        <p:nvSpPr>
          <p:cNvPr id="12" name="24-Point Star 11"/>
          <p:cNvSpPr/>
          <p:nvPr/>
        </p:nvSpPr>
        <p:spPr>
          <a:xfrm>
            <a:off x="1500166" y="4357694"/>
            <a:ext cx="2714644" cy="500066"/>
          </a:xfrm>
          <a:prstGeom prst="star24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ASCENT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929058" y="4429132"/>
            <a:ext cx="1714512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Sassoon Infant Std" pitchFamily="34" charset="0"/>
              </a:rPr>
              <a:t>SYNONYM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00034" y="1714488"/>
          <a:ext cx="1500198" cy="4844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1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41816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  <a:latin typeface="KG HAPPY Solid" pitchFamily="2" charset="0"/>
                        </a:rPr>
                        <a:t>Box</a:t>
                      </a:r>
                    </a:p>
                  </a:txBody>
                  <a:tcPr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1816">
                <a:tc>
                  <a:txBody>
                    <a:bodyPr/>
                    <a:lstStyle/>
                    <a:p>
                      <a:r>
                        <a:rPr lang="en-GB" dirty="0">
                          <a:latin typeface="KG HAPPY Solid" pitchFamily="2" charset="0"/>
                        </a:rPr>
                        <a:t>Caution</a:t>
                      </a:r>
                    </a:p>
                  </a:txBody>
                  <a:tcP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1816">
                <a:tc>
                  <a:txBody>
                    <a:bodyPr/>
                    <a:lstStyle/>
                    <a:p>
                      <a:r>
                        <a:rPr lang="en-GB" dirty="0">
                          <a:latin typeface="KG HAPPY Solid" pitchFamily="2" charset="0"/>
                        </a:rPr>
                        <a:t>Convict</a:t>
                      </a:r>
                    </a:p>
                  </a:txBody>
                  <a:tcP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1816">
                <a:tc>
                  <a:txBody>
                    <a:bodyPr/>
                    <a:lstStyle/>
                    <a:p>
                      <a:r>
                        <a:rPr lang="en-GB" dirty="0">
                          <a:latin typeface="KG HAPPY Solid" pitchFamily="2" charset="0"/>
                        </a:rPr>
                        <a:t>Disorder</a:t>
                      </a:r>
                    </a:p>
                  </a:txBody>
                  <a:tcP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1816">
                <a:tc>
                  <a:txBody>
                    <a:bodyPr/>
                    <a:lstStyle/>
                    <a:p>
                      <a:r>
                        <a:rPr lang="en-GB" dirty="0">
                          <a:latin typeface="KG HAPPY Solid" pitchFamily="2" charset="0"/>
                        </a:rPr>
                        <a:t>Dwelling</a:t>
                      </a:r>
                    </a:p>
                  </a:txBody>
                  <a:tcP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1816">
                <a:tc>
                  <a:txBody>
                    <a:bodyPr/>
                    <a:lstStyle/>
                    <a:p>
                      <a:r>
                        <a:rPr lang="en-GB" dirty="0">
                          <a:latin typeface="KG HAPPY Solid" pitchFamily="2" charset="0"/>
                        </a:rPr>
                        <a:t>Harbour</a:t>
                      </a:r>
                    </a:p>
                  </a:txBody>
                  <a:tcP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1816">
                <a:tc>
                  <a:txBody>
                    <a:bodyPr/>
                    <a:lstStyle/>
                    <a:p>
                      <a:r>
                        <a:rPr lang="en-GB" dirty="0">
                          <a:latin typeface="KG HAPPY Solid" pitchFamily="2" charset="0"/>
                        </a:rPr>
                        <a:t>Incline</a:t>
                      </a:r>
                    </a:p>
                  </a:txBody>
                  <a:tcP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1816">
                <a:tc>
                  <a:txBody>
                    <a:bodyPr/>
                    <a:lstStyle/>
                    <a:p>
                      <a:r>
                        <a:rPr lang="en-GB" dirty="0">
                          <a:latin typeface="KG HAPPY Solid" pitchFamily="2" charset="0"/>
                        </a:rPr>
                        <a:t>Object</a:t>
                      </a:r>
                    </a:p>
                  </a:txBody>
                  <a:tcP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1816">
                <a:tc>
                  <a:txBody>
                    <a:bodyPr/>
                    <a:lstStyle/>
                    <a:p>
                      <a:r>
                        <a:rPr lang="en-GB" dirty="0">
                          <a:latin typeface="KG HAPPY Solid" pitchFamily="2" charset="0"/>
                        </a:rPr>
                        <a:t>Permit</a:t>
                      </a:r>
                    </a:p>
                  </a:txBody>
                  <a:tcP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868250">
                <a:tc>
                  <a:txBody>
                    <a:bodyPr/>
                    <a:lstStyle/>
                    <a:p>
                      <a:r>
                        <a:rPr lang="en-GB" dirty="0">
                          <a:latin typeface="KG HAPPY Solid" pitchFamily="2" charset="0"/>
                        </a:rPr>
                        <a:t>Pioneer</a:t>
                      </a:r>
                    </a:p>
                  </a:txBody>
                  <a:tcP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9" name="6-Point Star 8"/>
          <p:cNvSpPr/>
          <p:nvPr/>
        </p:nvSpPr>
        <p:spPr>
          <a:xfrm>
            <a:off x="142844" y="142852"/>
            <a:ext cx="8715436" cy="1214446"/>
          </a:xfrm>
          <a:prstGeom prst="star6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KG All of Me" pitchFamily="2" charset="0"/>
              </a:rPr>
              <a:t>SYNONYMS &amp; ANTONYMS</a:t>
            </a:r>
          </a:p>
        </p:txBody>
      </p:sp>
      <p:sp>
        <p:nvSpPr>
          <p:cNvPr id="8" name="Pentagon 7"/>
          <p:cNvSpPr/>
          <p:nvPr/>
        </p:nvSpPr>
        <p:spPr>
          <a:xfrm>
            <a:off x="1428728" y="1357298"/>
            <a:ext cx="2000264" cy="785818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RECEPTACLE</a:t>
            </a:r>
          </a:p>
        </p:txBody>
      </p:sp>
      <p:sp>
        <p:nvSpPr>
          <p:cNvPr id="10" name="Flowchart: Manual Input 9"/>
          <p:cNvSpPr/>
          <p:nvPr/>
        </p:nvSpPr>
        <p:spPr>
          <a:xfrm>
            <a:off x="1928794" y="2357430"/>
            <a:ext cx="2000264" cy="785818"/>
          </a:xfrm>
          <a:prstGeom prst="flowChartManualInpu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LAWBREAKER</a:t>
            </a:r>
          </a:p>
        </p:txBody>
      </p:sp>
      <p:sp>
        <p:nvSpPr>
          <p:cNvPr id="11" name="Left Arrow 10"/>
          <p:cNvSpPr/>
          <p:nvPr/>
        </p:nvSpPr>
        <p:spPr>
          <a:xfrm>
            <a:off x="1857356" y="3286124"/>
            <a:ext cx="2000264" cy="785818"/>
          </a:xfrm>
          <a:prstGeom prst="lef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RESIDENCE</a:t>
            </a:r>
          </a:p>
        </p:txBody>
      </p:sp>
      <p:sp>
        <p:nvSpPr>
          <p:cNvPr id="13" name="Pentagon 12"/>
          <p:cNvSpPr/>
          <p:nvPr/>
        </p:nvSpPr>
        <p:spPr>
          <a:xfrm>
            <a:off x="6143636" y="4714884"/>
            <a:ext cx="2428892" cy="785818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TRAILBLAZER</a:t>
            </a:r>
          </a:p>
        </p:txBody>
      </p:sp>
      <p:sp>
        <p:nvSpPr>
          <p:cNvPr id="14" name="Flowchart: Data 13"/>
          <p:cNvSpPr/>
          <p:nvPr/>
        </p:nvSpPr>
        <p:spPr>
          <a:xfrm>
            <a:off x="1785918" y="3000372"/>
            <a:ext cx="2500330" cy="357190"/>
          </a:xfrm>
          <a:prstGeom prst="flowChartInputOutpu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ARRANGE</a:t>
            </a:r>
          </a:p>
        </p:txBody>
      </p:sp>
      <p:sp>
        <p:nvSpPr>
          <p:cNvPr id="15" name="Left Arrow 14"/>
          <p:cNvSpPr/>
          <p:nvPr/>
        </p:nvSpPr>
        <p:spPr>
          <a:xfrm>
            <a:off x="1714480" y="1928802"/>
            <a:ext cx="2714612" cy="785818"/>
          </a:xfrm>
          <a:prstGeom prst="lef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RECKLESSNESS</a:t>
            </a:r>
          </a:p>
        </p:txBody>
      </p:sp>
      <p:sp>
        <p:nvSpPr>
          <p:cNvPr id="16" name="Explosion 2 15"/>
          <p:cNvSpPr/>
          <p:nvPr/>
        </p:nvSpPr>
        <p:spPr>
          <a:xfrm>
            <a:off x="1500166" y="4714884"/>
            <a:ext cx="3428992" cy="500066"/>
          </a:xfrm>
          <a:prstGeom prst="irregularSeal2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APPROVE</a:t>
            </a:r>
          </a:p>
        </p:txBody>
      </p:sp>
      <p:sp>
        <p:nvSpPr>
          <p:cNvPr id="17" name="Flowchart: Data 16"/>
          <p:cNvSpPr/>
          <p:nvPr/>
        </p:nvSpPr>
        <p:spPr>
          <a:xfrm>
            <a:off x="1571604" y="3929066"/>
            <a:ext cx="3071834" cy="357190"/>
          </a:xfrm>
          <a:prstGeom prst="flowChartInputOutp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EXPEL</a:t>
            </a:r>
          </a:p>
        </p:txBody>
      </p:sp>
      <p:sp>
        <p:nvSpPr>
          <p:cNvPr id="18" name="Left Arrow 17"/>
          <p:cNvSpPr/>
          <p:nvPr/>
        </p:nvSpPr>
        <p:spPr>
          <a:xfrm>
            <a:off x="6929454" y="5857892"/>
            <a:ext cx="2000264" cy="785818"/>
          </a:xfrm>
          <a:prstGeom prst="lef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FORBID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500430" y="1500174"/>
            <a:ext cx="1714512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Sassoon Infant Std" pitchFamily="34" charset="0"/>
              </a:rPr>
              <a:t>SYNONYM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500562" y="2071678"/>
            <a:ext cx="1714512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Sassoon Infant Std" pitchFamily="34" charset="0"/>
              </a:rPr>
              <a:t>SYNONYM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929058" y="2571744"/>
            <a:ext cx="1714512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Sassoon Infant Std" pitchFamily="34" charset="0"/>
              </a:rPr>
              <a:t>SYNONYM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081458" y="2928934"/>
            <a:ext cx="1714512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Sassoon Infant Std" pitchFamily="34" charset="0"/>
              </a:rPr>
              <a:t>ANTONYM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929058" y="3429000"/>
            <a:ext cx="1714512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Sassoon Infant Std" pitchFamily="34" charset="0"/>
              </a:rPr>
              <a:t>SYNONYM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233858" y="3929066"/>
            <a:ext cx="1714512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Sassoon Infant Std" pitchFamily="34" charset="0"/>
              </a:rPr>
              <a:t>ANTONYM</a:t>
            </a:r>
          </a:p>
        </p:txBody>
      </p:sp>
      <p:sp>
        <p:nvSpPr>
          <p:cNvPr id="12" name="24-Point Star 11"/>
          <p:cNvSpPr/>
          <p:nvPr/>
        </p:nvSpPr>
        <p:spPr>
          <a:xfrm>
            <a:off x="1500166" y="4357694"/>
            <a:ext cx="2714644" cy="500066"/>
          </a:xfrm>
          <a:prstGeom prst="star24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ASCENT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929058" y="4429132"/>
            <a:ext cx="1714512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Sassoon Infant Std" pitchFamily="34" charset="0"/>
              </a:rPr>
              <a:t>SYNONYM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000496" y="4786322"/>
            <a:ext cx="1714512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Sassoon Infant Std" pitchFamily="34" charset="0"/>
              </a:rPr>
              <a:t>ANTONYM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1353909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B0F0"/>
                </a:solidFill>
                <a:latin typeface="KG HAPPY Solid" pitchFamily="2" charset="0"/>
              </a:rPr>
              <a:t>How many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5720" y="1857364"/>
            <a:ext cx="8858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KG HAPPY Solid" pitchFamily="2" charset="0"/>
              </a:rPr>
              <a:t> </a:t>
            </a:r>
            <a:r>
              <a:rPr lang="en-GB" sz="3600" dirty="0">
                <a:solidFill>
                  <a:srgbClr val="FF0000"/>
                </a:solidFill>
                <a:latin typeface="KG HAPPY Solid" pitchFamily="2" charset="0"/>
              </a:rPr>
              <a:t>words</a:t>
            </a:r>
            <a:r>
              <a:rPr lang="en-GB" sz="3600" dirty="0">
                <a:latin typeface="KG HAPPY Solid" pitchFamily="2" charset="0"/>
              </a:rPr>
              <a:t> </a:t>
            </a:r>
            <a:r>
              <a:rPr lang="en-GB" sz="3600" dirty="0">
                <a:solidFill>
                  <a:srgbClr val="00B0F0"/>
                </a:solidFill>
                <a:latin typeface="KG HAPPY Solid" pitchFamily="2" charset="0"/>
              </a:rPr>
              <a:t>that begin with </a:t>
            </a:r>
            <a:r>
              <a:rPr lang="en-GB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assoon Infant Std" pitchFamily="34" charset="0"/>
              </a:rPr>
              <a:t>–</a:t>
            </a:r>
            <a:r>
              <a:rPr lang="en-GB" sz="4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assoon Infant Std" pitchFamily="34" charset="0"/>
              </a:rPr>
              <a:t>tion</a:t>
            </a:r>
            <a:r>
              <a:rPr lang="en-GB" sz="4800" dirty="0">
                <a:latin typeface="Sassoon Infant Std" pitchFamily="34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43240" y="2428868"/>
            <a:ext cx="5220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  <a:latin typeface="KG HAPPY Solid" pitchFamily="2" charset="0"/>
              </a:rPr>
              <a:t>can you write?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034" y="5072074"/>
            <a:ext cx="8001056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B0F0"/>
                </a:solidFill>
                <a:latin typeface="KG HAPPY Solid" pitchFamily="2" charset="0"/>
              </a:rPr>
              <a:t>Send your answers in chat.</a:t>
            </a:r>
          </a:p>
        </p:txBody>
      </p:sp>
      <p:pic>
        <p:nvPicPr>
          <p:cNvPr id="9" name="Picture 2" descr="C:\Users\mclau\AppData\Local\Microsoft\Windows\INetCache\IE\2571K8B2\Trophy-PNG-Image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214422"/>
            <a:ext cx="2846243" cy="3517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00034" y="1714488"/>
          <a:ext cx="1500198" cy="4844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1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41816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  <a:latin typeface="KG HAPPY Solid" pitchFamily="2" charset="0"/>
                        </a:rPr>
                        <a:t>Box</a:t>
                      </a:r>
                    </a:p>
                  </a:txBody>
                  <a:tcPr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1816">
                <a:tc>
                  <a:txBody>
                    <a:bodyPr/>
                    <a:lstStyle/>
                    <a:p>
                      <a:r>
                        <a:rPr lang="en-GB" dirty="0">
                          <a:latin typeface="KG HAPPY Solid" pitchFamily="2" charset="0"/>
                        </a:rPr>
                        <a:t>Caution</a:t>
                      </a:r>
                    </a:p>
                  </a:txBody>
                  <a:tcP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1816">
                <a:tc>
                  <a:txBody>
                    <a:bodyPr/>
                    <a:lstStyle/>
                    <a:p>
                      <a:r>
                        <a:rPr lang="en-GB" dirty="0">
                          <a:latin typeface="KG HAPPY Solid" pitchFamily="2" charset="0"/>
                        </a:rPr>
                        <a:t>Convict</a:t>
                      </a:r>
                    </a:p>
                  </a:txBody>
                  <a:tcP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1816">
                <a:tc>
                  <a:txBody>
                    <a:bodyPr/>
                    <a:lstStyle/>
                    <a:p>
                      <a:r>
                        <a:rPr lang="en-GB" dirty="0">
                          <a:latin typeface="KG HAPPY Solid" pitchFamily="2" charset="0"/>
                        </a:rPr>
                        <a:t>Disorder</a:t>
                      </a:r>
                    </a:p>
                  </a:txBody>
                  <a:tcP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1816">
                <a:tc>
                  <a:txBody>
                    <a:bodyPr/>
                    <a:lstStyle/>
                    <a:p>
                      <a:r>
                        <a:rPr lang="en-GB" dirty="0">
                          <a:latin typeface="KG HAPPY Solid" pitchFamily="2" charset="0"/>
                        </a:rPr>
                        <a:t>Dwelling</a:t>
                      </a:r>
                    </a:p>
                  </a:txBody>
                  <a:tcP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1816">
                <a:tc>
                  <a:txBody>
                    <a:bodyPr/>
                    <a:lstStyle/>
                    <a:p>
                      <a:r>
                        <a:rPr lang="en-GB" dirty="0">
                          <a:latin typeface="KG HAPPY Solid" pitchFamily="2" charset="0"/>
                        </a:rPr>
                        <a:t>Harbour</a:t>
                      </a:r>
                    </a:p>
                  </a:txBody>
                  <a:tcP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1816">
                <a:tc>
                  <a:txBody>
                    <a:bodyPr/>
                    <a:lstStyle/>
                    <a:p>
                      <a:r>
                        <a:rPr lang="en-GB" dirty="0">
                          <a:latin typeface="KG HAPPY Solid" pitchFamily="2" charset="0"/>
                        </a:rPr>
                        <a:t>Incline</a:t>
                      </a:r>
                    </a:p>
                  </a:txBody>
                  <a:tcP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1816">
                <a:tc>
                  <a:txBody>
                    <a:bodyPr/>
                    <a:lstStyle/>
                    <a:p>
                      <a:r>
                        <a:rPr lang="en-GB" dirty="0">
                          <a:latin typeface="KG HAPPY Solid" pitchFamily="2" charset="0"/>
                        </a:rPr>
                        <a:t>Object</a:t>
                      </a:r>
                    </a:p>
                  </a:txBody>
                  <a:tcP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1816">
                <a:tc>
                  <a:txBody>
                    <a:bodyPr/>
                    <a:lstStyle/>
                    <a:p>
                      <a:r>
                        <a:rPr lang="en-GB" dirty="0">
                          <a:latin typeface="KG HAPPY Solid" pitchFamily="2" charset="0"/>
                        </a:rPr>
                        <a:t>Permit</a:t>
                      </a:r>
                    </a:p>
                  </a:txBody>
                  <a:tcP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868250">
                <a:tc>
                  <a:txBody>
                    <a:bodyPr/>
                    <a:lstStyle/>
                    <a:p>
                      <a:r>
                        <a:rPr lang="en-GB" dirty="0">
                          <a:latin typeface="KG HAPPY Solid" pitchFamily="2" charset="0"/>
                        </a:rPr>
                        <a:t>Pioneer</a:t>
                      </a:r>
                    </a:p>
                  </a:txBody>
                  <a:tcP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9" name="6-Point Star 8"/>
          <p:cNvSpPr/>
          <p:nvPr/>
        </p:nvSpPr>
        <p:spPr>
          <a:xfrm>
            <a:off x="142844" y="142852"/>
            <a:ext cx="8715436" cy="1214446"/>
          </a:xfrm>
          <a:prstGeom prst="star6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KG All of Me" pitchFamily="2" charset="0"/>
              </a:rPr>
              <a:t>SYNONYMS &amp; ANTONYMS</a:t>
            </a:r>
          </a:p>
        </p:txBody>
      </p:sp>
      <p:sp>
        <p:nvSpPr>
          <p:cNvPr id="8" name="Pentagon 7"/>
          <p:cNvSpPr/>
          <p:nvPr/>
        </p:nvSpPr>
        <p:spPr>
          <a:xfrm>
            <a:off x="1428728" y="1357298"/>
            <a:ext cx="2000264" cy="785818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RECEPTACLE</a:t>
            </a:r>
          </a:p>
        </p:txBody>
      </p:sp>
      <p:sp>
        <p:nvSpPr>
          <p:cNvPr id="10" name="Flowchart: Manual Input 9"/>
          <p:cNvSpPr/>
          <p:nvPr/>
        </p:nvSpPr>
        <p:spPr>
          <a:xfrm>
            <a:off x="1928794" y="2357430"/>
            <a:ext cx="2000264" cy="785818"/>
          </a:xfrm>
          <a:prstGeom prst="flowChartManualInpu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LAWBREAKER</a:t>
            </a:r>
          </a:p>
        </p:txBody>
      </p:sp>
      <p:sp>
        <p:nvSpPr>
          <p:cNvPr id="11" name="Left Arrow 10"/>
          <p:cNvSpPr/>
          <p:nvPr/>
        </p:nvSpPr>
        <p:spPr>
          <a:xfrm>
            <a:off x="1857356" y="3286124"/>
            <a:ext cx="2000264" cy="785818"/>
          </a:xfrm>
          <a:prstGeom prst="lef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RESIDENCE</a:t>
            </a:r>
          </a:p>
        </p:txBody>
      </p:sp>
      <p:sp>
        <p:nvSpPr>
          <p:cNvPr id="13" name="Pentagon 12"/>
          <p:cNvSpPr/>
          <p:nvPr/>
        </p:nvSpPr>
        <p:spPr>
          <a:xfrm>
            <a:off x="6143636" y="4714884"/>
            <a:ext cx="2428892" cy="785818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TRAILBLAZER</a:t>
            </a:r>
          </a:p>
        </p:txBody>
      </p:sp>
      <p:sp>
        <p:nvSpPr>
          <p:cNvPr id="14" name="Flowchart: Data 13"/>
          <p:cNvSpPr/>
          <p:nvPr/>
        </p:nvSpPr>
        <p:spPr>
          <a:xfrm>
            <a:off x="1785918" y="3000372"/>
            <a:ext cx="2500330" cy="357190"/>
          </a:xfrm>
          <a:prstGeom prst="flowChartInputOutpu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ARRANGE</a:t>
            </a:r>
          </a:p>
        </p:txBody>
      </p:sp>
      <p:sp>
        <p:nvSpPr>
          <p:cNvPr id="15" name="Left Arrow 14"/>
          <p:cNvSpPr/>
          <p:nvPr/>
        </p:nvSpPr>
        <p:spPr>
          <a:xfrm>
            <a:off x="1714480" y="1928802"/>
            <a:ext cx="2714612" cy="785818"/>
          </a:xfrm>
          <a:prstGeom prst="lef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RECKLESSNESS</a:t>
            </a:r>
          </a:p>
        </p:txBody>
      </p:sp>
      <p:sp>
        <p:nvSpPr>
          <p:cNvPr id="16" name="Explosion 2 15"/>
          <p:cNvSpPr/>
          <p:nvPr/>
        </p:nvSpPr>
        <p:spPr>
          <a:xfrm>
            <a:off x="1500166" y="4714884"/>
            <a:ext cx="3428992" cy="500066"/>
          </a:xfrm>
          <a:prstGeom prst="irregularSeal2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APPROVE</a:t>
            </a:r>
          </a:p>
        </p:txBody>
      </p:sp>
      <p:sp>
        <p:nvSpPr>
          <p:cNvPr id="17" name="Flowchart: Data 16"/>
          <p:cNvSpPr/>
          <p:nvPr/>
        </p:nvSpPr>
        <p:spPr>
          <a:xfrm>
            <a:off x="1571604" y="3929066"/>
            <a:ext cx="3071834" cy="357190"/>
          </a:xfrm>
          <a:prstGeom prst="flowChartInputOutp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EXPEL</a:t>
            </a:r>
          </a:p>
        </p:txBody>
      </p:sp>
      <p:sp>
        <p:nvSpPr>
          <p:cNvPr id="18" name="Left Arrow 17"/>
          <p:cNvSpPr/>
          <p:nvPr/>
        </p:nvSpPr>
        <p:spPr>
          <a:xfrm>
            <a:off x="1643042" y="5072074"/>
            <a:ext cx="2000264" cy="785818"/>
          </a:xfrm>
          <a:prstGeom prst="lef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FORBID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500430" y="1500174"/>
            <a:ext cx="1714512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Sassoon Infant Std" pitchFamily="34" charset="0"/>
              </a:rPr>
              <a:t>SYNONYM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500562" y="2071678"/>
            <a:ext cx="1714512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Sassoon Infant Std" pitchFamily="34" charset="0"/>
              </a:rPr>
              <a:t>SYNONYM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929058" y="2571744"/>
            <a:ext cx="1714512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Sassoon Infant Std" pitchFamily="34" charset="0"/>
              </a:rPr>
              <a:t>SYNONYM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081458" y="2928934"/>
            <a:ext cx="1714512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Sassoon Infant Std" pitchFamily="34" charset="0"/>
              </a:rPr>
              <a:t>ANTONYM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929058" y="3429000"/>
            <a:ext cx="1714512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Sassoon Infant Std" pitchFamily="34" charset="0"/>
              </a:rPr>
              <a:t>SYNONYM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233858" y="3929066"/>
            <a:ext cx="1714512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Sassoon Infant Std" pitchFamily="34" charset="0"/>
              </a:rPr>
              <a:t>ANTONYM</a:t>
            </a:r>
          </a:p>
        </p:txBody>
      </p:sp>
      <p:sp>
        <p:nvSpPr>
          <p:cNvPr id="12" name="24-Point Star 11"/>
          <p:cNvSpPr/>
          <p:nvPr/>
        </p:nvSpPr>
        <p:spPr>
          <a:xfrm>
            <a:off x="1500166" y="4357694"/>
            <a:ext cx="2714644" cy="500066"/>
          </a:xfrm>
          <a:prstGeom prst="star24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ASCENT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929058" y="4429132"/>
            <a:ext cx="1714512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Sassoon Infant Std" pitchFamily="34" charset="0"/>
              </a:rPr>
              <a:t>SYNONYM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000496" y="4786322"/>
            <a:ext cx="1714512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Sassoon Infant Std" pitchFamily="34" charset="0"/>
              </a:rPr>
              <a:t>ANTONYM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428992" y="5286388"/>
            <a:ext cx="1714512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Sassoon Infant Std" pitchFamily="34" charset="0"/>
              </a:rPr>
              <a:t>ANTONYM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00034" y="1714488"/>
          <a:ext cx="1500198" cy="4844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1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41816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  <a:latin typeface="KG HAPPY Solid" pitchFamily="2" charset="0"/>
                        </a:rPr>
                        <a:t>Box</a:t>
                      </a:r>
                    </a:p>
                  </a:txBody>
                  <a:tcPr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1816">
                <a:tc>
                  <a:txBody>
                    <a:bodyPr/>
                    <a:lstStyle/>
                    <a:p>
                      <a:r>
                        <a:rPr lang="en-GB" dirty="0">
                          <a:latin typeface="KG HAPPY Solid" pitchFamily="2" charset="0"/>
                        </a:rPr>
                        <a:t>Caution</a:t>
                      </a:r>
                    </a:p>
                  </a:txBody>
                  <a:tcP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1816">
                <a:tc>
                  <a:txBody>
                    <a:bodyPr/>
                    <a:lstStyle/>
                    <a:p>
                      <a:r>
                        <a:rPr lang="en-GB" dirty="0">
                          <a:latin typeface="KG HAPPY Solid" pitchFamily="2" charset="0"/>
                        </a:rPr>
                        <a:t>Convict</a:t>
                      </a:r>
                    </a:p>
                  </a:txBody>
                  <a:tcP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1816">
                <a:tc>
                  <a:txBody>
                    <a:bodyPr/>
                    <a:lstStyle/>
                    <a:p>
                      <a:r>
                        <a:rPr lang="en-GB" dirty="0">
                          <a:latin typeface="KG HAPPY Solid" pitchFamily="2" charset="0"/>
                        </a:rPr>
                        <a:t>Disorder</a:t>
                      </a:r>
                    </a:p>
                  </a:txBody>
                  <a:tcP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1816">
                <a:tc>
                  <a:txBody>
                    <a:bodyPr/>
                    <a:lstStyle/>
                    <a:p>
                      <a:r>
                        <a:rPr lang="en-GB" dirty="0">
                          <a:latin typeface="KG HAPPY Solid" pitchFamily="2" charset="0"/>
                        </a:rPr>
                        <a:t>Dwelling</a:t>
                      </a:r>
                    </a:p>
                  </a:txBody>
                  <a:tcP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1816">
                <a:tc>
                  <a:txBody>
                    <a:bodyPr/>
                    <a:lstStyle/>
                    <a:p>
                      <a:r>
                        <a:rPr lang="en-GB" dirty="0">
                          <a:latin typeface="KG HAPPY Solid" pitchFamily="2" charset="0"/>
                        </a:rPr>
                        <a:t>Harbour</a:t>
                      </a:r>
                    </a:p>
                  </a:txBody>
                  <a:tcP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1816">
                <a:tc>
                  <a:txBody>
                    <a:bodyPr/>
                    <a:lstStyle/>
                    <a:p>
                      <a:r>
                        <a:rPr lang="en-GB" dirty="0">
                          <a:latin typeface="KG HAPPY Solid" pitchFamily="2" charset="0"/>
                        </a:rPr>
                        <a:t>Incline</a:t>
                      </a:r>
                    </a:p>
                  </a:txBody>
                  <a:tcP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1816">
                <a:tc>
                  <a:txBody>
                    <a:bodyPr/>
                    <a:lstStyle/>
                    <a:p>
                      <a:r>
                        <a:rPr lang="en-GB" dirty="0">
                          <a:latin typeface="KG HAPPY Solid" pitchFamily="2" charset="0"/>
                        </a:rPr>
                        <a:t>Object</a:t>
                      </a:r>
                    </a:p>
                  </a:txBody>
                  <a:tcP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1816">
                <a:tc>
                  <a:txBody>
                    <a:bodyPr/>
                    <a:lstStyle/>
                    <a:p>
                      <a:r>
                        <a:rPr lang="en-GB" dirty="0">
                          <a:latin typeface="KG HAPPY Solid" pitchFamily="2" charset="0"/>
                        </a:rPr>
                        <a:t>Permit</a:t>
                      </a:r>
                    </a:p>
                  </a:txBody>
                  <a:tcP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868250">
                <a:tc>
                  <a:txBody>
                    <a:bodyPr/>
                    <a:lstStyle/>
                    <a:p>
                      <a:r>
                        <a:rPr lang="en-GB" dirty="0">
                          <a:latin typeface="KG HAPPY Solid" pitchFamily="2" charset="0"/>
                        </a:rPr>
                        <a:t>Pioneer</a:t>
                      </a:r>
                    </a:p>
                  </a:txBody>
                  <a:tcP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9" name="6-Point Star 8"/>
          <p:cNvSpPr/>
          <p:nvPr/>
        </p:nvSpPr>
        <p:spPr>
          <a:xfrm>
            <a:off x="142844" y="142852"/>
            <a:ext cx="8715436" cy="1214446"/>
          </a:xfrm>
          <a:prstGeom prst="star6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KG All of Me" pitchFamily="2" charset="0"/>
              </a:rPr>
              <a:t>SYNONYMS &amp; ANTONYMS</a:t>
            </a:r>
          </a:p>
        </p:txBody>
      </p:sp>
      <p:sp>
        <p:nvSpPr>
          <p:cNvPr id="8" name="Pentagon 7"/>
          <p:cNvSpPr/>
          <p:nvPr/>
        </p:nvSpPr>
        <p:spPr>
          <a:xfrm>
            <a:off x="1428728" y="1357298"/>
            <a:ext cx="2000264" cy="785818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RECEPTACLE</a:t>
            </a:r>
          </a:p>
        </p:txBody>
      </p:sp>
      <p:sp>
        <p:nvSpPr>
          <p:cNvPr id="10" name="Flowchart: Manual Input 9"/>
          <p:cNvSpPr/>
          <p:nvPr/>
        </p:nvSpPr>
        <p:spPr>
          <a:xfrm>
            <a:off x="1928794" y="2357430"/>
            <a:ext cx="2000264" cy="785818"/>
          </a:xfrm>
          <a:prstGeom prst="flowChartManualInpu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LAWBREAKER</a:t>
            </a:r>
          </a:p>
        </p:txBody>
      </p:sp>
      <p:sp>
        <p:nvSpPr>
          <p:cNvPr id="11" name="Left Arrow 10"/>
          <p:cNvSpPr/>
          <p:nvPr/>
        </p:nvSpPr>
        <p:spPr>
          <a:xfrm>
            <a:off x="1857356" y="3286124"/>
            <a:ext cx="2000264" cy="785818"/>
          </a:xfrm>
          <a:prstGeom prst="lef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RESIDENCE</a:t>
            </a:r>
          </a:p>
        </p:txBody>
      </p:sp>
      <p:sp>
        <p:nvSpPr>
          <p:cNvPr id="13" name="Pentagon 12"/>
          <p:cNvSpPr/>
          <p:nvPr/>
        </p:nvSpPr>
        <p:spPr>
          <a:xfrm>
            <a:off x="1714480" y="5572140"/>
            <a:ext cx="2428892" cy="785818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TRAILBLAZER</a:t>
            </a:r>
          </a:p>
        </p:txBody>
      </p:sp>
      <p:sp>
        <p:nvSpPr>
          <p:cNvPr id="14" name="Flowchart: Data 13"/>
          <p:cNvSpPr/>
          <p:nvPr/>
        </p:nvSpPr>
        <p:spPr>
          <a:xfrm>
            <a:off x="1785918" y="3000372"/>
            <a:ext cx="2500330" cy="357190"/>
          </a:xfrm>
          <a:prstGeom prst="flowChartInputOutpu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ARRANGE</a:t>
            </a:r>
          </a:p>
        </p:txBody>
      </p:sp>
      <p:sp>
        <p:nvSpPr>
          <p:cNvPr id="15" name="Left Arrow 14"/>
          <p:cNvSpPr/>
          <p:nvPr/>
        </p:nvSpPr>
        <p:spPr>
          <a:xfrm>
            <a:off x="1714480" y="1928802"/>
            <a:ext cx="2714612" cy="785818"/>
          </a:xfrm>
          <a:prstGeom prst="lef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RECKLESSNESS</a:t>
            </a:r>
          </a:p>
        </p:txBody>
      </p:sp>
      <p:sp>
        <p:nvSpPr>
          <p:cNvPr id="16" name="Explosion 2 15"/>
          <p:cNvSpPr/>
          <p:nvPr/>
        </p:nvSpPr>
        <p:spPr>
          <a:xfrm>
            <a:off x="1500166" y="4714884"/>
            <a:ext cx="3428992" cy="500066"/>
          </a:xfrm>
          <a:prstGeom prst="irregularSeal2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APPROVE</a:t>
            </a:r>
          </a:p>
        </p:txBody>
      </p:sp>
      <p:sp>
        <p:nvSpPr>
          <p:cNvPr id="17" name="Flowchart: Data 16"/>
          <p:cNvSpPr/>
          <p:nvPr/>
        </p:nvSpPr>
        <p:spPr>
          <a:xfrm>
            <a:off x="1571604" y="3929066"/>
            <a:ext cx="3071834" cy="357190"/>
          </a:xfrm>
          <a:prstGeom prst="flowChartInputOutp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EXPEL</a:t>
            </a:r>
          </a:p>
        </p:txBody>
      </p:sp>
      <p:sp>
        <p:nvSpPr>
          <p:cNvPr id="18" name="Left Arrow 17"/>
          <p:cNvSpPr/>
          <p:nvPr/>
        </p:nvSpPr>
        <p:spPr>
          <a:xfrm>
            <a:off x="1643042" y="5072074"/>
            <a:ext cx="2000264" cy="785818"/>
          </a:xfrm>
          <a:prstGeom prst="lef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FORBID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500430" y="1500174"/>
            <a:ext cx="1714512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Sassoon Infant Std" pitchFamily="34" charset="0"/>
              </a:rPr>
              <a:t>SYNONYM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500562" y="2071678"/>
            <a:ext cx="1714512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Sassoon Infant Std" pitchFamily="34" charset="0"/>
              </a:rPr>
              <a:t>SYNONYM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929058" y="2571744"/>
            <a:ext cx="1714512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Sassoon Infant Std" pitchFamily="34" charset="0"/>
              </a:rPr>
              <a:t>SYNONYM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081458" y="2928934"/>
            <a:ext cx="1714512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Sassoon Infant Std" pitchFamily="34" charset="0"/>
              </a:rPr>
              <a:t>ANTONYM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929058" y="3429000"/>
            <a:ext cx="1714512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Sassoon Infant Std" pitchFamily="34" charset="0"/>
              </a:rPr>
              <a:t>SYNONYM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233858" y="3929066"/>
            <a:ext cx="1714512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Sassoon Infant Std" pitchFamily="34" charset="0"/>
              </a:rPr>
              <a:t>ANTONYM</a:t>
            </a:r>
          </a:p>
        </p:txBody>
      </p:sp>
      <p:sp>
        <p:nvSpPr>
          <p:cNvPr id="12" name="24-Point Star 11"/>
          <p:cNvSpPr/>
          <p:nvPr/>
        </p:nvSpPr>
        <p:spPr>
          <a:xfrm>
            <a:off x="1500166" y="4357694"/>
            <a:ext cx="2714644" cy="500066"/>
          </a:xfrm>
          <a:prstGeom prst="star24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ASCENT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929058" y="4429132"/>
            <a:ext cx="1714512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Sassoon Infant Std" pitchFamily="34" charset="0"/>
              </a:rPr>
              <a:t>SYNONYM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000496" y="4786322"/>
            <a:ext cx="1714512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Sassoon Infant Std" pitchFamily="34" charset="0"/>
              </a:rPr>
              <a:t>ANTONYM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428992" y="5286388"/>
            <a:ext cx="1714512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Sassoon Infant Std" pitchFamily="34" charset="0"/>
              </a:rPr>
              <a:t>ANTONYM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081458" y="5786454"/>
            <a:ext cx="1714512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Sassoon Infant Std" pitchFamily="34" charset="0"/>
              </a:rPr>
              <a:t>SYNONYM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6-Point Star 8"/>
          <p:cNvSpPr/>
          <p:nvPr/>
        </p:nvSpPr>
        <p:spPr>
          <a:xfrm>
            <a:off x="142844" y="0"/>
            <a:ext cx="8715436" cy="1357298"/>
          </a:xfrm>
          <a:prstGeom prst="star6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KG All of Me" pitchFamily="2" charset="0"/>
              </a:rPr>
              <a:t>Prefixes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643306" y="4071942"/>
            <a:ext cx="1714512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Sassoon Infant Std" pitchFamily="34" charset="0"/>
              </a:rPr>
              <a:t>TIDY</a:t>
            </a:r>
          </a:p>
        </p:txBody>
      </p:sp>
      <p:sp>
        <p:nvSpPr>
          <p:cNvPr id="29" name="Right Arrow 28"/>
          <p:cNvSpPr/>
          <p:nvPr/>
        </p:nvSpPr>
        <p:spPr>
          <a:xfrm>
            <a:off x="714348" y="2143116"/>
            <a:ext cx="2000264" cy="785818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UN</a:t>
            </a:r>
          </a:p>
        </p:txBody>
      </p:sp>
      <p:sp>
        <p:nvSpPr>
          <p:cNvPr id="30" name="Right Arrow 29"/>
          <p:cNvSpPr/>
          <p:nvPr/>
        </p:nvSpPr>
        <p:spPr>
          <a:xfrm>
            <a:off x="714348" y="5857892"/>
            <a:ext cx="2000264" cy="785818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IL</a:t>
            </a:r>
          </a:p>
        </p:txBody>
      </p:sp>
      <p:sp>
        <p:nvSpPr>
          <p:cNvPr id="31" name="Right Arrow 30"/>
          <p:cNvSpPr/>
          <p:nvPr/>
        </p:nvSpPr>
        <p:spPr>
          <a:xfrm>
            <a:off x="714348" y="4929198"/>
            <a:ext cx="2000264" cy="785818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IM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714348" y="3071810"/>
            <a:ext cx="2000264" cy="785818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DIS</a:t>
            </a:r>
          </a:p>
        </p:txBody>
      </p:sp>
      <p:sp>
        <p:nvSpPr>
          <p:cNvPr id="33" name="Right Arrow 32"/>
          <p:cNvSpPr/>
          <p:nvPr/>
        </p:nvSpPr>
        <p:spPr>
          <a:xfrm>
            <a:off x="714348" y="3929066"/>
            <a:ext cx="2000264" cy="785818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MIS</a:t>
            </a:r>
          </a:p>
        </p:txBody>
      </p:sp>
      <p:sp>
        <p:nvSpPr>
          <p:cNvPr id="34" name="Flowchart: Manual Input 33"/>
          <p:cNvSpPr/>
          <p:nvPr/>
        </p:nvSpPr>
        <p:spPr>
          <a:xfrm>
            <a:off x="6357950" y="2143116"/>
            <a:ext cx="2000264" cy="785818"/>
          </a:xfrm>
          <a:prstGeom prst="flowChartManualInp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UNTIDY</a:t>
            </a:r>
          </a:p>
        </p:txBody>
      </p:sp>
      <p:sp>
        <p:nvSpPr>
          <p:cNvPr id="35" name="Flowchart: Manual Input 34"/>
          <p:cNvSpPr/>
          <p:nvPr/>
        </p:nvSpPr>
        <p:spPr>
          <a:xfrm>
            <a:off x="6357950" y="3071810"/>
            <a:ext cx="2000264" cy="785818"/>
          </a:xfrm>
          <a:prstGeom prst="flowChartManualInp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DISAPPROVE</a:t>
            </a:r>
          </a:p>
        </p:txBody>
      </p:sp>
      <p:sp>
        <p:nvSpPr>
          <p:cNvPr id="36" name="Flowchart: Manual Input 35"/>
          <p:cNvSpPr/>
          <p:nvPr/>
        </p:nvSpPr>
        <p:spPr>
          <a:xfrm>
            <a:off x="6357950" y="3929066"/>
            <a:ext cx="2000264" cy="785818"/>
          </a:xfrm>
          <a:prstGeom prst="flowChartManualInp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MISTRUST</a:t>
            </a:r>
          </a:p>
        </p:txBody>
      </p:sp>
      <p:sp>
        <p:nvSpPr>
          <p:cNvPr id="37" name="Flowchart: Manual Input 36"/>
          <p:cNvSpPr/>
          <p:nvPr/>
        </p:nvSpPr>
        <p:spPr>
          <a:xfrm>
            <a:off x="6357950" y="4929198"/>
            <a:ext cx="2000264" cy="785818"/>
          </a:xfrm>
          <a:prstGeom prst="flowChartManualInp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IMPOSSIBLE</a:t>
            </a:r>
          </a:p>
        </p:txBody>
      </p:sp>
      <p:sp>
        <p:nvSpPr>
          <p:cNvPr id="38" name="Flowchart: Manual Input 37"/>
          <p:cNvSpPr/>
          <p:nvPr/>
        </p:nvSpPr>
        <p:spPr>
          <a:xfrm>
            <a:off x="6357950" y="5857892"/>
            <a:ext cx="2000264" cy="785818"/>
          </a:xfrm>
          <a:prstGeom prst="flowChartManualInp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ILLEGAL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3786182" y="6072206"/>
            <a:ext cx="1714512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Sassoon Infant Std" pitchFamily="34" charset="0"/>
              </a:rPr>
              <a:t>APPROVE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3643306" y="3286124"/>
            <a:ext cx="1714512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Sassoon Infant Std" pitchFamily="34" charset="0"/>
              </a:rPr>
              <a:t>TRUST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643306" y="2357430"/>
            <a:ext cx="1714512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Sassoon Infant Std" pitchFamily="34" charset="0"/>
              </a:rPr>
              <a:t>POSSIBLE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3643306" y="5072074"/>
            <a:ext cx="1714512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Sassoon Infant Std" pitchFamily="34" charset="0"/>
              </a:rPr>
              <a:t>LEGAL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6-Point Star 8"/>
          <p:cNvSpPr/>
          <p:nvPr/>
        </p:nvSpPr>
        <p:spPr>
          <a:xfrm>
            <a:off x="142844" y="0"/>
            <a:ext cx="8715436" cy="1357298"/>
          </a:xfrm>
          <a:prstGeom prst="star6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KG All of Me" pitchFamily="2" charset="0"/>
              </a:rPr>
              <a:t>Prefixes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643306" y="4071942"/>
            <a:ext cx="1714512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Sassoon Infant Std" pitchFamily="34" charset="0"/>
              </a:rPr>
              <a:t>OWN</a:t>
            </a:r>
          </a:p>
        </p:txBody>
      </p:sp>
      <p:sp>
        <p:nvSpPr>
          <p:cNvPr id="29" name="Right Arrow 28"/>
          <p:cNvSpPr/>
          <p:nvPr/>
        </p:nvSpPr>
        <p:spPr>
          <a:xfrm>
            <a:off x="714348" y="2143116"/>
            <a:ext cx="2000264" cy="785818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UN</a:t>
            </a:r>
          </a:p>
        </p:txBody>
      </p:sp>
      <p:sp>
        <p:nvSpPr>
          <p:cNvPr id="30" name="Right Arrow 29"/>
          <p:cNvSpPr/>
          <p:nvPr/>
        </p:nvSpPr>
        <p:spPr>
          <a:xfrm>
            <a:off x="714348" y="5857892"/>
            <a:ext cx="2000264" cy="785818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IL</a:t>
            </a:r>
          </a:p>
        </p:txBody>
      </p:sp>
      <p:sp>
        <p:nvSpPr>
          <p:cNvPr id="31" name="Right Arrow 30"/>
          <p:cNvSpPr/>
          <p:nvPr/>
        </p:nvSpPr>
        <p:spPr>
          <a:xfrm>
            <a:off x="714348" y="4929198"/>
            <a:ext cx="2000264" cy="785818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IM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714348" y="3071810"/>
            <a:ext cx="2000264" cy="785818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DIS</a:t>
            </a:r>
          </a:p>
        </p:txBody>
      </p:sp>
      <p:sp>
        <p:nvSpPr>
          <p:cNvPr id="33" name="Right Arrow 32"/>
          <p:cNvSpPr/>
          <p:nvPr/>
        </p:nvSpPr>
        <p:spPr>
          <a:xfrm>
            <a:off x="714348" y="3929066"/>
            <a:ext cx="2000264" cy="785818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MIS</a:t>
            </a:r>
          </a:p>
        </p:txBody>
      </p:sp>
      <p:sp>
        <p:nvSpPr>
          <p:cNvPr id="34" name="Flowchart: Manual Input 33"/>
          <p:cNvSpPr/>
          <p:nvPr/>
        </p:nvSpPr>
        <p:spPr>
          <a:xfrm>
            <a:off x="6357950" y="2143116"/>
            <a:ext cx="2000264" cy="785818"/>
          </a:xfrm>
          <a:prstGeom prst="flowChartManualInp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UNWILLING</a:t>
            </a:r>
          </a:p>
        </p:txBody>
      </p:sp>
      <p:sp>
        <p:nvSpPr>
          <p:cNvPr id="35" name="Flowchart: Manual Input 34"/>
          <p:cNvSpPr/>
          <p:nvPr/>
        </p:nvSpPr>
        <p:spPr>
          <a:xfrm>
            <a:off x="6357950" y="3071810"/>
            <a:ext cx="2000264" cy="785818"/>
          </a:xfrm>
          <a:prstGeom prst="flowChartManualInp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DISOWN</a:t>
            </a:r>
          </a:p>
        </p:txBody>
      </p:sp>
      <p:sp>
        <p:nvSpPr>
          <p:cNvPr id="36" name="Flowchart: Manual Input 35"/>
          <p:cNvSpPr/>
          <p:nvPr/>
        </p:nvSpPr>
        <p:spPr>
          <a:xfrm>
            <a:off x="6357950" y="3929066"/>
            <a:ext cx="2000264" cy="785818"/>
          </a:xfrm>
          <a:prstGeom prst="flowChartManualInp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MISREAD</a:t>
            </a:r>
          </a:p>
        </p:txBody>
      </p:sp>
      <p:sp>
        <p:nvSpPr>
          <p:cNvPr id="37" name="Flowchart: Manual Input 36"/>
          <p:cNvSpPr/>
          <p:nvPr/>
        </p:nvSpPr>
        <p:spPr>
          <a:xfrm>
            <a:off x="6357950" y="4929198"/>
            <a:ext cx="2000264" cy="785818"/>
          </a:xfrm>
          <a:prstGeom prst="flowChartManualInp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IMMORTAL</a:t>
            </a:r>
          </a:p>
        </p:txBody>
      </p:sp>
      <p:sp>
        <p:nvSpPr>
          <p:cNvPr id="38" name="Flowchart: Manual Input 37"/>
          <p:cNvSpPr/>
          <p:nvPr/>
        </p:nvSpPr>
        <p:spPr>
          <a:xfrm>
            <a:off x="6357950" y="5857892"/>
            <a:ext cx="2000264" cy="785818"/>
          </a:xfrm>
          <a:prstGeom prst="flowChartManualInp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KG HAPPY Solid" pitchFamily="2" charset="0"/>
              </a:rPr>
              <a:t>ILLEGIBLE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3786182" y="6072206"/>
            <a:ext cx="1714512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Sassoon Infant Std" pitchFamily="34" charset="0"/>
              </a:rPr>
              <a:t>READ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3643306" y="3286124"/>
            <a:ext cx="1714512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Sassoon Infant Std" pitchFamily="34" charset="0"/>
              </a:rPr>
              <a:t>WILLING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643306" y="2357430"/>
            <a:ext cx="1714512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Sassoon Infant Std" pitchFamily="34" charset="0"/>
              </a:rPr>
              <a:t>MORTAL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3643306" y="5072074"/>
            <a:ext cx="1714512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Sassoon Infant Std" pitchFamily="34" charset="0"/>
              </a:rPr>
              <a:t>LEGIBLE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6-Point Star 8"/>
          <p:cNvSpPr/>
          <p:nvPr/>
        </p:nvSpPr>
        <p:spPr>
          <a:xfrm>
            <a:off x="142844" y="0"/>
            <a:ext cx="8715436" cy="1357298"/>
          </a:xfrm>
          <a:prstGeom prst="star6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Sassoon Infant Std" pitchFamily="34" charset="0"/>
              </a:rPr>
              <a:t>Words to learn for next week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1406" y="2928934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70C0"/>
                </a:solidFill>
                <a:latin typeface="Sassoon Infant Std" pitchFamily="34" charset="0"/>
              </a:rPr>
              <a:t>contemplate</a:t>
            </a:r>
          </a:p>
        </p:txBody>
      </p:sp>
      <p:sp>
        <p:nvSpPr>
          <p:cNvPr id="34" name="Flowchart: Manual Input 33"/>
          <p:cNvSpPr/>
          <p:nvPr/>
        </p:nvSpPr>
        <p:spPr>
          <a:xfrm>
            <a:off x="2285984" y="1500174"/>
            <a:ext cx="2428892" cy="785818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Sassoon Infant Std" pitchFamily="34" charset="0"/>
              </a:rPr>
              <a:t>walk slowly and relaxed</a:t>
            </a:r>
          </a:p>
        </p:txBody>
      </p:sp>
      <p:sp>
        <p:nvSpPr>
          <p:cNvPr id="35" name="Flowchart: Manual Input 34"/>
          <p:cNvSpPr/>
          <p:nvPr/>
        </p:nvSpPr>
        <p:spPr>
          <a:xfrm>
            <a:off x="2285984" y="2071678"/>
            <a:ext cx="2000264" cy="785818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Sassoon Infant Std" pitchFamily="34" charset="0"/>
              </a:rPr>
              <a:t>grow rapidly</a:t>
            </a:r>
          </a:p>
        </p:txBody>
      </p:sp>
      <p:sp>
        <p:nvSpPr>
          <p:cNvPr id="36" name="Flowchart: Manual Input 35"/>
          <p:cNvSpPr/>
          <p:nvPr/>
        </p:nvSpPr>
        <p:spPr>
          <a:xfrm>
            <a:off x="1571604" y="2643182"/>
            <a:ext cx="3214710" cy="785818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Sassoon Infant Std" pitchFamily="34" charset="0"/>
              </a:rPr>
              <a:t>think about something carefully</a:t>
            </a:r>
          </a:p>
        </p:txBody>
      </p:sp>
      <p:sp>
        <p:nvSpPr>
          <p:cNvPr id="37" name="Flowchart: Manual Input 36"/>
          <p:cNvSpPr/>
          <p:nvPr/>
        </p:nvSpPr>
        <p:spPr>
          <a:xfrm>
            <a:off x="1857356" y="3214686"/>
            <a:ext cx="2857520" cy="785818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Sassoon Infant Std" pitchFamily="34" charset="0"/>
              </a:rPr>
              <a:t>flood or overwhelm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428596" y="4071942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rgbClr val="0070C0"/>
              </a:solidFill>
              <a:latin typeface="Sassoon Infant Std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28596" y="2285992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70C0"/>
                </a:solidFill>
                <a:latin typeface="Sassoon Infant Std" pitchFamily="34" charset="0"/>
              </a:rPr>
              <a:t>burgeon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428596" y="1714488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70C0"/>
                </a:solidFill>
                <a:latin typeface="Sassoon Infant Std" pitchFamily="34" charset="0"/>
              </a:rPr>
              <a:t>amble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71406" y="3500438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70C0"/>
                </a:solidFill>
                <a:latin typeface="Sassoon Infant Std" pitchFamily="34" charset="0"/>
              </a:rPr>
              <a:t>deluge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4786314" y="2928934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0070C0"/>
                </a:solidFill>
                <a:latin typeface="Sassoon Infant Std" pitchFamily="34" charset="0"/>
              </a:rPr>
              <a:t>languish</a:t>
            </a:r>
          </a:p>
        </p:txBody>
      </p:sp>
      <p:sp>
        <p:nvSpPr>
          <p:cNvPr id="64" name="Flowchart: Manual Input 63"/>
          <p:cNvSpPr/>
          <p:nvPr/>
        </p:nvSpPr>
        <p:spPr>
          <a:xfrm>
            <a:off x="6643702" y="1500174"/>
            <a:ext cx="2000264" cy="785818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Sassoon Infant Std" pitchFamily="34" charset="0"/>
              </a:rPr>
              <a:t>celebrate</a:t>
            </a:r>
          </a:p>
        </p:txBody>
      </p:sp>
      <p:sp>
        <p:nvSpPr>
          <p:cNvPr id="65" name="Flowchart: Manual Input 64"/>
          <p:cNvSpPr/>
          <p:nvPr/>
        </p:nvSpPr>
        <p:spPr>
          <a:xfrm>
            <a:off x="6643702" y="2071678"/>
            <a:ext cx="2000264" cy="785818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Sassoon Infant Std" pitchFamily="34" charset="0"/>
              </a:rPr>
              <a:t>capsize</a:t>
            </a:r>
          </a:p>
        </p:txBody>
      </p:sp>
      <p:sp>
        <p:nvSpPr>
          <p:cNvPr id="66" name="Flowchart: Manual Input 65"/>
          <p:cNvSpPr/>
          <p:nvPr/>
        </p:nvSpPr>
        <p:spPr>
          <a:xfrm>
            <a:off x="6643702" y="2643182"/>
            <a:ext cx="2000264" cy="785818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Sassoon Infant Std" pitchFamily="34" charset="0"/>
              </a:rPr>
              <a:t>Be forced to remain in an unpleasant situation.</a:t>
            </a:r>
          </a:p>
        </p:txBody>
      </p:sp>
      <p:sp>
        <p:nvSpPr>
          <p:cNvPr id="67" name="Flowchart: Manual Input 66"/>
          <p:cNvSpPr/>
          <p:nvPr/>
        </p:nvSpPr>
        <p:spPr>
          <a:xfrm>
            <a:off x="6643702" y="3286124"/>
            <a:ext cx="2000264" cy="571504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Sassoon Infant Std" pitchFamily="34" charset="0"/>
              </a:rPr>
              <a:t>interfere</a:t>
            </a:r>
          </a:p>
        </p:txBody>
      </p:sp>
      <p:sp>
        <p:nvSpPr>
          <p:cNvPr id="68" name="Flowchart: Manual Input 67"/>
          <p:cNvSpPr/>
          <p:nvPr/>
        </p:nvSpPr>
        <p:spPr>
          <a:xfrm>
            <a:off x="6643702" y="3786190"/>
            <a:ext cx="2000264" cy="785818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  <a:latin typeface="Sassoon Infant Std" pitchFamily="34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4786314" y="4071942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rgbClr val="0070C0"/>
              </a:solidFill>
              <a:latin typeface="Sassoon Infant Std" pitchFamily="34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4786314" y="2285992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0070C0"/>
                </a:solidFill>
                <a:latin typeface="Sassoon Infant Std" pitchFamily="34" charset="0"/>
              </a:rPr>
              <a:t>keel (over)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4786314" y="1714488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 err="1">
                <a:solidFill>
                  <a:srgbClr val="0070C0"/>
                </a:solidFill>
                <a:latin typeface="Sassoon Infant Std" pitchFamily="34" charset="0"/>
              </a:rPr>
              <a:t>jubilate</a:t>
            </a:r>
            <a:endParaRPr lang="en-GB" b="1" dirty="0">
              <a:solidFill>
                <a:srgbClr val="0070C0"/>
              </a:solidFill>
              <a:latin typeface="Sassoon Infant Std" pitchFamily="34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4786314" y="3500438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0070C0"/>
                </a:solidFill>
                <a:latin typeface="Sassoon Infant Std" pitchFamily="34" charset="0"/>
              </a:rPr>
              <a:t>meddle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428596" y="5072074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70C0"/>
                </a:solidFill>
                <a:latin typeface="Sassoon Infant Std" pitchFamily="34" charset="0"/>
              </a:rPr>
              <a:t>goad</a:t>
            </a:r>
          </a:p>
        </p:txBody>
      </p:sp>
      <p:sp>
        <p:nvSpPr>
          <p:cNvPr id="74" name="Flowchart: Manual Input 73"/>
          <p:cNvSpPr/>
          <p:nvPr/>
        </p:nvSpPr>
        <p:spPr>
          <a:xfrm>
            <a:off x="2285984" y="4071942"/>
            <a:ext cx="2000264" cy="785818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  <a:latin typeface="Sassoon Infant Std" pitchFamily="34" charset="0"/>
            </a:endParaRPr>
          </a:p>
        </p:txBody>
      </p:sp>
      <p:sp>
        <p:nvSpPr>
          <p:cNvPr id="75" name="Flowchart: Manual Input 74"/>
          <p:cNvSpPr/>
          <p:nvPr/>
        </p:nvSpPr>
        <p:spPr>
          <a:xfrm>
            <a:off x="2285984" y="4214818"/>
            <a:ext cx="2000264" cy="785818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Sassoon Infant Std" pitchFamily="34" charset="0"/>
              </a:rPr>
              <a:t>make or create</a:t>
            </a:r>
          </a:p>
        </p:txBody>
      </p:sp>
      <p:sp>
        <p:nvSpPr>
          <p:cNvPr id="76" name="Flowchart: Manual Input 75"/>
          <p:cNvSpPr/>
          <p:nvPr/>
        </p:nvSpPr>
        <p:spPr>
          <a:xfrm>
            <a:off x="1785918" y="4786322"/>
            <a:ext cx="2857520" cy="785818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Sassoon Infant Std" pitchFamily="34" charset="0"/>
              </a:rPr>
              <a:t>try to make someone angry</a:t>
            </a:r>
          </a:p>
        </p:txBody>
      </p:sp>
      <p:sp>
        <p:nvSpPr>
          <p:cNvPr id="77" name="Flowchart: Manual Input 76"/>
          <p:cNvSpPr/>
          <p:nvPr/>
        </p:nvSpPr>
        <p:spPr>
          <a:xfrm>
            <a:off x="1785918" y="5357826"/>
            <a:ext cx="2857520" cy="785818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Sassoon Infant Std" pitchFamily="34" charset="0"/>
              </a:rPr>
              <a:t>pay attention to something</a:t>
            </a:r>
          </a:p>
        </p:txBody>
      </p:sp>
      <p:sp>
        <p:nvSpPr>
          <p:cNvPr id="78" name="Flowchart: Manual Input 77"/>
          <p:cNvSpPr/>
          <p:nvPr/>
        </p:nvSpPr>
        <p:spPr>
          <a:xfrm>
            <a:off x="2285984" y="5929330"/>
            <a:ext cx="2000264" cy="785818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Sassoon Infant Std" pitchFamily="34" charset="0"/>
              </a:rPr>
              <a:t>breathe in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428596" y="6215082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70C0"/>
                </a:solidFill>
                <a:latin typeface="Sassoon Infant Std" pitchFamily="34" charset="0"/>
              </a:rPr>
              <a:t>inhale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428596" y="4429132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70C0"/>
                </a:solidFill>
                <a:latin typeface="Sassoon Infant Std" pitchFamily="34" charset="0"/>
              </a:rPr>
              <a:t>forge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142844" y="4000504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70C0"/>
                </a:solidFill>
                <a:latin typeface="Sassoon Infant Std" pitchFamily="34" charset="0"/>
              </a:rPr>
              <a:t>emanate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142844" y="5643578"/>
            <a:ext cx="1428760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0070C0"/>
                </a:solidFill>
                <a:latin typeface="Sassoon Infant Std" pitchFamily="34" charset="0"/>
              </a:rPr>
              <a:t>heed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4643438" y="5072074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70C0"/>
                </a:solidFill>
                <a:latin typeface="Sassoon Infant Std" pitchFamily="34" charset="0"/>
              </a:rPr>
              <a:t>perpetuate</a:t>
            </a:r>
          </a:p>
        </p:txBody>
      </p:sp>
      <p:sp>
        <p:nvSpPr>
          <p:cNvPr id="86" name="Flowchart: Manual Input 85"/>
          <p:cNvSpPr/>
          <p:nvPr/>
        </p:nvSpPr>
        <p:spPr>
          <a:xfrm>
            <a:off x="6072198" y="4929198"/>
            <a:ext cx="2857520" cy="642942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Sassoon Infant Std" pitchFamily="34" charset="0"/>
              </a:rPr>
              <a:t>cause something to continue</a:t>
            </a:r>
          </a:p>
        </p:txBody>
      </p:sp>
      <p:sp>
        <p:nvSpPr>
          <p:cNvPr id="87" name="Flowchart: Manual Input 86"/>
          <p:cNvSpPr/>
          <p:nvPr/>
        </p:nvSpPr>
        <p:spPr>
          <a:xfrm>
            <a:off x="6643702" y="5429264"/>
            <a:ext cx="2000264" cy="714380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Sassoon Infant Std" pitchFamily="34" charset="0"/>
              </a:rPr>
              <a:t>make something stop</a:t>
            </a:r>
          </a:p>
        </p:txBody>
      </p:sp>
      <p:sp>
        <p:nvSpPr>
          <p:cNvPr id="88" name="Flowchart: Manual Input 87"/>
          <p:cNvSpPr/>
          <p:nvPr/>
        </p:nvSpPr>
        <p:spPr>
          <a:xfrm>
            <a:off x="6643702" y="5929330"/>
            <a:ext cx="2000264" cy="785818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Sassoon Infant Std" pitchFamily="34" charset="0"/>
              </a:rPr>
              <a:t>go back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4786314" y="6215082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0070C0"/>
                </a:solidFill>
                <a:latin typeface="Sassoon Infant Std" pitchFamily="34" charset="0"/>
              </a:rPr>
              <a:t>recede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4786314" y="4429132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0070C0"/>
                </a:solidFill>
                <a:latin typeface="Sassoon Infant Std" pitchFamily="34" charset="0"/>
              </a:rPr>
              <a:t>obfuscate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4786314" y="3857628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0070C0"/>
                </a:solidFill>
                <a:latin typeface="Sassoon Infant Std" pitchFamily="34" charset="0"/>
              </a:rPr>
              <a:t>nestle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4786314" y="5643578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0070C0"/>
                </a:solidFill>
                <a:latin typeface="Sassoon Infant Std" pitchFamily="34" charset="0"/>
              </a:rPr>
              <a:t>quell	</a:t>
            </a:r>
          </a:p>
        </p:txBody>
      </p:sp>
      <p:sp>
        <p:nvSpPr>
          <p:cNvPr id="38" name="Flowchart: Manual Input 37"/>
          <p:cNvSpPr/>
          <p:nvPr/>
        </p:nvSpPr>
        <p:spPr>
          <a:xfrm>
            <a:off x="1857356" y="3857628"/>
            <a:ext cx="2786082" cy="571504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Sassoon Infant Std" pitchFamily="34" charset="0"/>
              </a:rPr>
              <a:t>come from inside something</a:t>
            </a:r>
          </a:p>
        </p:txBody>
      </p:sp>
      <p:sp>
        <p:nvSpPr>
          <p:cNvPr id="85" name="Flowchart: Manual Input 84"/>
          <p:cNvSpPr/>
          <p:nvPr/>
        </p:nvSpPr>
        <p:spPr>
          <a:xfrm>
            <a:off x="6643702" y="4143380"/>
            <a:ext cx="2000264" cy="928694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Sassoon Infant Std" pitchFamily="34" charset="0"/>
              </a:rPr>
              <a:t>deliberately make something  confusing</a:t>
            </a:r>
          </a:p>
        </p:txBody>
      </p:sp>
      <p:sp>
        <p:nvSpPr>
          <p:cNvPr id="84" name="Flowchart: Manual Input 83"/>
          <p:cNvSpPr/>
          <p:nvPr/>
        </p:nvSpPr>
        <p:spPr>
          <a:xfrm>
            <a:off x="6643702" y="3643314"/>
            <a:ext cx="2000264" cy="785818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Sassoon Infant Std" pitchFamily="34" charset="0"/>
              </a:rPr>
              <a:t>snuggle/ move into a comfortable position</a:t>
            </a:r>
          </a:p>
        </p:txBody>
      </p:sp>
      <p:sp>
        <p:nvSpPr>
          <p:cNvPr id="93" name="24-Point Star 92"/>
          <p:cNvSpPr/>
          <p:nvPr/>
        </p:nvSpPr>
        <p:spPr>
          <a:xfrm>
            <a:off x="7143768" y="0"/>
            <a:ext cx="1500198" cy="1357322"/>
          </a:xfrm>
          <a:prstGeom prst="star24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KG All of Me" pitchFamily="2" charset="0"/>
              </a:rPr>
              <a:t>3 </a:t>
            </a:r>
            <a:r>
              <a:rPr lang="en-GB" dirty="0" err="1">
                <a:latin typeface="KG All of Me" pitchFamily="2" charset="0"/>
              </a:rPr>
              <a:t>mins</a:t>
            </a:r>
            <a:endParaRPr lang="en-GB" dirty="0">
              <a:latin typeface="KG All of M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86" grpId="0" animBg="1"/>
      <p:bldP spid="87" grpId="0" animBg="1"/>
      <p:bldP spid="88" grpId="0" animBg="1"/>
      <p:bldP spid="38" grpId="0" animBg="1"/>
      <p:bldP spid="85" grpId="0" animBg="1"/>
      <p:bldP spid="84" grpId="0" animBg="1"/>
      <p:bldP spid="9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16912" r="26758" b="8088"/>
          <a:stretch>
            <a:fillRect/>
          </a:stretch>
        </p:blipFill>
        <p:spPr bwMode="auto">
          <a:xfrm>
            <a:off x="214282" y="1142984"/>
            <a:ext cx="892971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85720" y="285728"/>
            <a:ext cx="8643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Sassoon Infant Std" pitchFamily="34" charset="0"/>
                <a:hlinkClick r:id="rId3"/>
              </a:rPr>
              <a:t>https://www.collinsdictionary.com/dictionary/english/amble</a:t>
            </a:r>
            <a:endParaRPr lang="en-GB" dirty="0">
              <a:latin typeface="Sassoon Infant Std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10800000" flipV="1">
            <a:off x="4643438" y="428604"/>
            <a:ext cx="3214710" cy="9286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1643042" y="4071942"/>
            <a:ext cx="2571768" cy="714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143108" y="2285992"/>
            <a:ext cx="5393537" cy="7143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43636" y="142852"/>
            <a:ext cx="2786082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Sassoon Infant Std" pitchFamily="34" charset="0"/>
              </a:rPr>
              <a:t>Go to collinsdictionary.com and type in the word you want to learn.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4282" y="3786190"/>
            <a:ext cx="2786082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Sassoon Infant Std" pitchFamily="34" charset="0"/>
              </a:rPr>
              <a:t>Click to hear the word. It’s very important that you learn how to say the word.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1472" y="2428868"/>
            <a:ext cx="278608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Sassoon Infant Std" pitchFamily="34" charset="0"/>
              </a:rPr>
              <a:t>Click here to read some example sentences.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6-Point Star 8"/>
          <p:cNvSpPr/>
          <p:nvPr/>
        </p:nvSpPr>
        <p:spPr>
          <a:xfrm>
            <a:off x="142844" y="0"/>
            <a:ext cx="8715436" cy="1357298"/>
          </a:xfrm>
          <a:prstGeom prst="star6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Sassoon Infant Std" pitchFamily="34" charset="0"/>
              </a:rPr>
              <a:t>ANAGRAMS – </a:t>
            </a:r>
            <a:r>
              <a:rPr lang="en-GB" sz="2800" dirty="0" err="1">
                <a:solidFill>
                  <a:schemeClr val="bg1"/>
                </a:solidFill>
                <a:latin typeface="Sassoon Infant Std" pitchFamily="34" charset="0"/>
              </a:rPr>
              <a:t>unjumble</a:t>
            </a:r>
            <a:r>
              <a:rPr lang="en-GB" sz="2800" dirty="0">
                <a:solidFill>
                  <a:schemeClr val="bg1"/>
                </a:solidFill>
                <a:latin typeface="Sassoon Infant Std" pitchFamily="34" charset="0"/>
              </a:rPr>
              <a:t> the words</a:t>
            </a:r>
          </a:p>
        </p:txBody>
      </p:sp>
      <p:sp>
        <p:nvSpPr>
          <p:cNvPr id="35" name="Flowchart: Manual Input 34"/>
          <p:cNvSpPr/>
          <p:nvPr/>
        </p:nvSpPr>
        <p:spPr>
          <a:xfrm>
            <a:off x="6786578" y="3571876"/>
            <a:ext cx="2000264" cy="785818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Sassoon Infant Std" pitchFamily="34" charset="0"/>
              </a:rPr>
              <a:t>grow rapidly</a:t>
            </a:r>
          </a:p>
        </p:txBody>
      </p:sp>
      <p:sp>
        <p:nvSpPr>
          <p:cNvPr id="37" name="Flowchart: Manual Input 36"/>
          <p:cNvSpPr/>
          <p:nvPr/>
        </p:nvSpPr>
        <p:spPr>
          <a:xfrm>
            <a:off x="6429388" y="2428868"/>
            <a:ext cx="2857520" cy="785818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Sassoon Infant Std" pitchFamily="34" charset="0"/>
              </a:rPr>
              <a:t>flood or overwhelm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428596" y="4071942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rgbClr val="0070C0"/>
              </a:solidFill>
              <a:latin typeface="Sassoon Infant Std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929190" y="3786190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0070C0"/>
                </a:solidFill>
                <a:latin typeface="Sassoon Infant Std" pitchFamily="34" charset="0"/>
              </a:rPr>
              <a:t>   </a:t>
            </a:r>
            <a:r>
              <a:rPr lang="en-GB" b="1" dirty="0" err="1">
                <a:solidFill>
                  <a:srgbClr val="0070C0"/>
                </a:solidFill>
                <a:latin typeface="Sassoon Infant Std" pitchFamily="34" charset="0"/>
              </a:rPr>
              <a:t>urgebon</a:t>
            </a:r>
            <a:endParaRPr lang="en-GB" b="1" dirty="0">
              <a:solidFill>
                <a:srgbClr val="0070C0"/>
              </a:solidFill>
              <a:latin typeface="Sassoon Infant Std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4643438" y="2714620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0070C0"/>
                </a:solidFill>
                <a:latin typeface="Sassoon Infant Std" pitchFamily="34" charset="0"/>
              </a:rPr>
              <a:t>   </a:t>
            </a:r>
            <a:r>
              <a:rPr lang="en-GB" b="1" dirty="0" err="1">
                <a:solidFill>
                  <a:srgbClr val="0070C0"/>
                </a:solidFill>
                <a:latin typeface="Sassoon Infant Std" pitchFamily="34" charset="0"/>
              </a:rPr>
              <a:t>eglude</a:t>
            </a:r>
            <a:endParaRPr lang="en-GB" b="1" dirty="0">
              <a:solidFill>
                <a:srgbClr val="0070C0"/>
              </a:solidFill>
              <a:latin typeface="Sassoon Infant Std" pitchFamily="34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4643438" y="1785926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0070C0"/>
                </a:solidFill>
                <a:latin typeface="Sassoon Infant Std" pitchFamily="34" charset="0"/>
              </a:rPr>
              <a:t>   </a:t>
            </a:r>
            <a:r>
              <a:rPr lang="en-GB" b="1" dirty="0" err="1">
                <a:solidFill>
                  <a:srgbClr val="0070C0"/>
                </a:solidFill>
                <a:latin typeface="Sassoon Infant Std" pitchFamily="34" charset="0"/>
              </a:rPr>
              <a:t>huganuli</a:t>
            </a:r>
            <a:endParaRPr lang="en-GB" b="1" dirty="0">
              <a:solidFill>
                <a:srgbClr val="0070C0"/>
              </a:solidFill>
              <a:latin typeface="Sassoon Infant Std" pitchFamily="34" charset="0"/>
            </a:endParaRPr>
          </a:p>
        </p:txBody>
      </p:sp>
      <p:sp>
        <p:nvSpPr>
          <p:cNvPr id="64" name="Flowchart: Manual Input 63"/>
          <p:cNvSpPr/>
          <p:nvPr/>
        </p:nvSpPr>
        <p:spPr>
          <a:xfrm>
            <a:off x="2143108" y="3786190"/>
            <a:ext cx="2000264" cy="785818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Sassoon Infant Std" pitchFamily="34" charset="0"/>
              </a:rPr>
              <a:t>celebrate</a:t>
            </a:r>
          </a:p>
        </p:txBody>
      </p:sp>
      <p:sp>
        <p:nvSpPr>
          <p:cNvPr id="66" name="Flowchart: Manual Input 65"/>
          <p:cNvSpPr/>
          <p:nvPr/>
        </p:nvSpPr>
        <p:spPr>
          <a:xfrm>
            <a:off x="6500826" y="1500174"/>
            <a:ext cx="2000264" cy="785818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Sassoon Infant Std" pitchFamily="34" charset="0"/>
              </a:rPr>
              <a:t>Be forced to remain in an unpleasant situation.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285720" y="4000504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0070C0"/>
                </a:solidFill>
                <a:latin typeface="Sassoon Infant Std" pitchFamily="34" charset="0"/>
              </a:rPr>
              <a:t> </a:t>
            </a:r>
            <a:r>
              <a:rPr lang="en-GB" b="1" dirty="0" err="1">
                <a:solidFill>
                  <a:srgbClr val="0070C0"/>
                </a:solidFill>
                <a:latin typeface="Sassoon Infant Std" pitchFamily="34" charset="0"/>
              </a:rPr>
              <a:t>ubeatjil</a:t>
            </a:r>
            <a:endParaRPr lang="en-GB" b="1" dirty="0">
              <a:solidFill>
                <a:srgbClr val="0070C0"/>
              </a:solidFill>
              <a:latin typeface="Sassoon Infant Std" pitchFamily="34" charset="0"/>
            </a:endParaRPr>
          </a:p>
        </p:txBody>
      </p:sp>
      <p:sp>
        <p:nvSpPr>
          <p:cNvPr id="75" name="Flowchart: Manual Input 74"/>
          <p:cNvSpPr/>
          <p:nvPr/>
        </p:nvSpPr>
        <p:spPr>
          <a:xfrm>
            <a:off x="2071670" y="1643050"/>
            <a:ext cx="2000264" cy="785818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Sassoon Infant Std" pitchFamily="34" charset="0"/>
              </a:rPr>
              <a:t>make or create</a:t>
            </a:r>
          </a:p>
        </p:txBody>
      </p:sp>
      <p:sp>
        <p:nvSpPr>
          <p:cNvPr id="78" name="Flowchart: Manual Input 77"/>
          <p:cNvSpPr/>
          <p:nvPr/>
        </p:nvSpPr>
        <p:spPr>
          <a:xfrm>
            <a:off x="6929454" y="4572008"/>
            <a:ext cx="2000264" cy="785818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Sassoon Infant Std" pitchFamily="34" charset="0"/>
              </a:rPr>
              <a:t>breathe in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5072066" y="4857760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0070C0"/>
                </a:solidFill>
                <a:latin typeface="Sassoon Infant Std" pitchFamily="34" charset="0"/>
              </a:rPr>
              <a:t> </a:t>
            </a:r>
            <a:r>
              <a:rPr lang="en-GB" b="1" dirty="0" err="1">
                <a:solidFill>
                  <a:srgbClr val="0070C0"/>
                </a:solidFill>
                <a:latin typeface="Sassoon Infant Std" pitchFamily="34" charset="0"/>
              </a:rPr>
              <a:t>leanhi</a:t>
            </a:r>
            <a:endParaRPr lang="en-GB" b="1" dirty="0">
              <a:solidFill>
                <a:srgbClr val="0070C0"/>
              </a:solidFill>
              <a:latin typeface="Sassoon Infant Std" pitchFamily="34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214282" y="1857364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 err="1">
                <a:solidFill>
                  <a:srgbClr val="0070C0"/>
                </a:solidFill>
                <a:latin typeface="Sassoon Infant Std" pitchFamily="34" charset="0"/>
              </a:rPr>
              <a:t>regof</a:t>
            </a:r>
            <a:endParaRPr lang="en-GB" b="1" dirty="0">
              <a:solidFill>
                <a:srgbClr val="0070C0"/>
              </a:solidFill>
              <a:latin typeface="Sassoon Infant Std" pitchFamily="34" charset="0"/>
            </a:endParaRPr>
          </a:p>
        </p:txBody>
      </p:sp>
      <p:sp>
        <p:nvSpPr>
          <p:cNvPr id="87" name="Flowchart: Manual Input 86"/>
          <p:cNvSpPr/>
          <p:nvPr/>
        </p:nvSpPr>
        <p:spPr>
          <a:xfrm>
            <a:off x="2285984" y="4857760"/>
            <a:ext cx="2000264" cy="714380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Sassoon Infant Std" pitchFamily="34" charset="0"/>
              </a:rPr>
              <a:t>make something stop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428596" y="2857496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 err="1">
                <a:solidFill>
                  <a:srgbClr val="0070C0"/>
                </a:solidFill>
                <a:latin typeface="Sassoon Infant Std" pitchFamily="34" charset="0"/>
              </a:rPr>
              <a:t>stelen</a:t>
            </a:r>
            <a:endParaRPr lang="en-GB" b="1" dirty="0">
              <a:solidFill>
                <a:srgbClr val="0070C0"/>
              </a:solidFill>
              <a:latin typeface="Sassoon Infant Std" pitchFamily="34" charset="0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428596" y="5072074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 err="1">
                <a:solidFill>
                  <a:srgbClr val="0070C0"/>
                </a:solidFill>
                <a:latin typeface="Sassoon Infant Std" pitchFamily="34" charset="0"/>
              </a:rPr>
              <a:t>elluq</a:t>
            </a:r>
            <a:r>
              <a:rPr lang="en-GB" b="1" dirty="0">
                <a:solidFill>
                  <a:srgbClr val="0070C0"/>
                </a:solidFill>
                <a:latin typeface="Sassoon Infant Std" pitchFamily="34" charset="0"/>
              </a:rPr>
              <a:t>	</a:t>
            </a:r>
          </a:p>
        </p:txBody>
      </p:sp>
      <p:sp>
        <p:nvSpPr>
          <p:cNvPr id="84" name="Flowchart: Manual Input 83"/>
          <p:cNvSpPr/>
          <p:nvPr/>
        </p:nvSpPr>
        <p:spPr>
          <a:xfrm>
            <a:off x="2285984" y="2643182"/>
            <a:ext cx="2000264" cy="785818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Sassoon Infant Std" pitchFamily="34" charset="0"/>
              </a:rPr>
              <a:t>snuggle/ move into a comfortable position</a:t>
            </a:r>
          </a:p>
        </p:txBody>
      </p:sp>
      <p:sp>
        <p:nvSpPr>
          <p:cNvPr id="43" name="24-Point Star 42"/>
          <p:cNvSpPr/>
          <p:nvPr/>
        </p:nvSpPr>
        <p:spPr>
          <a:xfrm>
            <a:off x="7286644" y="0"/>
            <a:ext cx="1500198" cy="1357322"/>
          </a:xfrm>
          <a:prstGeom prst="star24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KG All of Me" pitchFamily="2" charset="0"/>
              </a:rPr>
              <a:t>2 </a:t>
            </a:r>
            <a:r>
              <a:rPr lang="en-GB" dirty="0" err="1">
                <a:latin typeface="KG All of Me" pitchFamily="2" charset="0"/>
              </a:rPr>
              <a:t>mins</a:t>
            </a:r>
            <a:endParaRPr lang="en-GB" dirty="0">
              <a:latin typeface="KG All of Me" pitchFamily="2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6-Point Star 8"/>
          <p:cNvSpPr/>
          <p:nvPr/>
        </p:nvSpPr>
        <p:spPr>
          <a:xfrm>
            <a:off x="142844" y="0"/>
            <a:ext cx="8715436" cy="1357298"/>
          </a:xfrm>
          <a:prstGeom prst="star6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Sassoon Infant Std" pitchFamily="34" charset="0"/>
              </a:rPr>
              <a:t>ANAGRAMS – </a:t>
            </a:r>
            <a:r>
              <a:rPr lang="en-GB" sz="2800" dirty="0" err="1">
                <a:solidFill>
                  <a:schemeClr val="bg1"/>
                </a:solidFill>
                <a:latin typeface="Sassoon Infant Std" pitchFamily="34" charset="0"/>
              </a:rPr>
              <a:t>unjumble</a:t>
            </a:r>
            <a:r>
              <a:rPr lang="en-GB" sz="2800" dirty="0">
                <a:solidFill>
                  <a:schemeClr val="bg1"/>
                </a:solidFill>
                <a:latin typeface="Sassoon Infant Std" pitchFamily="34" charset="0"/>
              </a:rPr>
              <a:t> the words</a:t>
            </a:r>
          </a:p>
        </p:txBody>
      </p:sp>
      <p:sp>
        <p:nvSpPr>
          <p:cNvPr id="35" name="Flowchart: Manual Input 34"/>
          <p:cNvSpPr/>
          <p:nvPr/>
        </p:nvSpPr>
        <p:spPr>
          <a:xfrm>
            <a:off x="6786578" y="3571876"/>
            <a:ext cx="2000264" cy="785818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Sassoon Infant Std" pitchFamily="34" charset="0"/>
              </a:rPr>
              <a:t>grow rapidly</a:t>
            </a:r>
          </a:p>
        </p:txBody>
      </p:sp>
      <p:sp>
        <p:nvSpPr>
          <p:cNvPr id="37" name="Flowchart: Manual Input 36"/>
          <p:cNvSpPr/>
          <p:nvPr/>
        </p:nvSpPr>
        <p:spPr>
          <a:xfrm>
            <a:off x="6429388" y="2428868"/>
            <a:ext cx="2857520" cy="785818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Sassoon Infant Std" pitchFamily="34" charset="0"/>
              </a:rPr>
              <a:t>flood or overwhelm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428596" y="4071942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rgbClr val="0070C0"/>
              </a:solidFill>
              <a:latin typeface="Sassoon Infant Std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929190" y="3786190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0070C0"/>
                </a:solidFill>
                <a:latin typeface="Sassoon Infant Std" pitchFamily="34" charset="0"/>
              </a:rPr>
              <a:t>   </a:t>
            </a:r>
            <a:r>
              <a:rPr lang="en-GB" b="1" dirty="0" err="1">
                <a:solidFill>
                  <a:srgbClr val="0070C0"/>
                </a:solidFill>
                <a:latin typeface="Sassoon Infant Std" pitchFamily="34" charset="0"/>
              </a:rPr>
              <a:t>urgebon</a:t>
            </a:r>
            <a:endParaRPr lang="en-GB" b="1" dirty="0">
              <a:solidFill>
                <a:srgbClr val="0070C0"/>
              </a:solidFill>
              <a:latin typeface="Sassoon Infant Std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4643438" y="2714620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0070C0"/>
                </a:solidFill>
                <a:latin typeface="Sassoon Infant Std" pitchFamily="34" charset="0"/>
              </a:rPr>
              <a:t>   </a:t>
            </a:r>
            <a:r>
              <a:rPr lang="en-GB" b="1" dirty="0" err="1">
                <a:solidFill>
                  <a:srgbClr val="0070C0"/>
                </a:solidFill>
                <a:latin typeface="Sassoon Infant Std" pitchFamily="34" charset="0"/>
              </a:rPr>
              <a:t>eglude</a:t>
            </a:r>
            <a:endParaRPr lang="en-GB" b="1" dirty="0">
              <a:solidFill>
                <a:srgbClr val="0070C0"/>
              </a:solidFill>
              <a:latin typeface="Sassoon Infant Std" pitchFamily="34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4643438" y="1785926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0070C0"/>
                </a:solidFill>
                <a:latin typeface="Sassoon Infant Std" pitchFamily="34" charset="0"/>
              </a:rPr>
              <a:t>   </a:t>
            </a:r>
            <a:r>
              <a:rPr lang="en-GB" b="1" dirty="0" err="1">
                <a:solidFill>
                  <a:srgbClr val="0070C0"/>
                </a:solidFill>
                <a:latin typeface="Sassoon Infant Std" pitchFamily="34" charset="0"/>
              </a:rPr>
              <a:t>huganuli</a:t>
            </a:r>
            <a:endParaRPr lang="en-GB" b="1" dirty="0">
              <a:solidFill>
                <a:srgbClr val="0070C0"/>
              </a:solidFill>
              <a:latin typeface="Sassoon Infant Std" pitchFamily="34" charset="0"/>
            </a:endParaRPr>
          </a:p>
        </p:txBody>
      </p:sp>
      <p:sp>
        <p:nvSpPr>
          <p:cNvPr id="64" name="Flowchart: Manual Input 63"/>
          <p:cNvSpPr/>
          <p:nvPr/>
        </p:nvSpPr>
        <p:spPr>
          <a:xfrm>
            <a:off x="2143108" y="3786190"/>
            <a:ext cx="2000264" cy="785818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Sassoon Infant Std" pitchFamily="34" charset="0"/>
              </a:rPr>
              <a:t>celebrate</a:t>
            </a:r>
          </a:p>
        </p:txBody>
      </p:sp>
      <p:sp>
        <p:nvSpPr>
          <p:cNvPr id="66" name="Flowchart: Manual Input 65"/>
          <p:cNvSpPr/>
          <p:nvPr/>
        </p:nvSpPr>
        <p:spPr>
          <a:xfrm>
            <a:off x="6500826" y="1500174"/>
            <a:ext cx="2000264" cy="785818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Sassoon Infant Std" pitchFamily="34" charset="0"/>
              </a:rPr>
              <a:t>Be forced to remain in an unpleasant situation.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285720" y="4000504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0070C0"/>
                </a:solidFill>
                <a:latin typeface="Sassoon Infant Std" pitchFamily="34" charset="0"/>
              </a:rPr>
              <a:t> </a:t>
            </a:r>
            <a:r>
              <a:rPr lang="en-GB" b="1" dirty="0" err="1">
                <a:solidFill>
                  <a:srgbClr val="0070C0"/>
                </a:solidFill>
                <a:latin typeface="Sassoon Infant Std" pitchFamily="34" charset="0"/>
              </a:rPr>
              <a:t>ubeatjil</a:t>
            </a:r>
            <a:endParaRPr lang="en-GB" b="1" dirty="0">
              <a:solidFill>
                <a:srgbClr val="0070C0"/>
              </a:solidFill>
              <a:latin typeface="Sassoon Infant Std" pitchFamily="34" charset="0"/>
            </a:endParaRPr>
          </a:p>
        </p:txBody>
      </p:sp>
      <p:sp>
        <p:nvSpPr>
          <p:cNvPr id="75" name="Flowchart: Manual Input 74"/>
          <p:cNvSpPr/>
          <p:nvPr/>
        </p:nvSpPr>
        <p:spPr>
          <a:xfrm>
            <a:off x="2071670" y="1643050"/>
            <a:ext cx="2000264" cy="785818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Sassoon Infant Std" pitchFamily="34" charset="0"/>
              </a:rPr>
              <a:t>make or create</a:t>
            </a:r>
          </a:p>
        </p:txBody>
      </p:sp>
      <p:sp>
        <p:nvSpPr>
          <p:cNvPr id="78" name="Flowchart: Manual Input 77"/>
          <p:cNvSpPr/>
          <p:nvPr/>
        </p:nvSpPr>
        <p:spPr>
          <a:xfrm>
            <a:off x="6929454" y="4572008"/>
            <a:ext cx="2000264" cy="785818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Sassoon Infant Std" pitchFamily="34" charset="0"/>
              </a:rPr>
              <a:t>breathe in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5072066" y="4857760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0070C0"/>
                </a:solidFill>
                <a:latin typeface="Sassoon Infant Std" pitchFamily="34" charset="0"/>
              </a:rPr>
              <a:t> </a:t>
            </a:r>
            <a:r>
              <a:rPr lang="en-GB" b="1" dirty="0" err="1">
                <a:solidFill>
                  <a:srgbClr val="0070C0"/>
                </a:solidFill>
                <a:latin typeface="Sassoon Infant Std" pitchFamily="34" charset="0"/>
              </a:rPr>
              <a:t>leanhi</a:t>
            </a:r>
            <a:endParaRPr lang="en-GB" b="1" dirty="0">
              <a:solidFill>
                <a:srgbClr val="0070C0"/>
              </a:solidFill>
              <a:latin typeface="Sassoon Infant Std" pitchFamily="34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214282" y="1857364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 err="1">
                <a:solidFill>
                  <a:srgbClr val="FF0000"/>
                </a:solidFill>
                <a:latin typeface="Sassoon Infant Std" pitchFamily="34" charset="0"/>
              </a:rPr>
              <a:t>regof</a:t>
            </a:r>
            <a:endParaRPr lang="en-GB" b="1" dirty="0">
              <a:solidFill>
                <a:srgbClr val="FF0000"/>
              </a:solidFill>
              <a:latin typeface="Sassoon Infant Std" pitchFamily="34" charset="0"/>
            </a:endParaRPr>
          </a:p>
        </p:txBody>
      </p:sp>
      <p:sp>
        <p:nvSpPr>
          <p:cNvPr id="87" name="Flowchart: Manual Input 86"/>
          <p:cNvSpPr/>
          <p:nvPr/>
        </p:nvSpPr>
        <p:spPr>
          <a:xfrm>
            <a:off x="2285984" y="4857760"/>
            <a:ext cx="2000264" cy="714380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Sassoon Infant Std" pitchFamily="34" charset="0"/>
              </a:rPr>
              <a:t>make something stop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428596" y="2857496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 err="1">
                <a:solidFill>
                  <a:srgbClr val="0070C0"/>
                </a:solidFill>
                <a:latin typeface="Sassoon Infant Std" pitchFamily="34" charset="0"/>
              </a:rPr>
              <a:t>stelen</a:t>
            </a:r>
            <a:endParaRPr lang="en-GB" b="1" dirty="0">
              <a:solidFill>
                <a:srgbClr val="0070C0"/>
              </a:solidFill>
              <a:latin typeface="Sassoon Infant Std" pitchFamily="34" charset="0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428596" y="5072074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 err="1">
                <a:solidFill>
                  <a:srgbClr val="0070C0"/>
                </a:solidFill>
                <a:latin typeface="Sassoon Infant Std" pitchFamily="34" charset="0"/>
              </a:rPr>
              <a:t>elluq</a:t>
            </a:r>
            <a:r>
              <a:rPr lang="en-GB" b="1" dirty="0">
                <a:solidFill>
                  <a:srgbClr val="0070C0"/>
                </a:solidFill>
                <a:latin typeface="Sassoon Infant Std" pitchFamily="34" charset="0"/>
              </a:rPr>
              <a:t>	</a:t>
            </a:r>
          </a:p>
        </p:txBody>
      </p:sp>
      <p:sp>
        <p:nvSpPr>
          <p:cNvPr id="84" name="Flowchart: Manual Input 83"/>
          <p:cNvSpPr/>
          <p:nvPr/>
        </p:nvSpPr>
        <p:spPr>
          <a:xfrm>
            <a:off x="2285984" y="2643182"/>
            <a:ext cx="2000264" cy="785818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Sassoon Infant Std" pitchFamily="34" charset="0"/>
              </a:rPr>
              <a:t>snuggle/ move into a comfortable position</a:t>
            </a:r>
          </a:p>
        </p:txBody>
      </p:sp>
      <p:sp>
        <p:nvSpPr>
          <p:cNvPr id="43" name="24-Point Star 42"/>
          <p:cNvSpPr/>
          <p:nvPr/>
        </p:nvSpPr>
        <p:spPr>
          <a:xfrm>
            <a:off x="7286644" y="0"/>
            <a:ext cx="1500198" cy="1357322"/>
          </a:xfrm>
          <a:prstGeom prst="star24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KG All of Me" pitchFamily="2" charset="0"/>
              </a:rPr>
              <a:t>2 </a:t>
            </a:r>
            <a:r>
              <a:rPr lang="en-GB" dirty="0" err="1">
                <a:latin typeface="KG All of Me" pitchFamily="2" charset="0"/>
              </a:rPr>
              <a:t>mins</a:t>
            </a:r>
            <a:endParaRPr lang="en-GB" dirty="0">
              <a:latin typeface="KG All of Me" pitchFamily="2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6-Point Star 8"/>
          <p:cNvSpPr/>
          <p:nvPr/>
        </p:nvSpPr>
        <p:spPr>
          <a:xfrm>
            <a:off x="142844" y="0"/>
            <a:ext cx="8715436" cy="1357298"/>
          </a:xfrm>
          <a:prstGeom prst="star6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Sassoon Infant Std" pitchFamily="34" charset="0"/>
              </a:rPr>
              <a:t>ANAGRAMS – </a:t>
            </a:r>
            <a:r>
              <a:rPr lang="en-GB" sz="2800" dirty="0" err="1">
                <a:solidFill>
                  <a:schemeClr val="bg1"/>
                </a:solidFill>
                <a:latin typeface="Sassoon Infant Std" pitchFamily="34" charset="0"/>
              </a:rPr>
              <a:t>unjumble</a:t>
            </a:r>
            <a:r>
              <a:rPr lang="en-GB" sz="2800" dirty="0">
                <a:solidFill>
                  <a:schemeClr val="bg1"/>
                </a:solidFill>
                <a:latin typeface="Sassoon Infant Std" pitchFamily="34" charset="0"/>
              </a:rPr>
              <a:t> the words</a:t>
            </a:r>
          </a:p>
        </p:txBody>
      </p:sp>
      <p:sp>
        <p:nvSpPr>
          <p:cNvPr id="35" name="Flowchart: Manual Input 34"/>
          <p:cNvSpPr/>
          <p:nvPr/>
        </p:nvSpPr>
        <p:spPr>
          <a:xfrm>
            <a:off x="6786578" y="3571876"/>
            <a:ext cx="2000264" cy="785818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Sassoon Infant Std" pitchFamily="34" charset="0"/>
              </a:rPr>
              <a:t>grow rapidly</a:t>
            </a:r>
          </a:p>
        </p:txBody>
      </p:sp>
      <p:sp>
        <p:nvSpPr>
          <p:cNvPr id="37" name="Flowchart: Manual Input 36"/>
          <p:cNvSpPr/>
          <p:nvPr/>
        </p:nvSpPr>
        <p:spPr>
          <a:xfrm>
            <a:off x="6429388" y="2428868"/>
            <a:ext cx="2857520" cy="785818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Sassoon Infant Std" pitchFamily="34" charset="0"/>
              </a:rPr>
              <a:t>flood or overwhelm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428596" y="4071942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rgbClr val="0070C0"/>
              </a:solidFill>
              <a:latin typeface="Sassoon Infant Std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929190" y="3786190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0070C0"/>
                </a:solidFill>
                <a:latin typeface="Sassoon Infant Std" pitchFamily="34" charset="0"/>
              </a:rPr>
              <a:t>   </a:t>
            </a:r>
            <a:r>
              <a:rPr lang="en-GB" b="1" dirty="0" err="1">
                <a:solidFill>
                  <a:srgbClr val="0070C0"/>
                </a:solidFill>
                <a:latin typeface="Sassoon Infant Std" pitchFamily="34" charset="0"/>
              </a:rPr>
              <a:t>urgebon</a:t>
            </a:r>
            <a:endParaRPr lang="en-GB" b="1" dirty="0">
              <a:solidFill>
                <a:srgbClr val="0070C0"/>
              </a:solidFill>
              <a:latin typeface="Sassoon Infant Std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4643438" y="2714620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0070C0"/>
                </a:solidFill>
                <a:latin typeface="Sassoon Infant Std" pitchFamily="34" charset="0"/>
              </a:rPr>
              <a:t>   </a:t>
            </a:r>
            <a:r>
              <a:rPr lang="en-GB" b="1" dirty="0" err="1">
                <a:solidFill>
                  <a:srgbClr val="0070C0"/>
                </a:solidFill>
                <a:latin typeface="Sassoon Infant Std" pitchFamily="34" charset="0"/>
              </a:rPr>
              <a:t>eglude</a:t>
            </a:r>
            <a:endParaRPr lang="en-GB" b="1" dirty="0">
              <a:solidFill>
                <a:srgbClr val="0070C0"/>
              </a:solidFill>
              <a:latin typeface="Sassoon Infant Std" pitchFamily="34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4643438" y="1785926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0070C0"/>
                </a:solidFill>
                <a:latin typeface="Sassoon Infant Std" pitchFamily="34" charset="0"/>
              </a:rPr>
              <a:t>   </a:t>
            </a:r>
            <a:r>
              <a:rPr lang="en-GB" b="1" dirty="0" err="1">
                <a:solidFill>
                  <a:srgbClr val="0070C0"/>
                </a:solidFill>
                <a:latin typeface="Sassoon Infant Std" pitchFamily="34" charset="0"/>
              </a:rPr>
              <a:t>huganuli</a:t>
            </a:r>
            <a:endParaRPr lang="en-GB" b="1" dirty="0">
              <a:solidFill>
                <a:srgbClr val="0070C0"/>
              </a:solidFill>
              <a:latin typeface="Sassoon Infant Std" pitchFamily="34" charset="0"/>
            </a:endParaRPr>
          </a:p>
        </p:txBody>
      </p:sp>
      <p:sp>
        <p:nvSpPr>
          <p:cNvPr id="64" name="Flowchart: Manual Input 63"/>
          <p:cNvSpPr/>
          <p:nvPr/>
        </p:nvSpPr>
        <p:spPr>
          <a:xfrm>
            <a:off x="2143108" y="3786190"/>
            <a:ext cx="2000264" cy="785818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Sassoon Infant Std" pitchFamily="34" charset="0"/>
              </a:rPr>
              <a:t>celebrate</a:t>
            </a:r>
          </a:p>
        </p:txBody>
      </p:sp>
      <p:sp>
        <p:nvSpPr>
          <p:cNvPr id="66" name="Flowchart: Manual Input 65"/>
          <p:cNvSpPr/>
          <p:nvPr/>
        </p:nvSpPr>
        <p:spPr>
          <a:xfrm>
            <a:off x="6500826" y="1500174"/>
            <a:ext cx="2000264" cy="785818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Sassoon Infant Std" pitchFamily="34" charset="0"/>
              </a:rPr>
              <a:t>Be forced to remain in an unpleasant situation.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285720" y="4000504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0070C0"/>
                </a:solidFill>
                <a:latin typeface="Sassoon Infant Std" pitchFamily="34" charset="0"/>
              </a:rPr>
              <a:t> </a:t>
            </a:r>
            <a:r>
              <a:rPr lang="en-GB" b="1" dirty="0" err="1">
                <a:solidFill>
                  <a:srgbClr val="0070C0"/>
                </a:solidFill>
                <a:latin typeface="Sassoon Infant Std" pitchFamily="34" charset="0"/>
              </a:rPr>
              <a:t>ubeatjil</a:t>
            </a:r>
            <a:endParaRPr lang="en-GB" b="1" dirty="0">
              <a:solidFill>
                <a:srgbClr val="0070C0"/>
              </a:solidFill>
              <a:latin typeface="Sassoon Infant Std" pitchFamily="34" charset="0"/>
            </a:endParaRPr>
          </a:p>
        </p:txBody>
      </p:sp>
      <p:sp>
        <p:nvSpPr>
          <p:cNvPr id="75" name="Flowchart: Manual Input 74"/>
          <p:cNvSpPr/>
          <p:nvPr/>
        </p:nvSpPr>
        <p:spPr>
          <a:xfrm>
            <a:off x="2071670" y="1643050"/>
            <a:ext cx="2000264" cy="785818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Sassoon Infant Std" pitchFamily="34" charset="0"/>
              </a:rPr>
              <a:t>make or create</a:t>
            </a:r>
          </a:p>
        </p:txBody>
      </p:sp>
      <p:sp>
        <p:nvSpPr>
          <p:cNvPr id="78" name="Flowchart: Manual Input 77"/>
          <p:cNvSpPr/>
          <p:nvPr/>
        </p:nvSpPr>
        <p:spPr>
          <a:xfrm>
            <a:off x="6929454" y="4572008"/>
            <a:ext cx="2000264" cy="785818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Sassoon Infant Std" pitchFamily="34" charset="0"/>
              </a:rPr>
              <a:t>breathe in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5072066" y="4857760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0070C0"/>
                </a:solidFill>
                <a:latin typeface="Sassoon Infant Std" pitchFamily="34" charset="0"/>
              </a:rPr>
              <a:t> </a:t>
            </a:r>
            <a:r>
              <a:rPr lang="en-GB" b="1" dirty="0" err="1">
                <a:solidFill>
                  <a:srgbClr val="0070C0"/>
                </a:solidFill>
                <a:latin typeface="Sassoon Infant Std" pitchFamily="34" charset="0"/>
              </a:rPr>
              <a:t>leanhi</a:t>
            </a:r>
            <a:endParaRPr lang="en-GB" b="1" dirty="0">
              <a:solidFill>
                <a:srgbClr val="0070C0"/>
              </a:solidFill>
              <a:latin typeface="Sassoon Infant Std" pitchFamily="34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214282" y="1857364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 err="1">
                <a:solidFill>
                  <a:srgbClr val="FF0000"/>
                </a:solidFill>
                <a:latin typeface="Sassoon Infant Std" pitchFamily="34" charset="0"/>
              </a:rPr>
              <a:t>regof</a:t>
            </a:r>
            <a:endParaRPr lang="en-GB" b="1" dirty="0">
              <a:solidFill>
                <a:srgbClr val="FF0000"/>
              </a:solidFill>
              <a:latin typeface="Sassoon Infant Std" pitchFamily="34" charset="0"/>
            </a:endParaRPr>
          </a:p>
        </p:txBody>
      </p:sp>
      <p:sp>
        <p:nvSpPr>
          <p:cNvPr id="87" name="Flowchart: Manual Input 86"/>
          <p:cNvSpPr/>
          <p:nvPr/>
        </p:nvSpPr>
        <p:spPr>
          <a:xfrm>
            <a:off x="2285984" y="4857760"/>
            <a:ext cx="2000264" cy="714380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Sassoon Infant Std" pitchFamily="34" charset="0"/>
              </a:rPr>
              <a:t>make something stop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428596" y="2857496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FF0000"/>
                </a:solidFill>
                <a:latin typeface="Sassoon Infant Std" pitchFamily="34" charset="0"/>
              </a:rPr>
              <a:t>nestle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428596" y="5072074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 err="1">
                <a:solidFill>
                  <a:srgbClr val="0070C0"/>
                </a:solidFill>
                <a:latin typeface="Sassoon Infant Std" pitchFamily="34" charset="0"/>
              </a:rPr>
              <a:t>elluq</a:t>
            </a:r>
            <a:r>
              <a:rPr lang="en-GB" b="1" dirty="0">
                <a:solidFill>
                  <a:srgbClr val="0070C0"/>
                </a:solidFill>
                <a:latin typeface="Sassoon Infant Std" pitchFamily="34" charset="0"/>
              </a:rPr>
              <a:t>	</a:t>
            </a:r>
          </a:p>
        </p:txBody>
      </p:sp>
      <p:sp>
        <p:nvSpPr>
          <p:cNvPr id="84" name="Flowchart: Manual Input 83"/>
          <p:cNvSpPr/>
          <p:nvPr/>
        </p:nvSpPr>
        <p:spPr>
          <a:xfrm>
            <a:off x="2285984" y="2643182"/>
            <a:ext cx="2000264" cy="785818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Sassoon Infant Std" pitchFamily="34" charset="0"/>
              </a:rPr>
              <a:t>snuggle/ move into a comfortable position</a:t>
            </a:r>
          </a:p>
        </p:txBody>
      </p:sp>
      <p:sp>
        <p:nvSpPr>
          <p:cNvPr id="43" name="24-Point Star 42"/>
          <p:cNvSpPr/>
          <p:nvPr/>
        </p:nvSpPr>
        <p:spPr>
          <a:xfrm>
            <a:off x="7286644" y="0"/>
            <a:ext cx="1500198" cy="1357322"/>
          </a:xfrm>
          <a:prstGeom prst="star24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KG All of Me" pitchFamily="2" charset="0"/>
              </a:rPr>
              <a:t>2 </a:t>
            </a:r>
            <a:r>
              <a:rPr lang="en-GB" dirty="0" err="1">
                <a:latin typeface="KG All of Me" pitchFamily="2" charset="0"/>
              </a:rPr>
              <a:t>mins</a:t>
            </a:r>
            <a:endParaRPr lang="en-GB" dirty="0">
              <a:latin typeface="KG All of Me" pitchFamily="2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6-Point Star 8"/>
          <p:cNvSpPr/>
          <p:nvPr/>
        </p:nvSpPr>
        <p:spPr>
          <a:xfrm>
            <a:off x="142844" y="0"/>
            <a:ext cx="8715436" cy="1357298"/>
          </a:xfrm>
          <a:prstGeom prst="star6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Sassoon Infant Std" pitchFamily="34" charset="0"/>
              </a:rPr>
              <a:t>ANAGRAMS – </a:t>
            </a:r>
            <a:r>
              <a:rPr lang="en-GB" sz="2800" dirty="0" err="1">
                <a:solidFill>
                  <a:schemeClr val="bg1"/>
                </a:solidFill>
                <a:latin typeface="Sassoon Infant Std" pitchFamily="34" charset="0"/>
              </a:rPr>
              <a:t>unjumble</a:t>
            </a:r>
            <a:r>
              <a:rPr lang="en-GB" sz="2800" dirty="0">
                <a:solidFill>
                  <a:schemeClr val="bg1"/>
                </a:solidFill>
                <a:latin typeface="Sassoon Infant Std" pitchFamily="34" charset="0"/>
              </a:rPr>
              <a:t> the words</a:t>
            </a:r>
          </a:p>
        </p:txBody>
      </p:sp>
      <p:sp>
        <p:nvSpPr>
          <p:cNvPr id="35" name="Flowchart: Manual Input 34"/>
          <p:cNvSpPr/>
          <p:nvPr/>
        </p:nvSpPr>
        <p:spPr>
          <a:xfrm>
            <a:off x="6786578" y="3571876"/>
            <a:ext cx="2000264" cy="785818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Sassoon Infant Std" pitchFamily="34" charset="0"/>
              </a:rPr>
              <a:t>grow rapidly</a:t>
            </a:r>
          </a:p>
        </p:txBody>
      </p:sp>
      <p:sp>
        <p:nvSpPr>
          <p:cNvPr id="37" name="Flowchart: Manual Input 36"/>
          <p:cNvSpPr/>
          <p:nvPr/>
        </p:nvSpPr>
        <p:spPr>
          <a:xfrm>
            <a:off x="6429388" y="2428868"/>
            <a:ext cx="2857520" cy="785818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Sassoon Infant Std" pitchFamily="34" charset="0"/>
              </a:rPr>
              <a:t>flood or overwhelm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428596" y="4071942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rgbClr val="0070C0"/>
              </a:solidFill>
              <a:latin typeface="Sassoon Infant Std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929190" y="3786190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0070C0"/>
                </a:solidFill>
                <a:latin typeface="Sassoon Infant Std" pitchFamily="34" charset="0"/>
              </a:rPr>
              <a:t>   </a:t>
            </a:r>
            <a:r>
              <a:rPr lang="en-GB" b="1" dirty="0" err="1">
                <a:solidFill>
                  <a:srgbClr val="0070C0"/>
                </a:solidFill>
                <a:latin typeface="Sassoon Infant Std" pitchFamily="34" charset="0"/>
              </a:rPr>
              <a:t>urgebon</a:t>
            </a:r>
            <a:endParaRPr lang="en-GB" b="1" dirty="0">
              <a:solidFill>
                <a:srgbClr val="0070C0"/>
              </a:solidFill>
              <a:latin typeface="Sassoon Infant Std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4643438" y="2714620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0070C0"/>
                </a:solidFill>
                <a:latin typeface="Sassoon Infant Std" pitchFamily="34" charset="0"/>
              </a:rPr>
              <a:t>   </a:t>
            </a:r>
            <a:r>
              <a:rPr lang="en-GB" b="1" dirty="0" err="1">
                <a:solidFill>
                  <a:srgbClr val="0070C0"/>
                </a:solidFill>
                <a:latin typeface="Sassoon Infant Std" pitchFamily="34" charset="0"/>
              </a:rPr>
              <a:t>eglude</a:t>
            </a:r>
            <a:endParaRPr lang="en-GB" b="1" dirty="0">
              <a:solidFill>
                <a:srgbClr val="0070C0"/>
              </a:solidFill>
              <a:latin typeface="Sassoon Infant Std" pitchFamily="34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4643438" y="1785926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0070C0"/>
                </a:solidFill>
                <a:latin typeface="Sassoon Infant Std" pitchFamily="34" charset="0"/>
              </a:rPr>
              <a:t>   </a:t>
            </a:r>
            <a:r>
              <a:rPr lang="en-GB" b="1" dirty="0" err="1">
                <a:solidFill>
                  <a:srgbClr val="0070C0"/>
                </a:solidFill>
                <a:latin typeface="Sassoon Infant Std" pitchFamily="34" charset="0"/>
              </a:rPr>
              <a:t>huganuli</a:t>
            </a:r>
            <a:endParaRPr lang="en-GB" b="1" dirty="0">
              <a:solidFill>
                <a:srgbClr val="0070C0"/>
              </a:solidFill>
              <a:latin typeface="Sassoon Infant Std" pitchFamily="34" charset="0"/>
            </a:endParaRPr>
          </a:p>
        </p:txBody>
      </p:sp>
      <p:sp>
        <p:nvSpPr>
          <p:cNvPr id="64" name="Flowchart: Manual Input 63"/>
          <p:cNvSpPr/>
          <p:nvPr/>
        </p:nvSpPr>
        <p:spPr>
          <a:xfrm>
            <a:off x="2143108" y="3786190"/>
            <a:ext cx="2000264" cy="785818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Sassoon Infant Std" pitchFamily="34" charset="0"/>
              </a:rPr>
              <a:t>celebrate</a:t>
            </a:r>
          </a:p>
        </p:txBody>
      </p:sp>
      <p:sp>
        <p:nvSpPr>
          <p:cNvPr id="66" name="Flowchart: Manual Input 65"/>
          <p:cNvSpPr/>
          <p:nvPr/>
        </p:nvSpPr>
        <p:spPr>
          <a:xfrm>
            <a:off x="6500826" y="1500174"/>
            <a:ext cx="2000264" cy="785818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Sassoon Infant Std" pitchFamily="34" charset="0"/>
              </a:rPr>
              <a:t>Be forced to remain in an unpleasant situation.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285720" y="4000504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0070C0"/>
                </a:solidFill>
                <a:latin typeface="Sassoon Infant Std" pitchFamily="34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Sassoon Infant Std" pitchFamily="34" charset="0"/>
              </a:rPr>
              <a:t>jubilate</a:t>
            </a:r>
            <a:endParaRPr lang="en-GB" b="1" dirty="0">
              <a:solidFill>
                <a:srgbClr val="FF0000"/>
              </a:solidFill>
              <a:latin typeface="Sassoon Infant Std" pitchFamily="34" charset="0"/>
            </a:endParaRPr>
          </a:p>
        </p:txBody>
      </p:sp>
      <p:sp>
        <p:nvSpPr>
          <p:cNvPr id="75" name="Flowchart: Manual Input 74"/>
          <p:cNvSpPr/>
          <p:nvPr/>
        </p:nvSpPr>
        <p:spPr>
          <a:xfrm>
            <a:off x="2071670" y="1643050"/>
            <a:ext cx="2000264" cy="785818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Sassoon Infant Std" pitchFamily="34" charset="0"/>
              </a:rPr>
              <a:t>make or create</a:t>
            </a:r>
          </a:p>
        </p:txBody>
      </p:sp>
      <p:sp>
        <p:nvSpPr>
          <p:cNvPr id="78" name="Flowchart: Manual Input 77"/>
          <p:cNvSpPr/>
          <p:nvPr/>
        </p:nvSpPr>
        <p:spPr>
          <a:xfrm>
            <a:off x="6929454" y="4572008"/>
            <a:ext cx="2000264" cy="785818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Sassoon Infant Std" pitchFamily="34" charset="0"/>
              </a:rPr>
              <a:t>breathe in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5072066" y="4857760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0070C0"/>
                </a:solidFill>
                <a:latin typeface="Sassoon Infant Std" pitchFamily="34" charset="0"/>
              </a:rPr>
              <a:t> </a:t>
            </a:r>
            <a:r>
              <a:rPr lang="en-GB" b="1" dirty="0" err="1">
                <a:solidFill>
                  <a:srgbClr val="0070C0"/>
                </a:solidFill>
                <a:latin typeface="Sassoon Infant Std" pitchFamily="34" charset="0"/>
              </a:rPr>
              <a:t>leanhi</a:t>
            </a:r>
            <a:endParaRPr lang="en-GB" b="1" dirty="0">
              <a:solidFill>
                <a:srgbClr val="0070C0"/>
              </a:solidFill>
              <a:latin typeface="Sassoon Infant Std" pitchFamily="34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214282" y="1857364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 err="1">
                <a:solidFill>
                  <a:srgbClr val="FF0000"/>
                </a:solidFill>
                <a:latin typeface="Sassoon Infant Std" pitchFamily="34" charset="0"/>
              </a:rPr>
              <a:t>regof</a:t>
            </a:r>
            <a:endParaRPr lang="en-GB" b="1" dirty="0">
              <a:solidFill>
                <a:srgbClr val="FF0000"/>
              </a:solidFill>
              <a:latin typeface="Sassoon Infant Std" pitchFamily="34" charset="0"/>
            </a:endParaRPr>
          </a:p>
        </p:txBody>
      </p:sp>
      <p:sp>
        <p:nvSpPr>
          <p:cNvPr id="87" name="Flowchart: Manual Input 86"/>
          <p:cNvSpPr/>
          <p:nvPr/>
        </p:nvSpPr>
        <p:spPr>
          <a:xfrm>
            <a:off x="2285984" y="4857760"/>
            <a:ext cx="2000264" cy="714380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Sassoon Infant Std" pitchFamily="34" charset="0"/>
              </a:rPr>
              <a:t>make something stop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428596" y="2857496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FF0000"/>
                </a:solidFill>
                <a:latin typeface="Sassoon Infant Std" pitchFamily="34" charset="0"/>
              </a:rPr>
              <a:t>nestle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428596" y="5072074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 err="1">
                <a:solidFill>
                  <a:srgbClr val="0070C0"/>
                </a:solidFill>
                <a:latin typeface="Sassoon Infant Std" pitchFamily="34" charset="0"/>
              </a:rPr>
              <a:t>elluq</a:t>
            </a:r>
            <a:r>
              <a:rPr lang="en-GB" b="1" dirty="0">
                <a:solidFill>
                  <a:srgbClr val="0070C0"/>
                </a:solidFill>
                <a:latin typeface="Sassoon Infant Std" pitchFamily="34" charset="0"/>
              </a:rPr>
              <a:t>	</a:t>
            </a:r>
          </a:p>
        </p:txBody>
      </p:sp>
      <p:sp>
        <p:nvSpPr>
          <p:cNvPr id="84" name="Flowchart: Manual Input 83"/>
          <p:cNvSpPr/>
          <p:nvPr/>
        </p:nvSpPr>
        <p:spPr>
          <a:xfrm>
            <a:off x="2285984" y="2643182"/>
            <a:ext cx="2000264" cy="785818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Sassoon Infant Std" pitchFamily="34" charset="0"/>
              </a:rPr>
              <a:t>snuggle/ move into a comfortable position</a:t>
            </a:r>
          </a:p>
        </p:txBody>
      </p:sp>
      <p:sp>
        <p:nvSpPr>
          <p:cNvPr id="43" name="24-Point Star 42"/>
          <p:cNvSpPr/>
          <p:nvPr/>
        </p:nvSpPr>
        <p:spPr>
          <a:xfrm>
            <a:off x="7286644" y="0"/>
            <a:ext cx="1500198" cy="1357322"/>
          </a:xfrm>
          <a:prstGeom prst="star24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KG All of Me" pitchFamily="2" charset="0"/>
              </a:rPr>
              <a:t>2 </a:t>
            </a:r>
            <a:r>
              <a:rPr lang="en-GB" dirty="0" err="1">
                <a:latin typeface="KG All of Me" pitchFamily="2" charset="0"/>
              </a:rPr>
              <a:t>mins</a:t>
            </a:r>
            <a:endParaRPr lang="en-GB" dirty="0">
              <a:latin typeface="KG All of Me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428604"/>
            <a:ext cx="8143932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B0F0"/>
                </a:solidFill>
                <a:latin typeface="KG HAPPY Solid" pitchFamily="2" charset="0"/>
              </a:rPr>
              <a:t>CATEGORY OF THE WEEK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740879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assoon Infant Std" pitchFamily="34" charset="0"/>
              </a:rPr>
              <a:t>carpenter </a:t>
            </a:r>
            <a:r>
              <a:rPr lang="en-GB" sz="1000" b="1" dirty="0">
                <a:ln w="18000">
                  <a:noFill/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Webdings" pitchFamily="18" charset="2"/>
              </a:rPr>
              <a:t>n</a:t>
            </a:r>
            <a:r>
              <a:rPr lang="en-GB" sz="4000" b="1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assoon Infant Std" pitchFamily="34" charset="0"/>
              </a:rPr>
              <a:t> optician </a:t>
            </a:r>
            <a:r>
              <a:rPr lang="en-GB" sz="1200" b="1" dirty="0">
                <a:ln w="18000">
                  <a:noFill/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Webdings" pitchFamily="18" charset="2"/>
              </a:rPr>
              <a:t>n</a:t>
            </a:r>
            <a:r>
              <a:rPr lang="en-GB" sz="4000" b="1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Webdings" pitchFamily="18" charset="2"/>
              </a:rPr>
              <a:t> </a:t>
            </a:r>
            <a:r>
              <a:rPr lang="en-GB" sz="4000" b="1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assoon Infant Std" pitchFamily="34" charset="0"/>
              </a:rPr>
              <a:t>plumber </a:t>
            </a:r>
            <a:r>
              <a:rPr lang="en-GB" sz="1200" b="1" dirty="0">
                <a:ln w="18000">
                  <a:noFill/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Webdings" pitchFamily="18" charset="2"/>
              </a:rPr>
              <a:t>n</a:t>
            </a:r>
            <a:r>
              <a:rPr lang="en-GB" sz="4000" b="1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assoon Infant Std" pitchFamily="34" charset="0"/>
              </a:rPr>
              <a:t> horticulturalist </a:t>
            </a:r>
            <a:r>
              <a:rPr lang="en-GB" sz="1200" b="1" dirty="0">
                <a:ln w="18000">
                  <a:noFill/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Webdings" pitchFamily="18" charset="2"/>
              </a:rPr>
              <a:t>n</a:t>
            </a:r>
            <a:r>
              <a:rPr lang="en-GB" sz="1200" b="1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Webdings" pitchFamily="18" charset="2"/>
              </a:rPr>
              <a:t> </a:t>
            </a:r>
            <a:r>
              <a:rPr lang="en-GB" sz="4000" b="1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assoon Infant Std" pitchFamily="34" charset="0"/>
              </a:rPr>
              <a:t>accountant </a:t>
            </a:r>
            <a:r>
              <a:rPr lang="en-GB" sz="1200" b="1" dirty="0">
                <a:ln w="18000">
                  <a:noFill/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Webdings" pitchFamily="18" charset="2"/>
              </a:rPr>
              <a:t>n</a:t>
            </a:r>
            <a:r>
              <a:rPr lang="en-GB" sz="1200" b="1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Webdings" pitchFamily="18" charset="2"/>
              </a:rPr>
              <a:t> </a:t>
            </a:r>
            <a:r>
              <a:rPr lang="en-GB" sz="4000" b="1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assoon Infant Std" pitchFamily="34" charset="0"/>
              </a:rPr>
              <a:t>newsagent</a:t>
            </a:r>
            <a:r>
              <a:rPr lang="en-GB" sz="4000" b="1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Webdings" pitchFamily="18" charset="2"/>
              </a:rPr>
              <a:t> </a:t>
            </a:r>
            <a:r>
              <a:rPr lang="en-GB" sz="1200" b="1" dirty="0">
                <a:ln w="18000">
                  <a:noFill/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Webdings" pitchFamily="18" charset="2"/>
              </a:rPr>
              <a:t>n</a:t>
            </a:r>
            <a:r>
              <a:rPr lang="en-GB" sz="4000" b="1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assoon Infant Std" pitchFamily="34" charset="0"/>
              </a:rPr>
              <a:t> radiographer</a:t>
            </a:r>
            <a:r>
              <a:rPr lang="en-GB" sz="4000" b="1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Webdings" pitchFamily="18" charset="2"/>
              </a:rPr>
              <a:t> </a:t>
            </a:r>
            <a:r>
              <a:rPr lang="en-GB" sz="1200" b="1" dirty="0">
                <a:ln w="18000">
                  <a:noFill/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Webdings" pitchFamily="18" charset="2"/>
              </a:rPr>
              <a:t>n</a:t>
            </a:r>
            <a:r>
              <a:rPr lang="en-GB" sz="4000" b="1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assoon Infant Std" pitchFamily="34" charset="0"/>
              </a:rPr>
              <a:t> barista </a:t>
            </a:r>
            <a:r>
              <a:rPr lang="en-GB" sz="1200" b="1" dirty="0">
                <a:ln w="18000">
                  <a:noFill/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Webdings" pitchFamily="18" charset="2"/>
              </a:rPr>
              <a:t>n</a:t>
            </a:r>
            <a:endParaRPr lang="en-GB" sz="1200" dirty="0">
              <a:ln w="18000">
                <a:noFill/>
                <a:prstDash val="solid"/>
                <a:miter lim="800000"/>
              </a:ln>
              <a:solidFill>
                <a:srgbClr val="FF00FF"/>
              </a:solidFill>
              <a:latin typeface="Sassoon Infant St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728605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  <a:latin typeface="KG HAPPY Solid" pitchFamily="2" charset="0"/>
              </a:rPr>
              <a:t>1) What do all these words have in common?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034" y="4643446"/>
            <a:ext cx="8001056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B0F0"/>
                </a:solidFill>
                <a:latin typeface="KG HAPPY Solid" pitchFamily="2" charset="0"/>
              </a:rPr>
              <a:t>Send your answers in chat.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034" y="5657695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  <a:latin typeface="KG HAPPY Solid" pitchFamily="2" charset="0"/>
              </a:rPr>
              <a:t>2) How many items can you add to this category?</a:t>
            </a:r>
          </a:p>
        </p:txBody>
      </p:sp>
      <p:sp>
        <p:nvSpPr>
          <p:cNvPr id="8" name="8-Point Star 7"/>
          <p:cNvSpPr/>
          <p:nvPr/>
        </p:nvSpPr>
        <p:spPr>
          <a:xfrm>
            <a:off x="1785918" y="1071546"/>
            <a:ext cx="785818" cy="714380"/>
          </a:xfrm>
          <a:prstGeom prst="star8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FF"/>
              </a:solidFill>
            </a:endParaRPr>
          </a:p>
        </p:txBody>
      </p:sp>
      <p:sp>
        <p:nvSpPr>
          <p:cNvPr id="9" name="8-Point Star 8"/>
          <p:cNvSpPr/>
          <p:nvPr/>
        </p:nvSpPr>
        <p:spPr>
          <a:xfrm>
            <a:off x="6715140" y="1071546"/>
            <a:ext cx="785818" cy="714380"/>
          </a:xfrm>
          <a:prstGeom prst="star8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5984" y="1139595"/>
            <a:ext cx="4786346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FF00FF"/>
                </a:solidFill>
                <a:latin typeface="KG All of Me" pitchFamily="2" charset="0"/>
              </a:rPr>
              <a:t>2-minute challenge</a:t>
            </a:r>
          </a:p>
        </p:txBody>
      </p:sp>
      <p:pic>
        <p:nvPicPr>
          <p:cNvPr id="2050" name="Picture 2" descr="C:\Users\mclau\AppData\Local\Microsoft\Windows\INetCache\IE\HVMYDVX0\Toadstool,_Oasis_Whinfell_Forest_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 animBg="1"/>
      <p:bldP spid="7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6-Point Star 8"/>
          <p:cNvSpPr/>
          <p:nvPr/>
        </p:nvSpPr>
        <p:spPr>
          <a:xfrm>
            <a:off x="142844" y="0"/>
            <a:ext cx="8715436" cy="1357298"/>
          </a:xfrm>
          <a:prstGeom prst="star6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Sassoon Infant Std" pitchFamily="34" charset="0"/>
              </a:rPr>
              <a:t>ANAGRAMS – </a:t>
            </a:r>
            <a:r>
              <a:rPr lang="en-GB" sz="2800" dirty="0" err="1">
                <a:solidFill>
                  <a:schemeClr val="bg1"/>
                </a:solidFill>
                <a:latin typeface="Sassoon Infant Std" pitchFamily="34" charset="0"/>
              </a:rPr>
              <a:t>unjumble</a:t>
            </a:r>
            <a:r>
              <a:rPr lang="en-GB" sz="2800" dirty="0">
                <a:solidFill>
                  <a:schemeClr val="bg1"/>
                </a:solidFill>
                <a:latin typeface="Sassoon Infant Std" pitchFamily="34" charset="0"/>
              </a:rPr>
              <a:t> the words</a:t>
            </a:r>
          </a:p>
        </p:txBody>
      </p:sp>
      <p:sp>
        <p:nvSpPr>
          <p:cNvPr id="35" name="Flowchart: Manual Input 34"/>
          <p:cNvSpPr/>
          <p:nvPr/>
        </p:nvSpPr>
        <p:spPr>
          <a:xfrm>
            <a:off x="6786578" y="3571876"/>
            <a:ext cx="2000264" cy="785818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Sassoon Infant Std" pitchFamily="34" charset="0"/>
              </a:rPr>
              <a:t>grow rapidly</a:t>
            </a:r>
          </a:p>
        </p:txBody>
      </p:sp>
      <p:sp>
        <p:nvSpPr>
          <p:cNvPr id="37" name="Flowchart: Manual Input 36"/>
          <p:cNvSpPr/>
          <p:nvPr/>
        </p:nvSpPr>
        <p:spPr>
          <a:xfrm>
            <a:off x="6429388" y="2428868"/>
            <a:ext cx="2857520" cy="785818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Sassoon Infant Std" pitchFamily="34" charset="0"/>
              </a:rPr>
              <a:t>flood or overwhelm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428596" y="4071942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rgbClr val="0070C0"/>
              </a:solidFill>
              <a:latin typeface="Sassoon Infant Std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929190" y="3786190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0070C0"/>
                </a:solidFill>
                <a:latin typeface="Sassoon Infant Std" pitchFamily="34" charset="0"/>
              </a:rPr>
              <a:t>   </a:t>
            </a:r>
            <a:r>
              <a:rPr lang="en-GB" b="1" dirty="0" err="1">
                <a:solidFill>
                  <a:srgbClr val="0070C0"/>
                </a:solidFill>
                <a:latin typeface="Sassoon Infant Std" pitchFamily="34" charset="0"/>
              </a:rPr>
              <a:t>urgebon</a:t>
            </a:r>
            <a:endParaRPr lang="en-GB" b="1" dirty="0">
              <a:solidFill>
                <a:srgbClr val="0070C0"/>
              </a:solidFill>
              <a:latin typeface="Sassoon Infant Std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4643438" y="2714620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0070C0"/>
                </a:solidFill>
                <a:latin typeface="Sassoon Infant Std" pitchFamily="34" charset="0"/>
              </a:rPr>
              <a:t>   </a:t>
            </a:r>
            <a:r>
              <a:rPr lang="en-GB" b="1" dirty="0" err="1">
                <a:solidFill>
                  <a:srgbClr val="0070C0"/>
                </a:solidFill>
                <a:latin typeface="Sassoon Infant Std" pitchFamily="34" charset="0"/>
              </a:rPr>
              <a:t>eglude</a:t>
            </a:r>
            <a:endParaRPr lang="en-GB" b="1" dirty="0">
              <a:solidFill>
                <a:srgbClr val="0070C0"/>
              </a:solidFill>
              <a:latin typeface="Sassoon Infant Std" pitchFamily="34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4643438" y="1785926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0070C0"/>
                </a:solidFill>
                <a:latin typeface="Sassoon Infant Std" pitchFamily="34" charset="0"/>
              </a:rPr>
              <a:t>   </a:t>
            </a:r>
            <a:r>
              <a:rPr lang="en-GB" b="1" dirty="0" err="1">
                <a:solidFill>
                  <a:srgbClr val="0070C0"/>
                </a:solidFill>
                <a:latin typeface="Sassoon Infant Std" pitchFamily="34" charset="0"/>
              </a:rPr>
              <a:t>huganuli</a:t>
            </a:r>
            <a:endParaRPr lang="en-GB" b="1" dirty="0">
              <a:solidFill>
                <a:srgbClr val="0070C0"/>
              </a:solidFill>
              <a:latin typeface="Sassoon Infant Std" pitchFamily="34" charset="0"/>
            </a:endParaRPr>
          </a:p>
        </p:txBody>
      </p:sp>
      <p:sp>
        <p:nvSpPr>
          <p:cNvPr id="64" name="Flowchart: Manual Input 63"/>
          <p:cNvSpPr/>
          <p:nvPr/>
        </p:nvSpPr>
        <p:spPr>
          <a:xfrm>
            <a:off x="2143108" y="3786190"/>
            <a:ext cx="2000264" cy="785818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Sassoon Infant Std" pitchFamily="34" charset="0"/>
              </a:rPr>
              <a:t>celebrate</a:t>
            </a:r>
          </a:p>
        </p:txBody>
      </p:sp>
      <p:sp>
        <p:nvSpPr>
          <p:cNvPr id="66" name="Flowchart: Manual Input 65"/>
          <p:cNvSpPr/>
          <p:nvPr/>
        </p:nvSpPr>
        <p:spPr>
          <a:xfrm>
            <a:off x="6500826" y="1500174"/>
            <a:ext cx="2000264" cy="785818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Sassoon Infant Std" pitchFamily="34" charset="0"/>
              </a:rPr>
              <a:t>Be forced to remain in an unpleasant situation.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285720" y="4000504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0070C0"/>
                </a:solidFill>
                <a:latin typeface="Sassoon Infant Std" pitchFamily="34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Sassoon Infant Std" pitchFamily="34" charset="0"/>
              </a:rPr>
              <a:t>jubilate</a:t>
            </a:r>
            <a:endParaRPr lang="en-GB" b="1" dirty="0">
              <a:solidFill>
                <a:srgbClr val="FF0000"/>
              </a:solidFill>
              <a:latin typeface="Sassoon Infant Std" pitchFamily="34" charset="0"/>
            </a:endParaRPr>
          </a:p>
        </p:txBody>
      </p:sp>
      <p:sp>
        <p:nvSpPr>
          <p:cNvPr id="75" name="Flowchart: Manual Input 74"/>
          <p:cNvSpPr/>
          <p:nvPr/>
        </p:nvSpPr>
        <p:spPr>
          <a:xfrm>
            <a:off x="2071670" y="1643050"/>
            <a:ext cx="2000264" cy="785818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Sassoon Infant Std" pitchFamily="34" charset="0"/>
              </a:rPr>
              <a:t>make or create</a:t>
            </a:r>
          </a:p>
        </p:txBody>
      </p:sp>
      <p:sp>
        <p:nvSpPr>
          <p:cNvPr id="78" name="Flowchart: Manual Input 77"/>
          <p:cNvSpPr/>
          <p:nvPr/>
        </p:nvSpPr>
        <p:spPr>
          <a:xfrm>
            <a:off x="6929454" y="4572008"/>
            <a:ext cx="2000264" cy="785818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Sassoon Infant Std" pitchFamily="34" charset="0"/>
              </a:rPr>
              <a:t>breathe in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5072066" y="4857760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0070C0"/>
                </a:solidFill>
                <a:latin typeface="Sassoon Infant Std" pitchFamily="34" charset="0"/>
              </a:rPr>
              <a:t> </a:t>
            </a:r>
            <a:r>
              <a:rPr lang="en-GB" b="1" dirty="0" err="1">
                <a:solidFill>
                  <a:srgbClr val="0070C0"/>
                </a:solidFill>
                <a:latin typeface="Sassoon Infant Std" pitchFamily="34" charset="0"/>
              </a:rPr>
              <a:t>leanhi</a:t>
            </a:r>
            <a:endParaRPr lang="en-GB" b="1" dirty="0">
              <a:solidFill>
                <a:srgbClr val="0070C0"/>
              </a:solidFill>
              <a:latin typeface="Sassoon Infant Std" pitchFamily="34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214282" y="1857364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 err="1">
                <a:solidFill>
                  <a:srgbClr val="FF0000"/>
                </a:solidFill>
                <a:latin typeface="Sassoon Infant Std" pitchFamily="34" charset="0"/>
              </a:rPr>
              <a:t>regof</a:t>
            </a:r>
            <a:endParaRPr lang="en-GB" b="1" dirty="0">
              <a:solidFill>
                <a:srgbClr val="FF0000"/>
              </a:solidFill>
              <a:latin typeface="Sassoon Infant Std" pitchFamily="34" charset="0"/>
            </a:endParaRPr>
          </a:p>
        </p:txBody>
      </p:sp>
      <p:sp>
        <p:nvSpPr>
          <p:cNvPr id="87" name="Flowchart: Manual Input 86"/>
          <p:cNvSpPr/>
          <p:nvPr/>
        </p:nvSpPr>
        <p:spPr>
          <a:xfrm>
            <a:off x="2285984" y="4857760"/>
            <a:ext cx="2000264" cy="714380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Sassoon Infant Std" pitchFamily="34" charset="0"/>
              </a:rPr>
              <a:t>make something stop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428596" y="2857496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FF0000"/>
                </a:solidFill>
                <a:latin typeface="Sassoon Infant Std" pitchFamily="34" charset="0"/>
              </a:rPr>
              <a:t>nestle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428596" y="5072074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FF0000"/>
                </a:solidFill>
                <a:latin typeface="Sassoon Infant Std" pitchFamily="34" charset="0"/>
              </a:rPr>
              <a:t>quell</a:t>
            </a:r>
            <a:r>
              <a:rPr lang="en-GB" b="1" dirty="0">
                <a:solidFill>
                  <a:srgbClr val="0070C0"/>
                </a:solidFill>
                <a:latin typeface="Sassoon Infant Std" pitchFamily="34" charset="0"/>
              </a:rPr>
              <a:t>	</a:t>
            </a:r>
          </a:p>
        </p:txBody>
      </p:sp>
      <p:sp>
        <p:nvSpPr>
          <p:cNvPr id="84" name="Flowchart: Manual Input 83"/>
          <p:cNvSpPr/>
          <p:nvPr/>
        </p:nvSpPr>
        <p:spPr>
          <a:xfrm>
            <a:off x="2285984" y="2643182"/>
            <a:ext cx="2000264" cy="785818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Sassoon Infant Std" pitchFamily="34" charset="0"/>
              </a:rPr>
              <a:t>snuggle/ move into a comfortable position</a:t>
            </a:r>
          </a:p>
        </p:txBody>
      </p:sp>
      <p:sp>
        <p:nvSpPr>
          <p:cNvPr id="43" name="24-Point Star 42"/>
          <p:cNvSpPr/>
          <p:nvPr/>
        </p:nvSpPr>
        <p:spPr>
          <a:xfrm>
            <a:off x="7286644" y="0"/>
            <a:ext cx="1500198" cy="1357322"/>
          </a:xfrm>
          <a:prstGeom prst="star24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KG All of Me" pitchFamily="2" charset="0"/>
              </a:rPr>
              <a:t>2 </a:t>
            </a:r>
            <a:r>
              <a:rPr lang="en-GB" dirty="0" err="1">
                <a:latin typeface="KG All of Me" pitchFamily="2" charset="0"/>
              </a:rPr>
              <a:t>mins</a:t>
            </a:r>
            <a:endParaRPr lang="en-GB" dirty="0">
              <a:latin typeface="KG All of Me" pitchFamily="2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6-Point Star 8"/>
          <p:cNvSpPr/>
          <p:nvPr/>
        </p:nvSpPr>
        <p:spPr>
          <a:xfrm>
            <a:off x="142844" y="0"/>
            <a:ext cx="8715436" cy="1357298"/>
          </a:xfrm>
          <a:prstGeom prst="star6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Sassoon Infant Std" pitchFamily="34" charset="0"/>
              </a:rPr>
              <a:t>ANAGRAMS – </a:t>
            </a:r>
            <a:r>
              <a:rPr lang="en-GB" sz="2800" dirty="0" err="1">
                <a:solidFill>
                  <a:schemeClr val="bg1"/>
                </a:solidFill>
                <a:latin typeface="Sassoon Infant Std" pitchFamily="34" charset="0"/>
              </a:rPr>
              <a:t>unjumble</a:t>
            </a:r>
            <a:r>
              <a:rPr lang="en-GB" sz="2800" dirty="0">
                <a:solidFill>
                  <a:schemeClr val="bg1"/>
                </a:solidFill>
                <a:latin typeface="Sassoon Infant Std" pitchFamily="34" charset="0"/>
              </a:rPr>
              <a:t> the words</a:t>
            </a:r>
          </a:p>
        </p:txBody>
      </p:sp>
      <p:sp>
        <p:nvSpPr>
          <p:cNvPr id="35" name="Flowchart: Manual Input 34"/>
          <p:cNvSpPr/>
          <p:nvPr/>
        </p:nvSpPr>
        <p:spPr>
          <a:xfrm>
            <a:off x="6786578" y="3571876"/>
            <a:ext cx="2000264" cy="785818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Sassoon Infant Std" pitchFamily="34" charset="0"/>
              </a:rPr>
              <a:t>grow rapidly</a:t>
            </a:r>
          </a:p>
        </p:txBody>
      </p:sp>
      <p:sp>
        <p:nvSpPr>
          <p:cNvPr id="37" name="Flowchart: Manual Input 36"/>
          <p:cNvSpPr/>
          <p:nvPr/>
        </p:nvSpPr>
        <p:spPr>
          <a:xfrm>
            <a:off x="6429388" y="2428868"/>
            <a:ext cx="2857520" cy="785818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Sassoon Infant Std" pitchFamily="34" charset="0"/>
              </a:rPr>
              <a:t>flood or overwhelm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428596" y="4071942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rgbClr val="0070C0"/>
              </a:solidFill>
              <a:latin typeface="Sassoon Infant Std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929190" y="3786190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0070C0"/>
                </a:solidFill>
                <a:latin typeface="Sassoon Infant Std" pitchFamily="34" charset="0"/>
              </a:rPr>
              <a:t>   </a:t>
            </a:r>
            <a:r>
              <a:rPr lang="en-GB" b="1" dirty="0" err="1">
                <a:solidFill>
                  <a:srgbClr val="0070C0"/>
                </a:solidFill>
                <a:latin typeface="Sassoon Infant Std" pitchFamily="34" charset="0"/>
              </a:rPr>
              <a:t>urgebon</a:t>
            </a:r>
            <a:endParaRPr lang="en-GB" b="1" dirty="0">
              <a:solidFill>
                <a:srgbClr val="0070C0"/>
              </a:solidFill>
              <a:latin typeface="Sassoon Infant Std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4643438" y="2714620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0070C0"/>
                </a:solidFill>
                <a:latin typeface="Sassoon Infant Std" pitchFamily="34" charset="0"/>
              </a:rPr>
              <a:t>   </a:t>
            </a:r>
            <a:r>
              <a:rPr lang="en-GB" b="1" dirty="0" err="1">
                <a:solidFill>
                  <a:srgbClr val="0070C0"/>
                </a:solidFill>
                <a:latin typeface="Sassoon Infant Std" pitchFamily="34" charset="0"/>
              </a:rPr>
              <a:t>eglude</a:t>
            </a:r>
            <a:endParaRPr lang="en-GB" b="1" dirty="0">
              <a:solidFill>
                <a:srgbClr val="0070C0"/>
              </a:solidFill>
              <a:latin typeface="Sassoon Infant Std" pitchFamily="34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4643438" y="1785926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0070C0"/>
                </a:solidFill>
                <a:latin typeface="Sassoon Infant Std" pitchFamily="34" charset="0"/>
              </a:rPr>
              <a:t>   </a:t>
            </a:r>
            <a:r>
              <a:rPr lang="en-GB" b="1" dirty="0">
                <a:solidFill>
                  <a:srgbClr val="FF0000"/>
                </a:solidFill>
                <a:latin typeface="Sassoon Infant Std" pitchFamily="34" charset="0"/>
              </a:rPr>
              <a:t>languish</a:t>
            </a:r>
          </a:p>
        </p:txBody>
      </p:sp>
      <p:sp>
        <p:nvSpPr>
          <p:cNvPr id="64" name="Flowchart: Manual Input 63"/>
          <p:cNvSpPr/>
          <p:nvPr/>
        </p:nvSpPr>
        <p:spPr>
          <a:xfrm>
            <a:off x="2143108" y="3786190"/>
            <a:ext cx="2000264" cy="785818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Sassoon Infant Std" pitchFamily="34" charset="0"/>
              </a:rPr>
              <a:t>celebrate</a:t>
            </a:r>
          </a:p>
        </p:txBody>
      </p:sp>
      <p:sp>
        <p:nvSpPr>
          <p:cNvPr id="66" name="Flowchart: Manual Input 65"/>
          <p:cNvSpPr/>
          <p:nvPr/>
        </p:nvSpPr>
        <p:spPr>
          <a:xfrm>
            <a:off x="6500826" y="1500174"/>
            <a:ext cx="2000264" cy="785818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Sassoon Infant Std" pitchFamily="34" charset="0"/>
              </a:rPr>
              <a:t>Be forced to remain in an unpleasant situation.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285720" y="4000504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0070C0"/>
                </a:solidFill>
                <a:latin typeface="Sassoon Infant Std" pitchFamily="34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Sassoon Infant Std" pitchFamily="34" charset="0"/>
              </a:rPr>
              <a:t>jubilate</a:t>
            </a:r>
            <a:endParaRPr lang="en-GB" b="1" dirty="0">
              <a:solidFill>
                <a:srgbClr val="FF0000"/>
              </a:solidFill>
              <a:latin typeface="Sassoon Infant Std" pitchFamily="34" charset="0"/>
            </a:endParaRPr>
          </a:p>
        </p:txBody>
      </p:sp>
      <p:sp>
        <p:nvSpPr>
          <p:cNvPr id="75" name="Flowchart: Manual Input 74"/>
          <p:cNvSpPr/>
          <p:nvPr/>
        </p:nvSpPr>
        <p:spPr>
          <a:xfrm>
            <a:off x="2071670" y="1643050"/>
            <a:ext cx="2000264" cy="785818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Sassoon Infant Std" pitchFamily="34" charset="0"/>
              </a:rPr>
              <a:t>make or create</a:t>
            </a:r>
          </a:p>
        </p:txBody>
      </p:sp>
      <p:sp>
        <p:nvSpPr>
          <p:cNvPr id="78" name="Flowchart: Manual Input 77"/>
          <p:cNvSpPr/>
          <p:nvPr/>
        </p:nvSpPr>
        <p:spPr>
          <a:xfrm>
            <a:off x="6929454" y="4572008"/>
            <a:ext cx="2000264" cy="785818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Sassoon Infant Std" pitchFamily="34" charset="0"/>
              </a:rPr>
              <a:t>breathe in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5072066" y="4857760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0070C0"/>
                </a:solidFill>
                <a:latin typeface="Sassoon Infant Std" pitchFamily="34" charset="0"/>
              </a:rPr>
              <a:t> </a:t>
            </a:r>
            <a:r>
              <a:rPr lang="en-GB" b="1" dirty="0" err="1">
                <a:solidFill>
                  <a:srgbClr val="0070C0"/>
                </a:solidFill>
                <a:latin typeface="Sassoon Infant Std" pitchFamily="34" charset="0"/>
              </a:rPr>
              <a:t>leanhi</a:t>
            </a:r>
            <a:endParaRPr lang="en-GB" b="1" dirty="0">
              <a:solidFill>
                <a:srgbClr val="0070C0"/>
              </a:solidFill>
              <a:latin typeface="Sassoon Infant Std" pitchFamily="34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214282" y="1857364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 err="1">
                <a:solidFill>
                  <a:srgbClr val="FF0000"/>
                </a:solidFill>
                <a:latin typeface="Sassoon Infant Std" pitchFamily="34" charset="0"/>
              </a:rPr>
              <a:t>regof</a:t>
            </a:r>
            <a:endParaRPr lang="en-GB" b="1" dirty="0">
              <a:solidFill>
                <a:srgbClr val="FF0000"/>
              </a:solidFill>
              <a:latin typeface="Sassoon Infant Std" pitchFamily="34" charset="0"/>
            </a:endParaRPr>
          </a:p>
        </p:txBody>
      </p:sp>
      <p:sp>
        <p:nvSpPr>
          <p:cNvPr id="87" name="Flowchart: Manual Input 86"/>
          <p:cNvSpPr/>
          <p:nvPr/>
        </p:nvSpPr>
        <p:spPr>
          <a:xfrm>
            <a:off x="2285984" y="4857760"/>
            <a:ext cx="2000264" cy="714380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Sassoon Infant Std" pitchFamily="34" charset="0"/>
              </a:rPr>
              <a:t>make something stop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428596" y="2857496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FF0000"/>
                </a:solidFill>
                <a:latin typeface="Sassoon Infant Std" pitchFamily="34" charset="0"/>
              </a:rPr>
              <a:t>nestle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428596" y="5072074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FF0000"/>
                </a:solidFill>
                <a:latin typeface="Sassoon Infant Std" pitchFamily="34" charset="0"/>
              </a:rPr>
              <a:t>quell</a:t>
            </a:r>
            <a:r>
              <a:rPr lang="en-GB" b="1" dirty="0">
                <a:solidFill>
                  <a:srgbClr val="0070C0"/>
                </a:solidFill>
                <a:latin typeface="Sassoon Infant Std" pitchFamily="34" charset="0"/>
              </a:rPr>
              <a:t>	</a:t>
            </a:r>
          </a:p>
        </p:txBody>
      </p:sp>
      <p:sp>
        <p:nvSpPr>
          <p:cNvPr id="84" name="Flowchart: Manual Input 83"/>
          <p:cNvSpPr/>
          <p:nvPr/>
        </p:nvSpPr>
        <p:spPr>
          <a:xfrm>
            <a:off x="2285984" y="2643182"/>
            <a:ext cx="2000264" cy="785818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Sassoon Infant Std" pitchFamily="34" charset="0"/>
              </a:rPr>
              <a:t>snuggle/ move into a comfortable position</a:t>
            </a:r>
          </a:p>
        </p:txBody>
      </p:sp>
      <p:sp>
        <p:nvSpPr>
          <p:cNvPr id="43" name="24-Point Star 42"/>
          <p:cNvSpPr/>
          <p:nvPr/>
        </p:nvSpPr>
        <p:spPr>
          <a:xfrm>
            <a:off x="7286644" y="0"/>
            <a:ext cx="1500198" cy="1357322"/>
          </a:xfrm>
          <a:prstGeom prst="star24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KG All of Me" pitchFamily="2" charset="0"/>
              </a:rPr>
              <a:t>2 </a:t>
            </a:r>
            <a:r>
              <a:rPr lang="en-GB" dirty="0" err="1">
                <a:latin typeface="KG All of Me" pitchFamily="2" charset="0"/>
              </a:rPr>
              <a:t>mins</a:t>
            </a:r>
            <a:endParaRPr lang="en-GB" dirty="0">
              <a:latin typeface="KG All of Me" pitchFamily="2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6-Point Star 8"/>
          <p:cNvSpPr/>
          <p:nvPr/>
        </p:nvSpPr>
        <p:spPr>
          <a:xfrm>
            <a:off x="142844" y="0"/>
            <a:ext cx="8715436" cy="1357298"/>
          </a:xfrm>
          <a:prstGeom prst="star6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Sassoon Infant Std" pitchFamily="34" charset="0"/>
              </a:rPr>
              <a:t>ANAGRAMS – </a:t>
            </a:r>
            <a:r>
              <a:rPr lang="en-GB" sz="2800" dirty="0" err="1">
                <a:solidFill>
                  <a:schemeClr val="bg1"/>
                </a:solidFill>
                <a:latin typeface="Sassoon Infant Std" pitchFamily="34" charset="0"/>
              </a:rPr>
              <a:t>unjumble</a:t>
            </a:r>
            <a:r>
              <a:rPr lang="en-GB" sz="2800" dirty="0">
                <a:solidFill>
                  <a:schemeClr val="bg1"/>
                </a:solidFill>
                <a:latin typeface="Sassoon Infant Std" pitchFamily="34" charset="0"/>
              </a:rPr>
              <a:t> the words</a:t>
            </a:r>
          </a:p>
        </p:txBody>
      </p:sp>
      <p:sp>
        <p:nvSpPr>
          <p:cNvPr id="35" name="Flowchart: Manual Input 34"/>
          <p:cNvSpPr/>
          <p:nvPr/>
        </p:nvSpPr>
        <p:spPr>
          <a:xfrm>
            <a:off x="6786578" y="3571876"/>
            <a:ext cx="2000264" cy="785818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Sassoon Infant Std" pitchFamily="34" charset="0"/>
              </a:rPr>
              <a:t>grow rapidly</a:t>
            </a:r>
          </a:p>
        </p:txBody>
      </p:sp>
      <p:sp>
        <p:nvSpPr>
          <p:cNvPr id="37" name="Flowchart: Manual Input 36"/>
          <p:cNvSpPr/>
          <p:nvPr/>
        </p:nvSpPr>
        <p:spPr>
          <a:xfrm>
            <a:off x="6429388" y="2428868"/>
            <a:ext cx="2857520" cy="785818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Sassoon Infant Std" pitchFamily="34" charset="0"/>
              </a:rPr>
              <a:t>flood or overwhelm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428596" y="4071942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rgbClr val="0070C0"/>
              </a:solidFill>
              <a:latin typeface="Sassoon Infant Std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929190" y="3786190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0070C0"/>
                </a:solidFill>
                <a:latin typeface="Sassoon Infant Std" pitchFamily="34" charset="0"/>
              </a:rPr>
              <a:t>   </a:t>
            </a:r>
            <a:r>
              <a:rPr lang="en-GB" b="1" dirty="0" err="1">
                <a:solidFill>
                  <a:srgbClr val="0070C0"/>
                </a:solidFill>
                <a:latin typeface="Sassoon Infant Std" pitchFamily="34" charset="0"/>
              </a:rPr>
              <a:t>urgebon</a:t>
            </a:r>
            <a:endParaRPr lang="en-GB" b="1" dirty="0">
              <a:solidFill>
                <a:srgbClr val="0070C0"/>
              </a:solidFill>
              <a:latin typeface="Sassoon Infant Std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4643438" y="2714620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0070C0"/>
                </a:solidFill>
                <a:latin typeface="Sassoon Infant Std" pitchFamily="34" charset="0"/>
              </a:rPr>
              <a:t>  </a:t>
            </a:r>
            <a:r>
              <a:rPr lang="en-GB" b="1" dirty="0">
                <a:solidFill>
                  <a:srgbClr val="FF0000"/>
                </a:solidFill>
                <a:latin typeface="Sassoon Infant Std" pitchFamily="34" charset="0"/>
              </a:rPr>
              <a:t>deluge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4643438" y="1785926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0070C0"/>
                </a:solidFill>
                <a:latin typeface="Sassoon Infant Std" pitchFamily="34" charset="0"/>
              </a:rPr>
              <a:t>   </a:t>
            </a:r>
            <a:r>
              <a:rPr lang="en-GB" b="1" dirty="0">
                <a:solidFill>
                  <a:srgbClr val="FF0000"/>
                </a:solidFill>
                <a:latin typeface="Sassoon Infant Std" pitchFamily="34" charset="0"/>
              </a:rPr>
              <a:t>languish</a:t>
            </a:r>
          </a:p>
        </p:txBody>
      </p:sp>
      <p:sp>
        <p:nvSpPr>
          <p:cNvPr id="64" name="Flowchart: Manual Input 63"/>
          <p:cNvSpPr/>
          <p:nvPr/>
        </p:nvSpPr>
        <p:spPr>
          <a:xfrm>
            <a:off x="2143108" y="3786190"/>
            <a:ext cx="2000264" cy="785818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Sassoon Infant Std" pitchFamily="34" charset="0"/>
              </a:rPr>
              <a:t>celebrate</a:t>
            </a:r>
          </a:p>
        </p:txBody>
      </p:sp>
      <p:sp>
        <p:nvSpPr>
          <p:cNvPr id="66" name="Flowchart: Manual Input 65"/>
          <p:cNvSpPr/>
          <p:nvPr/>
        </p:nvSpPr>
        <p:spPr>
          <a:xfrm>
            <a:off x="6500826" y="1500174"/>
            <a:ext cx="2000264" cy="785818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Sassoon Infant Std" pitchFamily="34" charset="0"/>
              </a:rPr>
              <a:t>Be forced to remain in an unpleasant situation.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285720" y="4000504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0070C0"/>
                </a:solidFill>
                <a:latin typeface="Sassoon Infant Std" pitchFamily="34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Sassoon Infant Std" pitchFamily="34" charset="0"/>
              </a:rPr>
              <a:t>jubilate</a:t>
            </a:r>
            <a:endParaRPr lang="en-GB" b="1" dirty="0">
              <a:solidFill>
                <a:srgbClr val="FF0000"/>
              </a:solidFill>
              <a:latin typeface="Sassoon Infant Std" pitchFamily="34" charset="0"/>
            </a:endParaRPr>
          </a:p>
        </p:txBody>
      </p:sp>
      <p:sp>
        <p:nvSpPr>
          <p:cNvPr id="75" name="Flowchart: Manual Input 74"/>
          <p:cNvSpPr/>
          <p:nvPr/>
        </p:nvSpPr>
        <p:spPr>
          <a:xfrm>
            <a:off x="2071670" y="1643050"/>
            <a:ext cx="2000264" cy="785818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Sassoon Infant Std" pitchFamily="34" charset="0"/>
              </a:rPr>
              <a:t>make or create</a:t>
            </a:r>
          </a:p>
        </p:txBody>
      </p:sp>
      <p:sp>
        <p:nvSpPr>
          <p:cNvPr id="78" name="Flowchart: Manual Input 77"/>
          <p:cNvSpPr/>
          <p:nvPr/>
        </p:nvSpPr>
        <p:spPr>
          <a:xfrm>
            <a:off x="6929454" y="4572008"/>
            <a:ext cx="2000264" cy="785818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Sassoon Infant Std" pitchFamily="34" charset="0"/>
              </a:rPr>
              <a:t>breathe in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5072066" y="4857760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0070C0"/>
                </a:solidFill>
                <a:latin typeface="Sassoon Infant Std" pitchFamily="34" charset="0"/>
              </a:rPr>
              <a:t> </a:t>
            </a:r>
            <a:r>
              <a:rPr lang="en-GB" b="1" dirty="0" err="1">
                <a:solidFill>
                  <a:srgbClr val="0070C0"/>
                </a:solidFill>
                <a:latin typeface="Sassoon Infant Std" pitchFamily="34" charset="0"/>
              </a:rPr>
              <a:t>leanhi</a:t>
            </a:r>
            <a:endParaRPr lang="en-GB" b="1" dirty="0">
              <a:solidFill>
                <a:srgbClr val="0070C0"/>
              </a:solidFill>
              <a:latin typeface="Sassoon Infant Std" pitchFamily="34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214282" y="1857364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 err="1">
                <a:solidFill>
                  <a:srgbClr val="FF0000"/>
                </a:solidFill>
                <a:latin typeface="Sassoon Infant Std" pitchFamily="34" charset="0"/>
              </a:rPr>
              <a:t>regof</a:t>
            </a:r>
            <a:endParaRPr lang="en-GB" b="1" dirty="0">
              <a:solidFill>
                <a:srgbClr val="FF0000"/>
              </a:solidFill>
              <a:latin typeface="Sassoon Infant Std" pitchFamily="34" charset="0"/>
            </a:endParaRPr>
          </a:p>
        </p:txBody>
      </p:sp>
      <p:sp>
        <p:nvSpPr>
          <p:cNvPr id="87" name="Flowchart: Manual Input 86"/>
          <p:cNvSpPr/>
          <p:nvPr/>
        </p:nvSpPr>
        <p:spPr>
          <a:xfrm>
            <a:off x="2285984" y="4857760"/>
            <a:ext cx="2000264" cy="714380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Sassoon Infant Std" pitchFamily="34" charset="0"/>
              </a:rPr>
              <a:t>make something stop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428596" y="2857496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FF0000"/>
                </a:solidFill>
                <a:latin typeface="Sassoon Infant Std" pitchFamily="34" charset="0"/>
              </a:rPr>
              <a:t>nestle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428596" y="5072074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FF0000"/>
                </a:solidFill>
                <a:latin typeface="Sassoon Infant Std" pitchFamily="34" charset="0"/>
              </a:rPr>
              <a:t>quell</a:t>
            </a:r>
            <a:r>
              <a:rPr lang="en-GB" b="1" dirty="0">
                <a:solidFill>
                  <a:srgbClr val="0070C0"/>
                </a:solidFill>
                <a:latin typeface="Sassoon Infant Std" pitchFamily="34" charset="0"/>
              </a:rPr>
              <a:t>	</a:t>
            </a:r>
          </a:p>
        </p:txBody>
      </p:sp>
      <p:sp>
        <p:nvSpPr>
          <p:cNvPr id="84" name="Flowchart: Manual Input 83"/>
          <p:cNvSpPr/>
          <p:nvPr/>
        </p:nvSpPr>
        <p:spPr>
          <a:xfrm>
            <a:off x="2285984" y="2643182"/>
            <a:ext cx="2000264" cy="785818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Sassoon Infant Std" pitchFamily="34" charset="0"/>
              </a:rPr>
              <a:t>snuggle/ move into a comfortable position</a:t>
            </a:r>
          </a:p>
        </p:txBody>
      </p:sp>
      <p:sp>
        <p:nvSpPr>
          <p:cNvPr id="43" name="24-Point Star 42"/>
          <p:cNvSpPr/>
          <p:nvPr/>
        </p:nvSpPr>
        <p:spPr>
          <a:xfrm>
            <a:off x="7286644" y="0"/>
            <a:ext cx="1500198" cy="1357322"/>
          </a:xfrm>
          <a:prstGeom prst="star24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KG All of Me" pitchFamily="2" charset="0"/>
              </a:rPr>
              <a:t>2 </a:t>
            </a:r>
            <a:r>
              <a:rPr lang="en-GB" dirty="0" err="1">
                <a:latin typeface="KG All of Me" pitchFamily="2" charset="0"/>
              </a:rPr>
              <a:t>mins</a:t>
            </a:r>
            <a:endParaRPr lang="en-GB" dirty="0">
              <a:latin typeface="KG All of Me" pitchFamily="2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6-Point Star 8"/>
          <p:cNvSpPr/>
          <p:nvPr/>
        </p:nvSpPr>
        <p:spPr>
          <a:xfrm>
            <a:off x="142844" y="0"/>
            <a:ext cx="8715436" cy="1357298"/>
          </a:xfrm>
          <a:prstGeom prst="star6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Sassoon Infant Std" pitchFamily="34" charset="0"/>
              </a:rPr>
              <a:t>ANAGRAMS – </a:t>
            </a:r>
            <a:r>
              <a:rPr lang="en-GB" sz="2800" dirty="0" err="1">
                <a:solidFill>
                  <a:schemeClr val="bg1"/>
                </a:solidFill>
                <a:latin typeface="Sassoon Infant Std" pitchFamily="34" charset="0"/>
              </a:rPr>
              <a:t>unjumble</a:t>
            </a:r>
            <a:r>
              <a:rPr lang="en-GB" sz="2800" dirty="0">
                <a:solidFill>
                  <a:schemeClr val="bg1"/>
                </a:solidFill>
                <a:latin typeface="Sassoon Infant Std" pitchFamily="34" charset="0"/>
              </a:rPr>
              <a:t> the words</a:t>
            </a:r>
          </a:p>
        </p:txBody>
      </p:sp>
      <p:sp>
        <p:nvSpPr>
          <p:cNvPr id="35" name="Flowchart: Manual Input 34"/>
          <p:cNvSpPr/>
          <p:nvPr/>
        </p:nvSpPr>
        <p:spPr>
          <a:xfrm>
            <a:off x="6786578" y="3571876"/>
            <a:ext cx="2000264" cy="785818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Sassoon Infant Std" pitchFamily="34" charset="0"/>
              </a:rPr>
              <a:t>grow rapidly</a:t>
            </a:r>
          </a:p>
        </p:txBody>
      </p:sp>
      <p:sp>
        <p:nvSpPr>
          <p:cNvPr id="37" name="Flowchart: Manual Input 36"/>
          <p:cNvSpPr/>
          <p:nvPr/>
        </p:nvSpPr>
        <p:spPr>
          <a:xfrm>
            <a:off x="6429388" y="2428868"/>
            <a:ext cx="2857520" cy="785818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Sassoon Infant Std" pitchFamily="34" charset="0"/>
              </a:rPr>
              <a:t>flood or overwhelm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428596" y="4071942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rgbClr val="0070C0"/>
              </a:solidFill>
              <a:latin typeface="Sassoon Infant Std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929190" y="3786190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0070C0"/>
                </a:solidFill>
                <a:latin typeface="Sassoon Infant Std" pitchFamily="34" charset="0"/>
              </a:rPr>
              <a:t>   </a:t>
            </a:r>
            <a:r>
              <a:rPr lang="en-GB" b="1" dirty="0">
                <a:solidFill>
                  <a:srgbClr val="FF0000"/>
                </a:solidFill>
                <a:latin typeface="Sassoon Infant Std" pitchFamily="34" charset="0"/>
              </a:rPr>
              <a:t>burgeon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643438" y="2714620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0070C0"/>
                </a:solidFill>
                <a:latin typeface="Sassoon Infant Std" pitchFamily="34" charset="0"/>
              </a:rPr>
              <a:t>  </a:t>
            </a:r>
            <a:r>
              <a:rPr lang="en-GB" b="1" dirty="0">
                <a:solidFill>
                  <a:srgbClr val="FF0000"/>
                </a:solidFill>
                <a:latin typeface="Sassoon Infant Std" pitchFamily="34" charset="0"/>
              </a:rPr>
              <a:t>deluge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4643438" y="1785926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0070C0"/>
                </a:solidFill>
                <a:latin typeface="Sassoon Infant Std" pitchFamily="34" charset="0"/>
              </a:rPr>
              <a:t>   </a:t>
            </a:r>
            <a:r>
              <a:rPr lang="en-GB" b="1" dirty="0">
                <a:solidFill>
                  <a:srgbClr val="FF0000"/>
                </a:solidFill>
                <a:latin typeface="Sassoon Infant Std" pitchFamily="34" charset="0"/>
              </a:rPr>
              <a:t>languish</a:t>
            </a:r>
          </a:p>
        </p:txBody>
      </p:sp>
      <p:sp>
        <p:nvSpPr>
          <p:cNvPr id="64" name="Flowchart: Manual Input 63"/>
          <p:cNvSpPr/>
          <p:nvPr/>
        </p:nvSpPr>
        <p:spPr>
          <a:xfrm>
            <a:off x="2143108" y="3786190"/>
            <a:ext cx="2000264" cy="785818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Sassoon Infant Std" pitchFamily="34" charset="0"/>
              </a:rPr>
              <a:t>celebrate</a:t>
            </a:r>
          </a:p>
        </p:txBody>
      </p:sp>
      <p:sp>
        <p:nvSpPr>
          <p:cNvPr id="66" name="Flowchart: Manual Input 65"/>
          <p:cNvSpPr/>
          <p:nvPr/>
        </p:nvSpPr>
        <p:spPr>
          <a:xfrm>
            <a:off x="6500826" y="1500174"/>
            <a:ext cx="2000264" cy="785818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Sassoon Infant Std" pitchFamily="34" charset="0"/>
              </a:rPr>
              <a:t>Be forced to remain in an unpleasant situation.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285720" y="4000504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0070C0"/>
                </a:solidFill>
                <a:latin typeface="Sassoon Infant Std" pitchFamily="34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Sassoon Infant Std" pitchFamily="34" charset="0"/>
              </a:rPr>
              <a:t>jubilate</a:t>
            </a:r>
            <a:endParaRPr lang="en-GB" b="1" dirty="0">
              <a:solidFill>
                <a:srgbClr val="FF0000"/>
              </a:solidFill>
              <a:latin typeface="Sassoon Infant Std" pitchFamily="34" charset="0"/>
            </a:endParaRPr>
          </a:p>
        </p:txBody>
      </p:sp>
      <p:sp>
        <p:nvSpPr>
          <p:cNvPr id="75" name="Flowchart: Manual Input 74"/>
          <p:cNvSpPr/>
          <p:nvPr/>
        </p:nvSpPr>
        <p:spPr>
          <a:xfrm>
            <a:off x="2071670" y="1643050"/>
            <a:ext cx="2000264" cy="785818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Sassoon Infant Std" pitchFamily="34" charset="0"/>
              </a:rPr>
              <a:t>make or create</a:t>
            </a:r>
          </a:p>
        </p:txBody>
      </p:sp>
      <p:sp>
        <p:nvSpPr>
          <p:cNvPr id="78" name="Flowchart: Manual Input 77"/>
          <p:cNvSpPr/>
          <p:nvPr/>
        </p:nvSpPr>
        <p:spPr>
          <a:xfrm>
            <a:off x="6929454" y="4572008"/>
            <a:ext cx="2000264" cy="785818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Sassoon Infant Std" pitchFamily="34" charset="0"/>
              </a:rPr>
              <a:t>breathe in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5072066" y="4857760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0070C0"/>
                </a:solidFill>
                <a:latin typeface="Sassoon Infant Std" pitchFamily="34" charset="0"/>
              </a:rPr>
              <a:t> </a:t>
            </a:r>
            <a:r>
              <a:rPr lang="en-GB" b="1" dirty="0" err="1">
                <a:solidFill>
                  <a:srgbClr val="0070C0"/>
                </a:solidFill>
                <a:latin typeface="Sassoon Infant Std" pitchFamily="34" charset="0"/>
              </a:rPr>
              <a:t>leanhi</a:t>
            </a:r>
            <a:endParaRPr lang="en-GB" b="1" dirty="0">
              <a:solidFill>
                <a:srgbClr val="0070C0"/>
              </a:solidFill>
              <a:latin typeface="Sassoon Infant Std" pitchFamily="34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214282" y="1857364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 err="1">
                <a:solidFill>
                  <a:srgbClr val="FF0000"/>
                </a:solidFill>
                <a:latin typeface="Sassoon Infant Std" pitchFamily="34" charset="0"/>
              </a:rPr>
              <a:t>regof</a:t>
            </a:r>
            <a:endParaRPr lang="en-GB" b="1" dirty="0">
              <a:solidFill>
                <a:srgbClr val="FF0000"/>
              </a:solidFill>
              <a:latin typeface="Sassoon Infant Std" pitchFamily="34" charset="0"/>
            </a:endParaRPr>
          </a:p>
        </p:txBody>
      </p:sp>
      <p:sp>
        <p:nvSpPr>
          <p:cNvPr id="87" name="Flowchart: Manual Input 86"/>
          <p:cNvSpPr/>
          <p:nvPr/>
        </p:nvSpPr>
        <p:spPr>
          <a:xfrm>
            <a:off x="2285984" y="4857760"/>
            <a:ext cx="2000264" cy="714380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Sassoon Infant Std" pitchFamily="34" charset="0"/>
              </a:rPr>
              <a:t>make something stop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428596" y="2857496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FF0000"/>
                </a:solidFill>
                <a:latin typeface="Sassoon Infant Std" pitchFamily="34" charset="0"/>
              </a:rPr>
              <a:t>nestle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428596" y="5072074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FF0000"/>
                </a:solidFill>
                <a:latin typeface="Sassoon Infant Std" pitchFamily="34" charset="0"/>
              </a:rPr>
              <a:t>quell</a:t>
            </a:r>
            <a:r>
              <a:rPr lang="en-GB" b="1" dirty="0">
                <a:solidFill>
                  <a:srgbClr val="0070C0"/>
                </a:solidFill>
                <a:latin typeface="Sassoon Infant Std" pitchFamily="34" charset="0"/>
              </a:rPr>
              <a:t>	</a:t>
            </a:r>
          </a:p>
        </p:txBody>
      </p:sp>
      <p:sp>
        <p:nvSpPr>
          <p:cNvPr id="84" name="Flowchart: Manual Input 83"/>
          <p:cNvSpPr/>
          <p:nvPr/>
        </p:nvSpPr>
        <p:spPr>
          <a:xfrm>
            <a:off x="2285984" y="2643182"/>
            <a:ext cx="2000264" cy="785818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Sassoon Infant Std" pitchFamily="34" charset="0"/>
              </a:rPr>
              <a:t>snuggle/ move into a comfortable position</a:t>
            </a:r>
          </a:p>
        </p:txBody>
      </p:sp>
      <p:sp>
        <p:nvSpPr>
          <p:cNvPr id="43" name="24-Point Star 42"/>
          <p:cNvSpPr/>
          <p:nvPr/>
        </p:nvSpPr>
        <p:spPr>
          <a:xfrm>
            <a:off x="7286644" y="0"/>
            <a:ext cx="1500198" cy="1357322"/>
          </a:xfrm>
          <a:prstGeom prst="star24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KG All of Me" pitchFamily="2" charset="0"/>
              </a:rPr>
              <a:t>2 </a:t>
            </a:r>
            <a:r>
              <a:rPr lang="en-GB" dirty="0" err="1">
                <a:latin typeface="KG All of Me" pitchFamily="2" charset="0"/>
              </a:rPr>
              <a:t>mins</a:t>
            </a:r>
            <a:endParaRPr lang="en-GB" dirty="0">
              <a:latin typeface="KG All of Me" pitchFamily="2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6-Point Star 8"/>
          <p:cNvSpPr/>
          <p:nvPr/>
        </p:nvSpPr>
        <p:spPr>
          <a:xfrm>
            <a:off x="142844" y="0"/>
            <a:ext cx="8715436" cy="1357298"/>
          </a:xfrm>
          <a:prstGeom prst="star6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Sassoon Infant Std" pitchFamily="34" charset="0"/>
              </a:rPr>
              <a:t>ANAGRAMS – </a:t>
            </a:r>
            <a:r>
              <a:rPr lang="en-GB" sz="2800" dirty="0" err="1">
                <a:solidFill>
                  <a:schemeClr val="bg1"/>
                </a:solidFill>
                <a:latin typeface="Sassoon Infant Std" pitchFamily="34" charset="0"/>
              </a:rPr>
              <a:t>unjumble</a:t>
            </a:r>
            <a:r>
              <a:rPr lang="en-GB" sz="2800" dirty="0">
                <a:solidFill>
                  <a:schemeClr val="bg1"/>
                </a:solidFill>
                <a:latin typeface="Sassoon Infant Std" pitchFamily="34" charset="0"/>
              </a:rPr>
              <a:t> the words</a:t>
            </a:r>
          </a:p>
        </p:txBody>
      </p:sp>
      <p:sp>
        <p:nvSpPr>
          <p:cNvPr id="35" name="Flowchart: Manual Input 34"/>
          <p:cNvSpPr/>
          <p:nvPr/>
        </p:nvSpPr>
        <p:spPr>
          <a:xfrm>
            <a:off x="6786578" y="3571876"/>
            <a:ext cx="2000264" cy="785818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Sassoon Infant Std" pitchFamily="34" charset="0"/>
              </a:rPr>
              <a:t>grow rapidly</a:t>
            </a:r>
          </a:p>
        </p:txBody>
      </p:sp>
      <p:sp>
        <p:nvSpPr>
          <p:cNvPr id="37" name="Flowchart: Manual Input 36"/>
          <p:cNvSpPr/>
          <p:nvPr/>
        </p:nvSpPr>
        <p:spPr>
          <a:xfrm>
            <a:off x="6429388" y="2428868"/>
            <a:ext cx="2857520" cy="785818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Sassoon Infant Std" pitchFamily="34" charset="0"/>
              </a:rPr>
              <a:t>flood or overwhelm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428596" y="4071942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rgbClr val="0070C0"/>
              </a:solidFill>
              <a:latin typeface="Sassoon Infant Std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929190" y="3786190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0070C0"/>
                </a:solidFill>
                <a:latin typeface="Sassoon Infant Std" pitchFamily="34" charset="0"/>
              </a:rPr>
              <a:t>   </a:t>
            </a:r>
            <a:r>
              <a:rPr lang="en-GB" b="1" dirty="0">
                <a:solidFill>
                  <a:srgbClr val="FF0000"/>
                </a:solidFill>
                <a:latin typeface="Sassoon Infant Std" pitchFamily="34" charset="0"/>
              </a:rPr>
              <a:t>burgeon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643438" y="2714620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0070C0"/>
                </a:solidFill>
                <a:latin typeface="Sassoon Infant Std" pitchFamily="34" charset="0"/>
              </a:rPr>
              <a:t>  </a:t>
            </a:r>
            <a:r>
              <a:rPr lang="en-GB" b="1" dirty="0">
                <a:solidFill>
                  <a:srgbClr val="FF0000"/>
                </a:solidFill>
                <a:latin typeface="Sassoon Infant Std" pitchFamily="34" charset="0"/>
              </a:rPr>
              <a:t>deluge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4643438" y="1785926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0070C0"/>
                </a:solidFill>
                <a:latin typeface="Sassoon Infant Std" pitchFamily="34" charset="0"/>
              </a:rPr>
              <a:t>   </a:t>
            </a:r>
            <a:r>
              <a:rPr lang="en-GB" b="1" dirty="0">
                <a:solidFill>
                  <a:srgbClr val="FF0000"/>
                </a:solidFill>
                <a:latin typeface="Sassoon Infant Std" pitchFamily="34" charset="0"/>
              </a:rPr>
              <a:t>languish</a:t>
            </a:r>
          </a:p>
        </p:txBody>
      </p:sp>
      <p:sp>
        <p:nvSpPr>
          <p:cNvPr id="64" name="Flowchart: Manual Input 63"/>
          <p:cNvSpPr/>
          <p:nvPr/>
        </p:nvSpPr>
        <p:spPr>
          <a:xfrm>
            <a:off x="2143108" y="3786190"/>
            <a:ext cx="2000264" cy="785818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Sassoon Infant Std" pitchFamily="34" charset="0"/>
              </a:rPr>
              <a:t>celebrate</a:t>
            </a:r>
          </a:p>
        </p:txBody>
      </p:sp>
      <p:sp>
        <p:nvSpPr>
          <p:cNvPr id="66" name="Flowchart: Manual Input 65"/>
          <p:cNvSpPr/>
          <p:nvPr/>
        </p:nvSpPr>
        <p:spPr>
          <a:xfrm>
            <a:off x="6500826" y="1500174"/>
            <a:ext cx="2000264" cy="785818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Sassoon Infant Std" pitchFamily="34" charset="0"/>
              </a:rPr>
              <a:t>Be forced to remain in an unpleasant situation.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285720" y="4000504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0070C0"/>
                </a:solidFill>
                <a:latin typeface="Sassoon Infant Std" pitchFamily="34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Sassoon Infant Std" pitchFamily="34" charset="0"/>
              </a:rPr>
              <a:t>jubilate</a:t>
            </a:r>
            <a:endParaRPr lang="en-GB" b="1" dirty="0">
              <a:solidFill>
                <a:srgbClr val="FF0000"/>
              </a:solidFill>
              <a:latin typeface="Sassoon Infant Std" pitchFamily="34" charset="0"/>
            </a:endParaRPr>
          </a:p>
        </p:txBody>
      </p:sp>
      <p:sp>
        <p:nvSpPr>
          <p:cNvPr id="75" name="Flowchart: Manual Input 74"/>
          <p:cNvSpPr/>
          <p:nvPr/>
        </p:nvSpPr>
        <p:spPr>
          <a:xfrm>
            <a:off x="2071670" y="1643050"/>
            <a:ext cx="2000264" cy="785818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Sassoon Infant Std" pitchFamily="34" charset="0"/>
              </a:rPr>
              <a:t>make or create</a:t>
            </a:r>
          </a:p>
        </p:txBody>
      </p:sp>
      <p:sp>
        <p:nvSpPr>
          <p:cNvPr id="78" name="Flowchart: Manual Input 77"/>
          <p:cNvSpPr/>
          <p:nvPr/>
        </p:nvSpPr>
        <p:spPr>
          <a:xfrm>
            <a:off x="6929454" y="4572008"/>
            <a:ext cx="2000264" cy="785818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Sassoon Infant Std" pitchFamily="34" charset="0"/>
              </a:rPr>
              <a:t>breathe in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5072066" y="4857760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0070C0"/>
                </a:solidFill>
                <a:latin typeface="Sassoon Infant Std" pitchFamily="34" charset="0"/>
              </a:rPr>
              <a:t> </a:t>
            </a:r>
            <a:r>
              <a:rPr lang="en-GB" b="1" dirty="0">
                <a:solidFill>
                  <a:srgbClr val="FF0000"/>
                </a:solidFill>
                <a:latin typeface="Sassoon Infant Std" pitchFamily="34" charset="0"/>
              </a:rPr>
              <a:t>inhale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428596" y="1857364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FF0000"/>
                </a:solidFill>
                <a:latin typeface="Sassoon Infant Std" pitchFamily="34" charset="0"/>
              </a:rPr>
              <a:t>forge</a:t>
            </a:r>
          </a:p>
        </p:txBody>
      </p:sp>
      <p:sp>
        <p:nvSpPr>
          <p:cNvPr id="87" name="Flowchart: Manual Input 86"/>
          <p:cNvSpPr/>
          <p:nvPr/>
        </p:nvSpPr>
        <p:spPr>
          <a:xfrm>
            <a:off x="2285984" y="4857760"/>
            <a:ext cx="2000264" cy="714380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Sassoon Infant Std" pitchFamily="34" charset="0"/>
              </a:rPr>
              <a:t>make something stop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428596" y="2857496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FF0000"/>
                </a:solidFill>
                <a:latin typeface="Sassoon Infant Std" pitchFamily="34" charset="0"/>
              </a:rPr>
              <a:t>nestle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428596" y="5072074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FF0000"/>
                </a:solidFill>
                <a:latin typeface="Sassoon Infant Std" pitchFamily="34" charset="0"/>
              </a:rPr>
              <a:t>quell</a:t>
            </a:r>
            <a:r>
              <a:rPr lang="en-GB" b="1" dirty="0">
                <a:solidFill>
                  <a:srgbClr val="0070C0"/>
                </a:solidFill>
                <a:latin typeface="Sassoon Infant Std" pitchFamily="34" charset="0"/>
              </a:rPr>
              <a:t>	</a:t>
            </a:r>
          </a:p>
        </p:txBody>
      </p:sp>
      <p:sp>
        <p:nvSpPr>
          <p:cNvPr id="84" name="Flowchart: Manual Input 83"/>
          <p:cNvSpPr/>
          <p:nvPr/>
        </p:nvSpPr>
        <p:spPr>
          <a:xfrm>
            <a:off x="2285984" y="2643182"/>
            <a:ext cx="2000264" cy="785818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Sassoon Infant Std" pitchFamily="34" charset="0"/>
              </a:rPr>
              <a:t>snuggle/ move into a comfortable position</a:t>
            </a:r>
          </a:p>
        </p:txBody>
      </p:sp>
      <p:sp>
        <p:nvSpPr>
          <p:cNvPr id="43" name="24-Point Star 42"/>
          <p:cNvSpPr/>
          <p:nvPr/>
        </p:nvSpPr>
        <p:spPr>
          <a:xfrm>
            <a:off x="7286644" y="0"/>
            <a:ext cx="1500198" cy="1357322"/>
          </a:xfrm>
          <a:prstGeom prst="star24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KG All of Me" pitchFamily="2" charset="0"/>
              </a:rPr>
              <a:t>2 </a:t>
            </a:r>
            <a:r>
              <a:rPr lang="en-GB" dirty="0" err="1">
                <a:latin typeface="KG All of Me" pitchFamily="2" charset="0"/>
              </a:rPr>
              <a:t>mins</a:t>
            </a:r>
            <a:endParaRPr lang="en-GB" dirty="0">
              <a:latin typeface="KG All of Me" pitchFamily="2" charset="0"/>
            </a:endParaRPr>
          </a:p>
        </p:txBody>
      </p:sp>
      <p:pic>
        <p:nvPicPr>
          <p:cNvPr id="8194" name="Picture 2" descr="European robin guide: how to identify, diet, habitat and species facts -  Countryfile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714356"/>
            <a:ext cx="7315200" cy="5467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285720" y="2500306"/>
            <a:ext cx="1928826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rgbClr val="0070C0"/>
                </a:solidFill>
                <a:latin typeface="Sassoon Infant Std" pitchFamily="34" charset="0"/>
              </a:rPr>
              <a:t>c__nt__mpl__t</a:t>
            </a:r>
            <a:r>
              <a:rPr lang="en-GB" b="1" dirty="0">
                <a:solidFill>
                  <a:srgbClr val="0070C0"/>
                </a:solidFill>
                <a:latin typeface="Sassoon Infant Std" pitchFamily="34" charset="0"/>
              </a:rPr>
              <a:t>__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4857720" y="4214818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70C0"/>
                </a:solidFill>
                <a:latin typeface="Sassoon Infant Std" pitchFamily="34" charset="0"/>
              </a:rPr>
              <a:t>__</a:t>
            </a:r>
            <a:r>
              <a:rPr lang="en-GB" b="1" dirty="0" err="1">
                <a:solidFill>
                  <a:srgbClr val="0070C0"/>
                </a:solidFill>
                <a:latin typeface="Sassoon Infant Std" pitchFamily="34" charset="0"/>
              </a:rPr>
              <a:t>mbl</a:t>
            </a:r>
            <a:r>
              <a:rPr lang="en-GB" b="1" dirty="0">
                <a:solidFill>
                  <a:srgbClr val="0070C0"/>
                </a:solidFill>
                <a:latin typeface="Sassoon Infant Std" pitchFamily="34" charset="0"/>
              </a:rPr>
              <a:t>__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4286248" y="5929330"/>
            <a:ext cx="2357454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 err="1">
                <a:solidFill>
                  <a:srgbClr val="0070C0"/>
                </a:solidFill>
                <a:latin typeface="Sassoon Infant Std" pitchFamily="34" charset="0"/>
              </a:rPr>
              <a:t>k____l</a:t>
            </a:r>
            <a:r>
              <a:rPr lang="en-GB" b="1" dirty="0">
                <a:solidFill>
                  <a:srgbClr val="0070C0"/>
                </a:solidFill>
                <a:latin typeface="Sassoon Infant Std" pitchFamily="34" charset="0"/>
              </a:rPr>
              <a:t> (__</a:t>
            </a:r>
            <a:r>
              <a:rPr lang="en-GB" b="1" dirty="0" err="1">
                <a:solidFill>
                  <a:srgbClr val="0070C0"/>
                </a:solidFill>
                <a:latin typeface="Sassoon Infant Std" pitchFamily="34" charset="0"/>
              </a:rPr>
              <a:t>v__r</a:t>
            </a:r>
            <a:r>
              <a:rPr lang="en-GB" b="1" dirty="0">
                <a:solidFill>
                  <a:srgbClr val="0070C0"/>
                </a:solidFill>
                <a:latin typeface="Sassoon Infant Std" pitchFamily="34" charset="0"/>
              </a:rPr>
              <a:t>)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428596" y="3571876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 err="1">
                <a:solidFill>
                  <a:srgbClr val="0070C0"/>
                </a:solidFill>
                <a:latin typeface="Sassoon Infant Std" pitchFamily="34" charset="0"/>
              </a:rPr>
              <a:t>m__ddl</a:t>
            </a:r>
            <a:r>
              <a:rPr lang="en-GB" b="1" dirty="0">
                <a:solidFill>
                  <a:srgbClr val="0070C0"/>
                </a:solidFill>
                <a:latin typeface="Sassoon Infant Std" pitchFamily="34" charset="0"/>
              </a:rPr>
              <a:t>__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4857752" y="2000240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rgbClr val="0070C0"/>
                </a:solidFill>
                <a:latin typeface="Sassoon Infant Std" pitchFamily="34" charset="0"/>
              </a:rPr>
              <a:t>g____d</a:t>
            </a:r>
            <a:endParaRPr lang="en-GB" b="1" dirty="0">
              <a:solidFill>
                <a:srgbClr val="0070C0"/>
              </a:solidFill>
              <a:latin typeface="Sassoon Infant Std" pitchFamily="34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428596" y="1571612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70C0"/>
                </a:solidFill>
                <a:latin typeface="Sassoon Infant Std" pitchFamily="34" charset="0"/>
              </a:rPr>
              <a:t>__</a:t>
            </a:r>
            <a:r>
              <a:rPr lang="en-GB" b="1" dirty="0" err="1">
                <a:solidFill>
                  <a:srgbClr val="0070C0"/>
                </a:solidFill>
                <a:latin typeface="Sassoon Infant Std" pitchFamily="34" charset="0"/>
              </a:rPr>
              <a:t>m__n__t</a:t>
            </a:r>
            <a:r>
              <a:rPr lang="en-GB" b="1" dirty="0">
                <a:solidFill>
                  <a:srgbClr val="0070C0"/>
                </a:solidFill>
                <a:latin typeface="Sassoon Infant Std" pitchFamily="34" charset="0"/>
              </a:rPr>
              <a:t>__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214282" y="4286256"/>
            <a:ext cx="1428760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 err="1">
                <a:solidFill>
                  <a:srgbClr val="0070C0"/>
                </a:solidFill>
                <a:latin typeface="Sassoon Infant Std" pitchFamily="34" charset="0"/>
              </a:rPr>
              <a:t>h____d</a:t>
            </a:r>
            <a:endParaRPr lang="en-GB" b="1" dirty="0">
              <a:solidFill>
                <a:srgbClr val="0070C0"/>
              </a:solidFill>
              <a:latin typeface="Sassoon Infant Std" pitchFamily="34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4286248" y="5072074"/>
            <a:ext cx="207170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rgbClr val="0070C0"/>
                </a:solidFill>
                <a:latin typeface="Sassoon Infant Std" pitchFamily="34" charset="0"/>
              </a:rPr>
              <a:t>p__rp__t____t</a:t>
            </a:r>
            <a:r>
              <a:rPr lang="en-GB" b="1" dirty="0">
                <a:solidFill>
                  <a:srgbClr val="0070C0"/>
                </a:solidFill>
                <a:latin typeface="Sassoon Infant Std" pitchFamily="34" charset="0"/>
              </a:rPr>
              <a:t>__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928662" y="5357826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 err="1">
                <a:solidFill>
                  <a:srgbClr val="0070C0"/>
                </a:solidFill>
                <a:latin typeface="Sassoon Infant Std" pitchFamily="34" charset="0"/>
              </a:rPr>
              <a:t>r__c__d</a:t>
            </a:r>
            <a:r>
              <a:rPr lang="en-GB" b="1" dirty="0">
                <a:solidFill>
                  <a:srgbClr val="0070C0"/>
                </a:solidFill>
                <a:latin typeface="Sassoon Infant Std" pitchFamily="34" charset="0"/>
              </a:rPr>
              <a:t>__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4786314" y="3000372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0070C0"/>
                </a:solidFill>
                <a:latin typeface="Sassoon Infant Std" pitchFamily="34" charset="0"/>
              </a:rPr>
              <a:t>__</a:t>
            </a:r>
            <a:r>
              <a:rPr lang="en-GB" b="1" dirty="0" err="1">
                <a:solidFill>
                  <a:srgbClr val="0070C0"/>
                </a:solidFill>
                <a:latin typeface="Sassoon Infant Std" pitchFamily="34" charset="0"/>
              </a:rPr>
              <a:t>bf__sc__t</a:t>
            </a:r>
            <a:r>
              <a:rPr lang="en-GB" b="1" dirty="0">
                <a:solidFill>
                  <a:srgbClr val="0070C0"/>
                </a:solidFill>
                <a:latin typeface="Sassoon Infant Std" pitchFamily="34" charset="0"/>
              </a:rPr>
              <a:t>__</a:t>
            </a:r>
          </a:p>
        </p:txBody>
      </p:sp>
      <p:sp>
        <p:nvSpPr>
          <p:cNvPr id="23" name="6-Point Star 22"/>
          <p:cNvSpPr/>
          <p:nvPr/>
        </p:nvSpPr>
        <p:spPr>
          <a:xfrm>
            <a:off x="142844" y="0"/>
            <a:ext cx="8715436" cy="1357298"/>
          </a:xfrm>
          <a:prstGeom prst="star6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Sassoon Infant Std" pitchFamily="34" charset="0"/>
              </a:rPr>
              <a:t>ADD THE VOWELS</a:t>
            </a:r>
          </a:p>
        </p:txBody>
      </p:sp>
      <p:sp>
        <p:nvSpPr>
          <p:cNvPr id="24" name="Flowchart: Manual Input 23"/>
          <p:cNvSpPr/>
          <p:nvPr/>
        </p:nvSpPr>
        <p:spPr>
          <a:xfrm>
            <a:off x="6715108" y="4000504"/>
            <a:ext cx="2428892" cy="785818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Sassoon Infant Std" pitchFamily="34" charset="0"/>
              </a:rPr>
              <a:t>walk slowly and relaxed</a:t>
            </a:r>
          </a:p>
        </p:txBody>
      </p:sp>
      <p:sp>
        <p:nvSpPr>
          <p:cNvPr id="25" name="Flowchart: Manual Input 24"/>
          <p:cNvSpPr/>
          <p:nvPr/>
        </p:nvSpPr>
        <p:spPr>
          <a:xfrm>
            <a:off x="2000232" y="2214554"/>
            <a:ext cx="3214710" cy="785818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Sassoon Infant Std" pitchFamily="34" charset="0"/>
              </a:rPr>
              <a:t>think about something carefully</a:t>
            </a:r>
          </a:p>
        </p:txBody>
      </p:sp>
      <p:sp>
        <p:nvSpPr>
          <p:cNvPr id="26" name="Flowchart: Manual Input 25"/>
          <p:cNvSpPr/>
          <p:nvPr/>
        </p:nvSpPr>
        <p:spPr>
          <a:xfrm>
            <a:off x="6786578" y="5715016"/>
            <a:ext cx="2000264" cy="785818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Sassoon Infant Std" pitchFamily="34" charset="0"/>
              </a:rPr>
              <a:t>capsize</a:t>
            </a:r>
          </a:p>
        </p:txBody>
      </p:sp>
      <p:sp>
        <p:nvSpPr>
          <p:cNvPr id="27" name="Flowchart: Manual Input 26"/>
          <p:cNvSpPr/>
          <p:nvPr/>
        </p:nvSpPr>
        <p:spPr>
          <a:xfrm>
            <a:off x="2285984" y="3357562"/>
            <a:ext cx="2000264" cy="571504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Sassoon Infant Std" pitchFamily="34" charset="0"/>
              </a:rPr>
              <a:t>interfere</a:t>
            </a:r>
          </a:p>
        </p:txBody>
      </p:sp>
      <p:sp>
        <p:nvSpPr>
          <p:cNvPr id="28" name="Flowchart: Manual Input 27"/>
          <p:cNvSpPr/>
          <p:nvPr/>
        </p:nvSpPr>
        <p:spPr>
          <a:xfrm>
            <a:off x="6215074" y="1714488"/>
            <a:ext cx="2857520" cy="785818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Sassoon Infant Std" pitchFamily="34" charset="0"/>
              </a:rPr>
              <a:t>try to make someone angry</a:t>
            </a:r>
          </a:p>
        </p:txBody>
      </p:sp>
      <p:sp>
        <p:nvSpPr>
          <p:cNvPr id="29" name="Flowchart: Manual Input 28"/>
          <p:cNvSpPr/>
          <p:nvPr/>
        </p:nvSpPr>
        <p:spPr>
          <a:xfrm>
            <a:off x="1857356" y="4000504"/>
            <a:ext cx="2857520" cy="785818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Sassoon Infant Std" pitchFamily="34" charset="0"/>
              </a:rPr>
              <a:t>pay attention to something</a:t>
            </a:r>
          </a:p>
        </p:txBody>
      </p:sp>
      <p:sp>
        <p:nvSpPr>
          <p:cNvPr id="30" name="Flowchart: Manual Input 29"/>
          <p:cNvSpPr/>
          <p:nvPr/>
        </p:nvSpPr>
        <p:spPr>
          <a:xfrm>
            <a:off x="6072198" y="4929198"/>
            <a:ext cx="2857520" cy="642942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Sassoon Infant Std" pitchFamily="34" charset="0"/>
              </a:rPr>
              <a:t>cause something to continue</a:t>
            </a:r>
          </a:p>
        </p:txBody>
      </p:sp>
      <p:sp>
        <p:nvSpPr>
          <p:cNvPr id="31" name="Flowchart: Manual Input 30"/>
          <p:cNvSpPr/>
          <p:nvPr/>
        </p:nvSpPr>
        <p:spPr>
          <a:xfrm>
            <a:off x="2571736" y="5072074"/>
            <a:ext cx="2000264" cy="785818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Sassoon Infant Std" pitchFamily="34" charset="0"/>
              </a:rPr>
              <a:t>go back</a:t>
            </a:r>
          </a:p>
        </p:txBody>
      </p:sp>
      <p:sp>
        <p:nvSpPr>
          <p:cNvPr id="32" name="Flowchart: Manual Input 31"/>
          <p:cNvSpPr/>
          <p:nvPr/>
        </p:nvSpPr>
        <p:spPr>
          <a:xfrm>
            <a:off x="2143108" y="1428736"/>
            <a:ext cx="2786082" cy="571504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Sassoon Infant Std" pitchFamily="34" charset="0"/>
              </a:rPr>
              <a:t>come from inside something</a:t>
            </a:r>
          </a:p>
        </p:txBody>
      </p:sp>
      <p:sp>
        <p:nvSpPr>
          <p:cNvPr id="33" name="Flowchart: Manual Input 32"/>
          <p:cNvSpPr/>
          <p:nvPr/>
        </p:nvSpPr>
        <p:spPr>
          <a:xfrm>
            <a:off x="6643702" y="2714620"/>
            <a:ext cx="2000264" cy="928694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Sassoon Infant Std" pitchFamily="34" charset="0"/>
              </a:rPr>
              <a:t>deliberately make something  confusing</a:t>
            </a:r>
          </a:p>
        </p:txBody>
      </p:sp>
      <p:sp>
        <p:nvSpPr>
          <p:cNvPr id="34" name="24-Point Star 33"/>
          <p:cNvSpPr/>
          <p:nvPr/>
        </p:nvSpPr>
        <p:spPr>
          <a:xfrm>
            <a:off x="7286644" y="0"/>
            <a:ext cx="1500198" cy="1357322"/>
          </a:xfrm>
          <a:prstGeom prst="star24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KG All of Me" pitchFamily="2" charset="0"/>
              </a:rPr>
              <a:t>3 </a:t>
            </a:r>
            <a:r>
              <a:rPr lang="en-GB" dirty="0" err="1">
                <a:latin typeface="KG All of Me" pitchFamily="2" charset="0"/>
              </a:rPr>
              <a:t>mins</a:t>
            </a:r>
            <a:endParaRPr lang="en-GB" dirty="0">
              <a:latin typeface="KG All of Me" pitchFamily="2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6-Point Star 8"/>
          <p:cNvSpPr/>
          <p:nvPr/>
        </p:nvSpPr>
        <p:spPr>
          <a:xfrm>
            <a:off x="142844" y="0"/>
            <a:ext cx="8715436" cy="1357298"/>
          </a:xfrm>
          <a:prstGeom prst="star6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Sassoon Infant Std" pitchFamily="34" charset="0"/>
              </a:rPr>
              <a:t>ADD THE VOWELS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00034" y="2500306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70C0"/>
                </a:solidFill>
                <a:latin typeface="Sassoon Infant Std" pitchFamily="34" charset="0"/>
              </a:rPr>
              <a:t>contemplate</a:t>
            </a:r>
          </a:p>
        </p:txBody>
      </p:sp>
      <p:sp>
        <p:nvSpPr>
          <p:cNvPr id="34" name="Flowchart: Manual Input 33"/>
          <p:cNvSpPr/>
          <p:nvPr/>
        </p:nvSpPr>
        <p:spPr>
          <a:xfrm>
            <a:off x="6715108" y="4000504"/>
            <a:ext cx="2428892" cy="785818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Sassoon Infant Std" pitchFamily="34" charset="0"/>
              </a:rPr>
              <a:t>walk slowly and relaxed</a:t>
            </a:r>
          </a:p>
        </p:txBody>
      </p:sp>
      <p:sp>
        <p:nvSpPr>
          <p:cNvPr id="36" name="Flowchart: Manual Input 35"/>
          <p:cNvSpPr/>
          <p:nvPr/>
        </p:nvSpPr>
        <p:spPr>
          <a:xfrm>
            <a:off x="2000232" y="2214554"/>
            <a:ext cx="3214710" cy="785818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Sassoon Infant Std" pitchFamily="34" charset="0"/>
              </a:rPr>
              <a:t>think about something carefully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4857720" y="4214818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70C0"/>
                </a:solidFill>
                <a:latin typeface="Sassoon Infant Std" pitchFamily="34" charset="0"/>
              </a:rPr>
              <a:t>amble</a:t>
            </a:r>
          </a:p>
        </p:txBody>
      </p:sp>
      <p:sp>
        <p:nvSpPr>
          <p:cNvPr id="65" name="Flowchart: Manual Input 64"/>
          <p:cNvSpPr/>
          <p:nvPr/>
        </p:nvSpPr>
        <p:spPr>
          <a:xfrm>
            <a:off x="6786578" y="5715016"/>
            <a:ext cx="2000264" cy="785818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Sassoon Infant Std" pitchFamily="34" charset="0"/>
              </a:rPr>
              <a:t>capsize</a:t>
            </a:r>
          </a:p>
        </p:txBody>
      </p:sp>
      <p:sp>
        <p:nvSpPr>
          <p:cNvPr id="67" name="Flowchart: Manual Input 66"/>
          <p:cNvSpPr/>
          <p:nvPr/>
        </p:nvSpPr>
        <p:spPr>
          <a:xfrm>
            <a:off x="2285984" y="3357562"/>
            <a:ext cx="2000264" cy="571504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Sassoon Infant Std" pitchFamily="34" charset="0"/>
              </a:rPr>
              <a:t>interfere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4929190" y="5929330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0070C0"/>
                </a:solidFill>
                <a:latin typeface="Sassoon Infant Std" pitchFamily="34" charset="0"/>
              </a:rPr>
              <a:t>keel (over)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428596" y="3571876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0070C0"/>
                </a:solidFill>
                <a:latin typeface="Sassoon Infant Std" pitchFamily="34" charset="0"/>
              </a:rPr>
              <a:t>meddle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4857752" y="2000240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70C0"/>
                </a:solidFill>
                <a:latin typeface="Sassoon Infant Std" pitchFamily="34" charset="0"/>
              </a:rPr>
              <a:t>goad</a:t>
            </a:r>
          </a:p>
        </p:txBody>
      </p:sp>
      <p:sp>
        <p:nvSpPr>
          <p:cNvPr id="76" name="Flowchart: Manual Input 75"/>
          <p:cNvSpPr/>
          <p:nvPr/>
        </p:nvSpPr>
        <p:spPr>
          <a:xfrm>
            <a:off x="6215074" y="1714488"/>
            <a:ext cx="2857520" cy="785818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Sassoon Infant Std" pitchFamily="34" charset="0"/>
              </a:rPr>
              <a:t>try to make someone angry</a:t>
            </a:r>
          </a:p>
        </p:txBody>
      </p:sp>
      <p:sp>
        <p:nvSpPr>
          <p:cNvPr id="77" name="Flowchart: Manual Input 76"/>
          <p:cNvSpPr/>
          <p:nvPr/>
        </p:nvSpPr>
        <p:spPr>
          <a:xfrm>
            <a:off x="1857356" y="4000504"/>
            <a:ext cx="2857520" cy="785818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Sassoon Infant Std" pitchFamily="34" charset="0"/>
              </a:rPr>
              <a:t>pay attention to something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428596" y="1571612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70C0"/>
                </a:solidFill>
                <a:latin typeface="Sassoon Infant Std" pitchFamily="34" charset="0"/>
              </a:rPr>
              <a:t>emanate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214282" y="4286256"/>
            <a:ext cx="1428760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0070C0"/>
                </a:solidFill>
                <a:latin typeface="Sassoon Infant Std" pitchFamily="34" charset="0"/>
              </a:rPr>
              <a:t>heed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4643438" y="5072074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70C0"/>
                </a:solidFill>
                <a:latin typeface="Sassoon Infant Std" pitchFamily="34" charset="0"/>
              </a:rPr>
              <a:t>perpetuate</a:t>
            </a:r>
          </a:p>
        </p:txBody>
      </p:sp>
      <p:sp>
        <p:nvSpPr>
          <p:cNvPr id="86" name="Flowchart: Manual Input 85"/>
          <p:cNvSpPr/>
          <p:nvPr/>
        </p:nvSpPr>
        <p:spPr>
          <a:xfrm>
            <a:off x="6072198" y="4929198"/>
            <a:ext cx="2857520" cy="642942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Sassoon Infant Std" pitchFamily="34" charset="0"/>
              </a:rPr>
              <a:t>cause something to continue</a:t>
            </a:r>
          </a:p>
        </p:txBody>
      </p:sp>
      <p:sp>
        <p:nvSpPr>
          <p:cNvPr id="88" name="Flowchart: Manual Input 87"/>
          <p:cNvSpPr/>
          <p:nvPr/>
        </p:nvSpPr>
        <p:spPr>
          <a:xfrm>
            <a:off x="2786050" y="5072074"/>
            <a:ext cx="2000264" cy="785818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Sassoon Infant Std" pitchFamily="34" charset="0"/>
              </a:rPr>
              <a:t>go back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928662" y="5357826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0070C0"/>
                </a:solidFill>
                <a:latin typeface="Sassoon Infant Std" pitchFamily="34" charset="0"/>
              </a:rPr>
              <a:t>recede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4786314" y="3000372"/>
            <a:ext cx="171451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0070C0"/>
                </a:solidFill>
                <a:latin typeface="Sassoon Infant Std" pitchFamily="34" charset="0"/>
              </a:rPr>
              <a:t>obfuscate</a:t>
            </a:r>
          </a:p>
        </p:txBody>
      </p:sp>
      <p:sp>
        <p:nvSpPr>
          <p:cNvPr id="38" name="Flowchart: Manual Input 37"/>
          <p:cNvSpPr/>
          <p:nvPr/>
        </p:nvSpPr>
        <p:spPr>
          <a:xfrm>
            <a:off x="2143108" y="1428736"/>
            <a:ext cx="2786082" cy="571504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Sassoon Infant Std" pitchFamily="34" charset="0"/>
              </a:rPr>
              <a:t>come from inside something</a:t>
            </a:r>
          </a:p>
        </p:txBody>
      </p:sp>
      <p:sp>
        <p:nvSpPr>
          <p:cNvPr id="85" name="Flowchart: Manual Input 84"/>
          <p:cNvSpPr/>
          <p:nvPr/>
        </p:nvSpPr>
        <p:spPr>
          <a:xfrm>
            <a:off x="6643702" y="2714620"/>
            <a:ext cx="2000264" cy="928694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Sassoon Infant Std" pitchFamily="34" charset="0"/>
              </a:rPr>
              <a:t>deliberately make something  confusing</a:t>
            </a:r>
          </a:p>
        </p:txBody>
      </p:sp>
      <p:sp>
        <p:nvSpPr>
          <p:cNvPr id="23" name="24-Point Star 22"/>
          <p:cNvSpPr/>
          <p:nvPr/>
        </p:nvSpPr>
        <p:spPr>
          <a:xfrm>
            <a:off x="6500826" y="0"/>
            <a:ext cx="2286016" cy="1357322"/>
          </a:xfrm>
          <a:prstGeom prst="star24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KG All of Me" pitchFamily="2" charset="0"/>
              </a:rPr>
              <a:t>ANSWERS</a:t>
            </a:r>
          </a:p>
        </p:txBody>
      </p:sp>
      <p:pic>
        <p:nvPicPr>
          <p:cNvPr id="19458" name="Picture 2" descr="Pegasus | Monster High Wiki | Fand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0"/>
            <a:ext cx="5715000" cy="7134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1428736"/>
            <a:ext cx="585791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Sassoon Infant Std" pitchFamily="34" charset="0"/>
              </a:rPr>
              <a:t>1) It’s important to ___________ the words of your parents.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596" y="5000636"/>
            <a:ext cx="8358246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B0F0"/>
                </a:solidFill>
                <a:latin typeface="KG HAPPY Solid" pitchFamily="2" charset="0"/>
              </a:rPr>
              <a:t>Choose from:</a:t>
            </a:r>
            <a:r>
              <a:rPr lang="en-GB" sz="2400" dirty="0">
                <a:solidFill>
                  <a:srgbClr val="FF0000"/>
                </a:solidFill>
                <a:latin typeface="KG HAPPY Solid" pitchFamily="2" charset="0"/>
              </a:rPr>
              <a:t/>
            </a:r>
            <a:br>
              <a:rPr lang="en-GB" sz="2400" dirty="0">
                <a:solidFill>
                  <a:srgbClr val="FF0000"/>
                </a:solidFill>
                <a:latin typeface="KG HAPPY Solid" pitchFamily="2" charset="0"/>
              </a:rPr>
            </a:br>
            <a:r>
              <a:rPr lang="en-GB" sz="2400" dirty="0">
                <a:solidFill>
                  <a:srgbClr val="FF0000"/>
                </a:solidFill>
                <a:latin typeface="Sassoon Infant Std" pitchFamily="34" charset="0"/>
              </a:rPr>
              <a:t/>
            </a:r>
            <a:br>
              <a:rPr lang="en-GB" sz="2400" dirty="0">
                <a:solidFill>
                  <a:srgbClr val="FF0000"/>
                </a:solidFill>
                <a:latin typeface="Sassoon Infant Std" pitchFamily="34" charset="0"/>
              </a:rPr>
            </a:br>
            <a:r>
              <a:rPr lang="en-GB" sz="2400" dirty="0">
                <a:solidFill>
                  <a:srgbClr val="FF0000"/>
                </a:solidFill>
                <a:latin typeface="Sassoon Infant Std" pitchFamily="34" charset="0"/>
              </a:rPr>
              <a:t>goad      contemplated    perpetuate    emanate     heed    quell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8596" y="214290"/>
            <a:ext cx="8358246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rgbClr val="FF0000"/>
                </a:solidFill>
                <a:latin typeface="KG All of Me" pitchFamily="2" charset="0"/>
              </a:rPr>
              <a:t>CLOZE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034" y="1916660"/>
            <a:ext cx="842968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Sassoon Infant Std" pitchFamily="34" charset="0"/>
              </a:rPr>
              <a:t>2) Toby </a:t>
            </a:r>
            <a:r>
              <a:rPr lang="en-GB" u="sng" dirty="0">
                <a:latin typeface="Sassoon Infant Std" pitchFamily="34" charset="0"/>
              </a:rPr>
              <a:t>		</a:t>
            </a:r>
            <a:r>
              <a:rPr lang="en-GB" dirty="0">
                <a:latin typeface="Sassoon Infant Std" pitchFamily="34" charset="0"/>
              </a:rPr>
              <a:t> the fast-flowing river, wondering whether to attempt to cross it.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034" y="2416726"/>
            <a:ext cx="7072362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Sassoon Infant Std" pitchFamily="34" charset="0"/>
              </a:rPr>
              <a:t>3) A strange light seemed to ____________ from within the ruined castle.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034" y="2928934"/>
            <a:ext cx="585791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Sassoon Infant Std" pitchFamily="34" charset="0"/>
              </a:rPr>
              <a:t>4) Never ___________ a bull as they may attack you.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0034" y="3416858"/>
            <a:ext cx="721523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Sassoon Infant Std" pitchFamily="34" charset="0"/>
              </a:rPr>
              <a:t>5) Reading a bedtime story will ____________ a love of books.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034" y="3916924"/>
            <a:ext cx="535785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Sassoon Infant Std" pitchFamily="34" charset="0"/>
              </a:rPr>
              <a:t>6) Taking deep breaths can help to __________ nerves.</a:t>
            </a:r>
          </a:p>
        </p:txBody>
      </p:sp>
      <p:sp>
        <p:nvSpPr>
          <p:cNvPr id="12" name="24-Point Star 11"/>
          <p:cNvSpPr/>
          <p:nvPr/>
        </p:nvSpPr>
        <p:spPr>
          <a:xfrm>
            <a:off x="7286644" y="0"/>
            <a:ext cx="1500198" cy="1357322"/>
          </a:xfrm>
          <a:prstGeom prst="star24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KG All of Me" pitchFamily="2" charset="0"/>
              </a:rPr>
              <a:t>2 </a:t>
            </a:r>
            <a:r>
              <a:rPr lang="en-GB" dirty="0" err="1">
                <a:latin typeface="KG All of Me" pitchFamily="2" charset="0"/>
              </a:rPr>
              <a:t>mins</a:t>
            </a:r>
            <a:endParaRPr lang="en-GB" dirty="0">
              <a:latin typeface="KG All of M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1428736"/>
            <a:ext cx="585791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Sassoon Infant Std" pitchFamily="34" charset="0"/>
              </a:rPr>
              <a:t>1) It’s important to HEED the words of your parents.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596" y="5000636"/>
            <a:ext cx="8358246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B0F0"/>
                </a:solidFill>
                <a:latin typeface="KG HAPPY Solid" pitchFamily="2" charset="0"/>
              </a:rPr>
              <a:t>Choose from:</a:t>
            </a:r>
            <a:r>
              <a:rPr lang="en-GB" sz="2400" dirty="0">
                <a:solidFill>
                  <a:srgbClr val="FF0000"/>
                </a:solidFill>
                <a:latin typeface="KG HAPPY Solid" pitchFamily="2" charset="0"/>
              </a:rPr>
              <a:t/>
            </a:r>
            <a:br>
              <a:rPr lang="en-GB" sz="2400" dirty="0">
                <a:solidFill>
                  <a:srgbClr val="FF0000"/>
                </a:solidFill>
                <a:latin typeface="KG HAPPY Solid" pitchFamily="2" charset="0"/>
              </a:rPr>
            </a:br>
            <a:r>
              <a:rPr lang="en-GB" sz="2400" dirty="0">
                <a:solidFill>
                  <a:srgbClr val="FF0000"/>
                </a:solidFill>
                <a:latin typeface="Sassoon Infant Std" pitchFamily="34" charset="0"/>
              </a:rPr>
              <a:t/>
            </a:r>
            <a:br>
              <a:rPr lang="en-GB" sz="2400" dirty="0">
                <a:solidFill>
                  <a:srgbClr val="FF0000"/>
                </a:solidFill>
                <a:latin typeface="Sassoon Infant Std" pitchFamily="34" charset="0"/>
              </a:rPr>
            </a:br>
            <a:r>
              <a:rPr lang="en-GB" sz="2400" dirty="0">
                <a:solidFill>
                  <a:srgbClr val="FF0000"/>
                </a:solidFill>
                <a:latin typeface="Sassoon Infant Std" pitchFamily="34" charset="0"/>
              </a:rPr>
              <a:t>goad      contemplated    perpetuate    emanate     heed    quell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8596" y="214290"/>
            <a:ext cx="8358246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rgbClr val="FF0000"/>
                </a:solidFill>
                <a:latin typeface="KG All of Me" pitchFamily="2" charset="0"/>
              </a:rPr>
              <a:t>CLOZE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034" y="1916660"/>
            <a:ext cx="864396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Sassoon Infant Std" pitchFamily="34" charset="0"/>
              </a:rPr>
              <a:t>2) Toby CONTEMPLATED  the fast-flowing river, wondering whether to attempt to cross it.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034" y="2416726"/>
            <a:ext cx="7072362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Sassoon Infant Std" pitchFamily="34" charset="0"/>
              </a:rPr>
              <a:t>3) A strange light seemed to EMANATE from within the ruined castle.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034" y="2928934"/>
            <a:ext cx="585791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Sassoon Infant Std" pitchFamily="34" charset="0"/>
              </a:rPr>
              <a:t>4) Never GOAD a bull as they may attack you.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0034" y="3416858"/>
            <a:ext cx="721523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Sassoon Infant Std" pitchFamily="34" charset="0"/>
              </a:rPr>
              <a:t>5) Reading a bedtime story will PERPETUATE a love of books.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034" y="3916924"/>
            <a:ext cx="535785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Sassoon Infant Std" pitchFamily="34" charset="0"/>
              </a:rPr>
              <a:t>6) Taking deep breaths can help to QUELL nerves.</a:t>
            </a:r>
          </a:p>
        </p:txBody>
      </p:sp>
      <p:sp>
        <p:nvSpPr>
          <p:cNvPr id="12" name="24-Point Star 11"/>
          <p:cNvSpPr/>
          <p:nvPr/>
        </p:nvSpPr>
        <p:spPr>
          <a:xfrm>
            <a:off x="6072198" y="0"/>
            <a:ext cx="2714644" cy="1357322"/>
          </a:xfrm>
          <a:prstGeom prst="star24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KG All of Me" pitchFamily="2" charset="0"/>
              </a:rPr>
              <a:t>ANSWERS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1428736"/>
            <a:ext cx="842968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Sassoon Infant Std" pitchFamily="34" charset="0"/>
              </a:rPr>
              <a:t>1) The BBC was ___________ by complaints due to the cancellation of the programme.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596" y="5000636"/>
            <a:ext cx="8358246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B0F0"/>
                </a:solidFill>
                <a:latin typeface="KG HAPPY Solid" pitchFamily="2" charset="0"/>
              </a:rPr>
              <a:t>Choose from:</a:t>
            </a:r>
            <a:r>
              <a:rPr lang="en-GB" sz="2400" dirty="0">
                <a:solidFill>
                  <a:srgbClr val="FF0000"/>
                </a:solidFill>
                <a:latin typeface="KG HAPPY Solid" pitchFamily="2" charset="0"/>
              </a:rPr>
              <a:t/>
            </a:r>
            <a:br>
              <a:rPr lang="en-GB" sz="2400" dirty="0">
                <a:solidFill>
                  <a:srgbClr val="FF0000"/>
                </a:solidFill>
                <a:latin typeface="KG HAPPY Solid" pitchFamily="2" charset="0"/>
              </a:rPr>
            </a:br>
            <a:r>
              <a:rPr lang="en-GB" sz="2400" dirty="0">
                <a:solidFill>
                  <a:srgbClr val="FF0000"/>
                </a:solidFill>
                <a:latin typeface="Sassoon Infant Std" pitchFamily="34" charset="0"/>
              </a:rPr>
              <a:t/>
            </a:r>
            <a:br>
              <a:rPr lang="en-GB" sz="2400" dirty="0">
                <a:solidFill>
                  <a:srgbClr val="FF0000"/>
                </a:solidFill>
                <a:latin typeface="Sassoon Infant Std" pitchFamily="34" charset="0"/>
              </a:rPr>
            </a:br>
            <a:r>
              <a:rPr lang="en-GB" sz="2400" dirty="0">
                <a:solidFill>
                  <a:srgbClr val="FF0000"/>
                </a:solidFill>
                <a:latin typeface="Sassoon Infant Std" pitchFamily="34" charset="0"/>
              </a:rPr>
              <a:t>amble        keel       forged      deluged     inhale    burgeon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8596" y="214290"/>
            <a:ext cx="8358246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rgbClr val="FF0000"/>
                </a:solidFill>
                <a:latin typeface="KG All of Me" pitchFamily="2" charset="0"/>
              </a:rPr>
              <a:t>CLOZE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034" y="1916660"/>
            <a:ext cx="735811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Sassoon Infant Std" pitchFamily="34" charset="0"/>
              </a:rPr>
              <a:t>2) It’s important to step outside at least once a day and _________ fresh air.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034" y="2416726"/>
            <a:ext cx="5643602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Sassoon Infant Std" pitchFamily="34" charset="0"/>
              </a:rPr>
              <a:t>3) People who ___________ are more likely to arrive late.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034" y="2928934"/>
            <a:ext cx="585791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Sassoon Infant Std" pitchFamily="34" charset="0"/>
              </a:rPr>
              <a:t>4) The small sapling will soon ___________ into a large tree.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0034" y="3416858"/>
            <a:ext cx="721523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Sassoon Infant Std" pitchFamily="34" charset="0"/>
              </a:rPr>
              <a:t>5) Never overload your boat with luggage or it may ________ over.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034" y="3916924"/>
            <a:ext cx="535785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Sassoon Infant Std" pitchFamily="34" charset="0"/>
              </a:rPr>
              <a:t>6) The two boys soon __________ a firm friendship.</a:t>
            </a:r>
          </a:p>
        </p:txBody>
      </p:sp>
      <p:sp>
        <p:nvSpPr>
          <p:cNvPr id="12" name="24-Point Star 11"/>
          <p:cNvSpPr/>
          <p:nvPr/>
        </p:nvSpPr>
        <p:spPr>
          <a:xfrm>
            <a:off x="7286644" y="0"/>
            <a:ext cx="1500198" cy="1357322"/>
          </a:xfrm>
          <a:prstGeom prst="star24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KG All of Me" pitchFamily="2" charset="0"/>
              </a:rPr>
              <a:t>2 </a:t>
            </a:r>
            <a:r>
              <a:rPr lang="en-GB" dirty="0" err="1">
                <a:latin typeface="KG All of Me" pitchFamily="2" charset="0"/>
              </a:rPr>
              <a:t>mins</a:t>
            </a:r>
            <a:endParaRPr lang="en-GB" dirty="0">
              <a:latin typeface="KG All of M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357166"/>
            <a:ext cx="8286808" cy="923330"/>
          </a:xfrm>
          <a:prstGeom prst="rect">
            <a:avLst/>
          </a:prstGeom>
          <a:solidFill>
            <a:srgbClr val="00B0F0"/>
          </a:solidFill>
          <a:ln w="28575">
            <a:solidFill>
              <a:srgbClr val="FF0000"/>
            </a:solidFill>
          </a:ln>
        </p:spPr>
        <p:txBody>
          <a:bodyPr wrap="square" lIns="91440" tIns="45720" rIns="91440" bIns="45720">
            <a:spAutoFit/>
            <a:scene3d>
              <a:camera prst="orthographicFront">
                <a:rot lat="0" lon="10800000" rev="0"/>
              </a:camera>
              <a:lightRig rig="threePt" dir="t"/>
            </a:scene3d>
          </a:bodyPr>
          <a:lstStyle/>
          <a:p>
            <a:pPr algn="ctr"/>
            <a:r>
              <a:rPr lang="en-US" sz="54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KG HAPPY Solid" pitchFamily="2" charset="0"/>
              </a:rPr>
              <a:t>Reverse Cloze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0034" y="2000240"/>
            <a:ext cx="8215370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/>
              <a:t>The </a:t>
            </a:r>
            <a:r>
              <a:rPr lang="en-GB" b="1" u="sng" dirty="0">
                <a:solidFill>
                  <a:srgbClr val="00B050"/>
                </a:solidFill>
              </a:rPr>
              <a:t>propagation</a:t>
            </a:r>
            <a:r>
              <a:rPr lang="en-GB" dirty="0"/>
              <a:t> of strawberries is a delicate business. </a:t>
            </a:r>
            <a:r>
              <a:rPr lang="en-GB" b="1" u="sng" dirty="0">
                <a:solidFill>
                  <a:srgbClr val="00B050"/>
                </a:solidFill>
              </a:rPr>
              <a:t>Inclement </a:t>
            </a:r>
            <a:r>
              <a:rPr lang="en-GB" dirty="0"/>
              <a:t>weather or unsuitable soil can cause these temperamental berries to </a:t>
            </a:r>
            <a:r>
              <a:rPr lang="en-GB" b="1" u="sng">
                <a:solidFill>
                  <a:srgbClr val="00B050"/>
                </a:solidFill>
              </a:rPr>
              <a:t>wither</a:t>
            </a:r>
            <a:r>
              <a:rPr lang="en-GB" dirty="0"/>
              <a:t> before they are properly </a:t>
            </a:r>
            <a:r>
              <a:rPr lang="en-GB" b="1" u="sng" dirty="0">
                <a:solidFill>
                  <a:srgbClr val="00B050"/>
                </a:solidFill>
              </a:rPr>
              <a:t>established</a:t>
            </a:r>
            <a:r>
              <a:rPr lang="en-GB" dirty="0"/>
              <a:t>.</a:t>
            </a:r>
            <a:br>
              <a:rPr lang="en-GB" dirty="0"/>
            </a:br>
            <a:r>
              <a:rPr lang="en-GB" dirty="0"/>
              <a:t>If you are a keen </a:t>
            </a:r>
            <a:r>
              <a:rPr lang="en-GB" b="1" u="sng" dirty="0">
                <a:solidFill>
                  <a:srgbClr val="00B050"/>
                </a:solidFill>
              </a:rPr>
              <a:t>horticulturalist</a:t>
            </a:r>
            <a:r>
              <a:rPr lang="en-GB" dirty="0"/>
              <a:t>, you will already have a range of strategies for ensuring ‘strawberry success’.  You will no doubt plant  your young strawberry plants in good quality </a:t>
            </a:r>
            <a:r>
              <a:rPr lang="en-GB" b="1" u="sng" dirty="0">
                <a:solidFill>
                  <a:srgbClr val="00B050"/>
                </a:solidFill>
              </a:rPr>
              <a:t>substrate </a:t>
            </a:r>
            <a:r>
              <a:rPr lang="en-GB" dirty="0"/>
              <a:t>and ensure that they are frequently watered during dry spells.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596" y="4286256"/>
            <a:ext cx="8358246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Sassoon Infant Std" pitchFamily="34" charset="0"/>
              </a:rPr>
              <a:t>Cover up the bottom of the screen if you don’t want help.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596" y="5000636"/>
            <a:ext cx="8358246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B0F0"/>
                </a:solidFill>
                <a:latin typeface="KG HAPPY Solid" pitchFamily="2" charset="0"/>
              </a:rPr>
              <a:t>Choose from:</a:t>
            </a:r>
            <a:r>
              <a:rPr lang="en-GB" sz="2400" dirty="0">
                <a:solidFill>
                  <a:srgbClr val="FF0000"/>
                </a:solidFill>
                <a:latin typeface="KG HAPPY Solid" pitchFamily="2" charset="0"/>
              </a:rPr>
              <a:t/>
            </a:r>
            <a:br>
              <a:rPr lang="en-GB" sz="2400" dirty="0">
                <a:solidFill>
                  <a:srgbClr val="FF0000"/>
                </a:solidFill>
                <a:latin typeface="KG HAPPY Solid" pitchFamily="2" charset="0"/>
              </a:rPr>
            </a:br>
            <a:r>
              <a:rPr lang="en-GB" sz="2400" dirty="0">
                <a:solidFill>
                  <a:srgbClr val="FF0000"/>
                </a:solidFill>
                <a:latin typeface="KG HAPPY Solid" pitchFamily="2" charset="0"/>
              </a:rPr>
              <a:t/>
            </a:r>
            <a:br>
              <a:rPr lang="en-GB" sz="2400" dirty="0">
                <a:solidFill>
                  <a:srgbClr val="FF0000"/>
                </a:solidFill>
                <a:latin typeface="KG HAPPY Solid" pitchFamily="2" charset="0"/>
              </a:rPr>
            </a:br>
            <a:r>
              <a:rPr lang="en-GB" sz="2400" dirty="0">
                <a:solidFill>
                  <a:srgbClr val="FF0000"/>
                </a:solidFill>
                <a:latin typeface="KG HAPPY Solid" pitchFamily="2" charset="0"/>
              </a:rPr>
              <a:t>gardener      die    soil    grown    poor growing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20" y="1857364"/>
            <a:ext cx="4286280" cy="353943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Sassoon Infant Std" pitchFamily="34" charset="0"/>
              </a:rPr>
              <a:t>Write:</a:t>
            </a:r>
            <a:r>
              <a:rPr lang="en-GB" sz="2800" dirty="0">
                <a:latin typeface="Sassoon Infant Std" pitchFamily="34" charset="0"/>
              </a:rPr>
              <a:t/>
            </a:r>
            <a:br>
              <a:rPr lang="en-GB" sz="2800" dirty="0">
                <a:latin typeface="Sassoon Infant Std" pitchFamily="34" charset="0"/>
              </a:rPr>
            </a:br>
            <a:r>
              <a:rPr lang="en-GB" sz="2800" dirty="0">
                <a:latin typeface="Sassoon Infant Std" pitchFamily="34" charset="0"/>
              </a:rPr>
              <a:t/>
            </a:r>
            <a:br>
              <a:rPr lang="en-GB" sz="2800" dirty="0">
                <a:latin typeface="Sassoon Infant Std" pitchFamily="34" charset="0"/>
              </a:rPr>
            </a:br>
            <a:r>
              <a:rPr lang="en-GB" sz="2800" b="1" u="sng" dirty="0">
                <a:solidFill>
                  <a:srgbClr val="00B050"/>
                </a:solidFill>
                <a:latin typeface="Sassoon Infant Std" pitchFamily="34" charset="0"/>
              </a:rPr>
              <a:t>Reverse Cloze</a:t>
            </a:r>
            <a:r>
              <a:rPr lang="en-GB" sz="2800" dirty="0">
                <a:solidFill>
                  <a:srgbClr val="00B050"/>
                </a:solidFill>
                <a:latin typeface="Sassoon Infant Std" pitchFamily="34" charset="0"/>
              </a:rPr>
              <a:t/>
            </a:r>
            <a:br>
              <a:rPr lang="en-GB" sz="2800" dirty="0">
                <a:solidFill>
                  <a:srgbClr val="00B050"/>
                </a:solidFill>
                <a:latin typeface="Sassoon Infant Std" pitchFamily="34" charset="0"/>
              </a:rPr>
            </a:br>
            <a:r>
              <a:rPr lang="en-GB" sz="2000" dirty="0">
                <a:solidFill>
                  <a:srgbClr val="00B050"/>
                </a:solidFill>
                <a:latin typeface="Sassoon Infant Std" pitchFamily="34" charset="0"/>
              </a:rPr>
              <a:t/>
            </a:r>
            <a:br>
              <a:rPr lang="en-GB" sz="2000" dirty="0">
                <a:solidFill>
                  <a:srgbClr val="00B050"/>
                </a:solidFill>
                <a:latin typeface="Sassoon Infant Std" pitchFamily="34" charset="0"/>
              </a:rPr>
            </a:br>
            <a:r>
              <a:rPr lang="en-GB" sz="2000" dirty="0">
                <a:solidFill>
                  <a:srgbClr val="00B050"/>
                </a:solidFill>
                <a:latin typeface="Sassoon Infant Std" pitchFamily="34" charset="0"/>
              </a:rPr>
              <a:t>1)</a:t>
            </a:r>
            <a:br>
              <a:rPr lang="en-GB" sz="2000" dirty="0">
                <a:solidFill>
                  <a:srgbClr val="00B050"/>
                </a:solidFill>
                <a:latin typeface="Sassoon Infant Std" pitchFamily="34" charset="0"/>
              </a:rPr>
            </a:br>
            <a:r>
              <a:rPr lang="en-GB" sz="2000" dirty="0">
                <a:solidFill>
                  <a:srgbClr val="00B050"/>
                </a:solidFill>
                <a:latin typeface="Sassoon Infant Std" pitchFamily="34" charset="0"/>
              </a:rPr>
              <a:t>2)</a:t>
            </a:r>
          </a:p>
          <a:p>
            <a:r>
              <a:rPr lang="en-GB" sz="2000" dirty="0">
                <a:solidFill>
                  <a:srgbClr val="00B050"/>
                </a:solidFill>
                <a:latin typeface="Sassoon Infant Std" pitchFamily="34" charset="0"/>
              </a:rPr>
              <a:t>3)</a:t>
            </a:r>
          </a:p>
          <a:p>
            <a:r>
              <a:rPr lang="en-GB" sz="2000" dirty="0">
                <a:solidFill>
                  <a:srgbClr val="00B050"/>
                </a:solidFill>
                <a:latin typeface="Sassoon Infant Std" pitchFamily="34" charset="0"/>
              </a:rPr>
              <a:t>4)</a:t>
            </a:r>
          </a:p>
          <a:p>
            <a:r>
              <a:rPr lang="en-GB" sz="2000" dirty="0">
                <a:solidFill>
                  <a:srgbClr val="00B050"/>
                </a:solidFill>
                <a:latin typeface="Sassoon Infant Std" pitchFamily="34" charset="0"/>
              </a:rPr>
              <a:t>5)</a:t>
            </a:r>
          </a:p>
          <a:p>
            <a:r>
              <a:rPr lang="en-GB" sz="2000" dirty="0">
                <a:solidFill>
                  <a:srgbClr val="00B050"/>
                </a:solidFill>
                <a:latin typeface="Sassoon Infant Std" pitchFamily="34" charset="0"/>
              </a:rPr>
              <a:t>6)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6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1428736"/>
            <a:ext cx="842968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Sassoon Infant Std" pitchFamily="34" charset="0"/>
              </a:rPr>
              <a:t>1) The BBC was DELUGED by complaints due to the cancellation of the programme.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596" y="5000636"/>
            <a:ext cx="8358246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B0F0"/>
                </a:solidFill>
                <a:latin typeface="KG HAPPY Solid" pitchFamily="2" charset="0"/>
              </a:rPr>
              <a:t>Choose from:</a:t>
            </a:r>
            <a:r>
              <a:rPr lang="en-GB" sz="2400" dirty="0">
                <a:solidFill>
                  <a:srgbClr val="FF0000"/>
                </a:solidFill>
                <a:latin typeface="KG HAPPY Solid" pitchFamily="2" charset="0"/>
              </a:rPr>
              <a:t/>
            </a:r>
            <a:br>
              <a:rPr lang="en-GB" sz="2400" dirty="0">
                <a:solidFill>
                  <a:srgbClr val="FF0000"/>
                </a:solidFill>
                <a:latin typeface="KG HAPPY Solid" pitchFamily="2" charset="0"/>
              </a:rPr>
            </a:br>
            <a:r>
              <a:rPr lang="en-GB" sz="2400" dirty="0">
                <a:solidFill>
                  <a:srgbClr val="FF0000"/>
                </a:solidFill>
                <a:latin typeface="Sassoon Infant Std" pitchFamily="34" charset="0"/>
              </a:rPr>
              <a:t/>
            </a:r>
            <a:br>
              <a:rPr lang="en-GB" sz="2400" dirty="0">
                <a:solidFill>
                  <a:srgbClr val="FF0000"/>
                </a:solidFill>
                <a:latin typeface="Sassoon Infant Std" pitchFamily="34" charset="0"/>
              </a:rPr>
            </a:br>
            <a:r>
              <a:rPr lang="en-GB" sz="2400" dirty="0">
                <a:solidFill>
                  <a:srgbClr val="FF0000"/>
                </a:solidFill>
                <a:latin typeface="Sassoon Infant Std" pitchFamily="34" charset="0"/>
              </a:rPr>
              <a:t>amble        keel       forged      deluged     inhale    burgeon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8596" y="214290"/>
            <a:ext cx="8358246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rgbClr val="FF0000"/>
                </a:solidFill>
                <a:latin typeface="KG All of Me" pitchFamily="2" charset="0"/>
              </a:rPr>
              <a:t>CLOZE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034" y="1916660"/>
            <a:ext cx="735811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Sassoon Infant Std" pitchFamily="34" charset="0"/>
              </a:rPr>
              <a:t>2) It’s important to step outside at least once a day and INHALE fresh air.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034" y="2416726"/>
            <a:ext cx="5643602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Sassoon Infant Std" pitchFamily="34" charset="0"/>
              </a:rPr>
              <a:t>3) People who AMBLE are more likely to arrive late.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034" y="2928934"/>
            <a:ext cx="585791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Sassoon Infant Std" pitchFamily="34" charset="0"/>
              </a:rPr>
              <a:t>4) The small sapling will soon BURGEON into a large tree.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0034" y="3416858"/>
            <a:ext cx="721523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Sassoon Infant Std" pitchFamily="34" charset="0"/>
              </a:rPr>
              <a:t>5) Never overload your boat with luggage or it may KEEL over.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034" y="3916924"/>
            <a:ext cx="535785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Sassoon Infant Std" pitchFamily="34" charset="0"/>
              </a:rPr>
              <a:t>6) The two boys soon FORGED a firm friendship.</a:t>
            </a:r>
          </a:p>
        </p:txBody>
      </p:sp>
      <p:sp>
        <p:nvSpPr>
          <p:cNvPr id="12" name="24-Point Star 11"/>
          <p:cNvSpPr/>
          <p:nvPr/>
        </p:nvSpPr>
        <p:spPr>
          <a:xfrm>
            <a:off x="6500826" y="0"/>
            <a:ext cx="2286016" cy="1357322"/>
          </a:xfrm>
          <a:prstGeom prst="star24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KG All of Me" pitchFamily="2" charset="0"/>
              </a:rPr>
              <a:t>ANSWERS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Kid&amp;#39;s Church Service Cloud Worship Background | Clover Me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535" y="857232"/>
            <a:ext cx="7627803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357166"/>
            <a:ext cx="8286808" cy="1754326"/>
          </a:xfrm>
          <a:prstGeom prst="rect">
            <a:avLst/>
          </a:prstGeom>
          <a:solidFill>
            <a:srgbClr val="7030A0"/>
          </a:solidFill>
          <a:ln w="28575">
            <a:solidFill>
              <a:srgbClr val="FF0000"/>
            </a:solidFill>
          </a:ln>
        </p:spPr>
        <p:txBody>
          <a:bodyPr wrap="square" lIns="91440" tIns="45720" rIns="91440" bIns="45720">
            <a:spAutoFit/>
            <a:scene3d>
              <a:camera prst="orthographicFront">
                <a:rot lat="0" lon="10800000" rev="0"/>
              </a:camera>
              <a:lightRig rig="threePt" dir="t"/>
            </a:scene3d>
          </a:bodyPr>
          <a:lstStyle/>
          <a:p>
            <a:pPr algn="ctr"/>
            <a:r>
              <a:rPr lang="en-US" sz="54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KG HAPPY Solid" pitchFamily="2" charset="0"/>
              </a:rPr>
              <a:t>Reverse Cloze</a:t>
            </a:r>
          </a:p>
          <a:p>
            <a:pPr algn="ctr"/>
            <a:r>
              <a:rPr lang="en-US" sz="54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KG HAPPY Solid" pitchFamily="2" charset="0"/>
              </a:rPr>
              <a:t>ANSWERS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0034" y="3540815"/>
            <a:ext cx="8215370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The </a:t>
            </a:r>
            <a:r>
              <a:rPr lang="en-GB" b="1" u="sng" dirty="0">
                <a:solidFill>
                  <a:srgbClr val="00B050"/>
                </a:solidFill>
              </a:rPr>
              <a:t>propagation/ GROWING</a:t>
            </a:r>
            <a:r>
              <a:rPr lang="en-GB" dirty="0"/>
              <a:t> of strawberries is a delicate business. </a:t>
            </a:r>
            <a:r>
              <a:rPr lang="en-GB" b="1" u="sng" dirty="0">
                <a:solidFill>
                  <a:srgbClr val="00B050"/>
                </a:solidFill>
              </a:rPr>
              <a:t>Inclement/ POOR </a:t>
            </a:r>
            <a:r>
              <a:rPr lang="en-GB" dirty="0"/>
              <a:t>weather or unsuitable soil can cause these temperamental berries to </a:t>
            </a:r>
            <a:r>
              <a:rPr lang="en-GB" b="1" u="sng" dirty="0">
                <a:solidFill>
                  <a:srgbClr val="00B050"/>
                </a:solidFill>
              </a:rPr>
              <a:t>wilt</a:t>
            </a:r>
            <a:r>
              <a:rPr lang="en-GB" dirty="0"/>
              <a:t> before they are properly </a:t>
            </a:r>
            <a:r>
              <a:rPr lang="en-GB" b="1" u="sng" dirty="0">
                <a:solidFill>
                  <a:srgbClr val="00B050"/>
                </a:solidFill>
              </a:rPr>
              <a:t>established/GROWN</a:t>
            </a:r>
            <a:r>
              <a:rPr lang="en-GB" dirty="0"/>
              <a:t>.</a:t>
            </a:r>
            <a:br>
              <a:rPr lang="en-GB" dirty="0"/>
            </a:br>
            <a:r>
              <a:rPr lang="en-GB" dirty="0"/>
              <a:t>If you are a keen </a:t>
            </a:r>
            <a:r>
              <a:rPr lang="en-GB" b="1" u="sng" dirty="0">
                <a:solidFill>
                  <a:srgbClr val="00B050"/>
                </a:solidFill>
              </a:rPr>
              <a:t>horticulturalist/GARDENER</a:t>
            </a:r>
            <a:r>
              <a:rPr lang="en-GB" dirty="0"/>
              <a:t>, you will already have a range of strategies for ensuring ‘strawberry success’.  You will no doubt plant  your young strawberry plants in good quality </a:t>
            </a:r>
            <a:r>
              <a:rPr lang="en-GB" b="1" u="sng" dirty="0">
                <a:solidFill>
                  <a:srgbClr val="00B050"/>
                </a:solidFill>
              </a:rPr>
              <a:t>substrate/SOIL</a:t>
            </a:r>
            <a:r>
              <a:rPr lang="en-GB" b="1" dirty="0">
                <a:solidFill>
                  <a:srgbClr val="00B050"/>
                </a:solidFill>
              </a:rPr>
              <a:t>  </a:t>
            </a:r>
            <a:r>
              <a:rPr lang="en-GB" dirty="0"/>
              <a:t>and ensure that they are frequently watered during dry spells.</a:t>
            </a:r>
          </a:p>
        </p:txBody>
      </p:sp>
      <p:pic>
        <p:nvPicPr>
          <p:cNvPr id="2050" name="Picture 2" descr="Well done | Dunbar Primary School P1&amp;#39;s Class Blo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00156"/>
            <a:ext cx="9144000" cy="8677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71414"/>
            <a:ext cx="6858048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B0F0"/>
                </a:solidFill>
                <a:latin typeface="KG HAPPY Solid" pitchFamily="2" charset="0"/>
              </a:rPr>
              <a:t>2-FOR-1 Words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85720" y="1928802"/>
          <a:ext cx="8429685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1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95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098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FF0000"/>
                          </a:solidFill>
                          <a:latin typeface="Sassoon Infant Std" pitchFamily="34" charset="0"/>
                        </a:rPr>
                        <a:t>WORD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FF0000"/>
                          </a:solidFill>
                          <a:latin typeface="Sassoon Infant Std" pitchFamily="34" charset="0"/>
                        </a:rPr>
                        <a:t>MEANING (NOUN)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FF0000"/>
                          </a:solidFill>
                          <a:latin typeface="Sassoon Infant Std" pitchFamily="34" charset="0"/>
                        </a:rPr>
                        <a:t>MEANING (VERB)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Sassoon Infant Std" pitchFamily="34" charset="0"/>
                        </a:rPr>
                        <a:t>Box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Sassoon Infant Std" pitchFamily="34" charset="0"/>
                        </a:rPr>
                        <a:t>A carton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Sassoon Infant Std" pitchFamily="34" charset="0"/>
                        </a:rPr>
                        <a:t>Hit</a:t>
                      </a:r>
                      <a:r>
                        <a:rPr lang="en-GB" baseline="0" dirty="0">
                          <a:latin typeface="Sassoon Infant Std" pitchFamily="34" charset="0"/>
                        </a:rPr>
                        <a:t> or punch</a:t>
                      </a:r>
                      <a:endParaRPr lang="en-GB" dirty="0">
                        <a:latin typeface="Sassoon Infant Std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Sassoon Infant Std" pitchFamily="34" charset="0"/>
                        </a:rPr>
                        <a:t>Caution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Sassoon Infant Std" pitchFamily="34" charset="0"/>
                        </a:rPr>
                        <a:t>Carefulness</a:t>
                      </a:r>
                      <a:r>
                        <a:rPr lang="en-GB" baseline="0" dirty="0">
                          <a:latin typeface="Sassoon Infant Std" pitchFamily="34" charset="0"/>
                        </a:rPr>
                        <a:t> </a:t>
                      </a:r>
                      <a:endParaRPr lang="en-GB" dirty="0">
                        <a:latin typeface="Sassoon Infant Std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Sassoon Infant Std" pitchFamily="34" charset="0"/>
                        </a:rPr>
                        <a:t>warn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Sassoon Infant Std" pitchFamily="34" charset="0"/>
                        </a:rPr>
                        <a:t>Convict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Sassoon Infant Std" pitchFamily="34" charset="0"/>
                        </a:rPr>
                        <a:t>Criminal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Sassoon Infant Std" pitchFamily="34" charset="0"/>
                        </a:rPr>
                        <a:t>Find guilty in court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Sassoon Infant Std" pitchFamily="34" charset="0"/>
                        </a:rPr>
                        <a:t>Disorder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Sassoon Infant Std" pitchFamily="34" charset="0"/>
                        </a:rPr>
                        <a:t>Illness or condition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aseline="0" dirty="0">
                          <a:latin typeface="Sassoon Infant Std" pitchFamily="34" charset="0"/>
                        </a:rPr>
                        <a:t>Mess something up</a:t>
                      </a:r>
                      <a:endParaRPr lang="en-GB" dirty="0">
                        <a:latin typeface="Sassoon Infant Std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Sassoon Infant Std" pitchFamily="34" charset="0"/>
                        </a:rPr>
                        <a:t>Dwelling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Sassoon Infant Std" pitchFamily="34" charset="0"/>
                        </a:rPr>
                        <a:t>A place to live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Sassoon Infant Std" pitchFamily="34" charset="0"/>
                        </a:rPr>
                        <a:t>Living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Sassoon Infant Std" pitchFamily="34" charset="0"/>
                        </a:rPr>
                        <a:t>Harbour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Sassoon Infant Std" pitchFamily="34" charset="0"/>
                        </a:rPr>
                        <a:t>Where</a:t>
                      </a:r>
                      <a:r>
                        <a:rPr lang="en-GB" baseline="0" dirty="0">
                          <a:latin typeface="Sassoon Infant Std" pitchFamily="34" charset="0"/>
                        </a:rPr>
                        <a:t> boats are tied up</a:t>
                      </a:r>
                      <a:endParaRPr lang="en-GB" dirty="0">
                        <a:latin typeface="Sassoon Infant Std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Sassoon Infant Std" pitchFamily="34" charset="0"/>
                        </a:rPr>
                        <a:t>Protect</a:t>
                      </a:r>
                      <a:r>
                        <a:rPr lang="en-GB" baseline="0" dirty="0">
                          <a:latin typeface="Sassoon Infant Std" pitchFamily="34" charset="0"/>
                        </a:rPr>
                        <a:t> or hide</a:t>
                      </a:r>
                      <a:endParaRPr lang="en-GB" dirty="0">
                        <a:latin typeface="Sassoon Infant Std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Sassoon Infant Std" pitchFamily="34" charset="0"/>
                        </a:rPr>
                        <a:t>Incline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Sassoon Infant Std" pitchFamily="34" charset="0"/>
                        </a:rPr>
                        <a:t>Hill or slope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Sassoon Infant Std" pitchFamily="34" charset="0"/>
                        </a:rPr>
                        <a:t>Lean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Sassoon Infant Std" pitchFamily="34" charset="0"/>
                        </a:rPr>
                        <a:t>Object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Sassoon Infant Std" pitchFamily="34" charset="0"/>
                        </a:rPr>
                        <a:t>Thing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Sassoon Infant Std" pitchFamily="34" charset="0"/>
                        </a:rPr>
                        <a:t>Protest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Sassoon Infant Std" pitchFamily="34" charset="0"/>
                        </a:rPr>
                        <a:t>Permit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Sassoon Infant Std" pitchFamily="34" charset="0"/>
                        </a:rPr>
                        <a:t>Licence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Sassoon Infant Std" pitchFamily="34" charset="0"/>
                        </a:rPr>
                        <a:t>Allow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Sassoon Infant Std" pitchFamily="34" charset="0"/>
                        </a:rPr>
                        <a:t>Pioneer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Sassoon Infant Std" pitchFamily="34" charset="0"/>
                        </a:rPr>
                        <a:t>Someone who is first to do something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Sassoon Infant Std" pitchFamily="34" charset="0"/>
                        </a:rPr>
                        <a:t>Be first to do something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3" name="Flowchart: Manual Input 2"/>
          <p:cNvSpPr/>
          <p:nvPr/>
        </p:nvSpPr>
        <p:spPr>
          <a:xfrm>
            <a:off x="5929322" y="214290"/>
            <a:ext cx="3143272" cy="1000132"/>
          </a:xfrm>
          <a:prstGeom prst="flowChartManualInput">
            <a:avLst/>
          </a:prstGeom>
          <a:solidFill>
            <a:srgbClr val="00B0F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KG All of Me" pitchFamily="2" charset="0"/>
              </a:rPr>
              <a:t>EACH OF THESE WORDS HAS TWO MEANINGS</a:t>
            </a:r>
          </a:p>
        </p:txBody>
      </p:sp>
      <p:sp>
        <p:nvSpPr>
          <p:cNvPr id="9" name="6-Point Star 8"/>
          <p:cNvSpPr/>
          <p:nvPr/>
        </p:nvSpPr>
        <p:spPr>
          <a:xfrm>
            <a:off x="142844" y="1142984"/>
            <a:ext cx="8715436" cy="857256"/>
          </a:xfrm>
          <a:prstGeom prst="star6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KG All of Me" pitchFamily="2" charset="0"/>
              </a:rPr>
              <a:t>READ AND MEMORISE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71414"/>
            <a:ext cx="8001056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B0F0"/>
                </a:solidFill>
                <a:latin typeface="KG HAPPY Solid" pitchFamily="2" charset="0"/>
              </a:rPr>
              <a:t>        2-FOR-1 Words</a:t>
            </a:r>
          </a:p>
        </p:txBody>
      </p:sp>
      <p:sp>
        <p:nvSpPr>
          <p:cNvPr id="3" name="Flowchart: Manual Input 2"/>
          <p:cNvSpPr/>
          <p:nvPr/>
        </p:nvSpPr>
        <p:spPr>
          <a:xfrm>
            <a:off x="5929322" y="214290"/>
            <a:ext cx="3143272" cy="1000132"/>
          </a:xfrm>
          <a:prstGeom prst="flowChartManualInput">
            <a:avLst/>
          </a:prstGeom>
          <a:solidFill>
            <a:srgbClr val="00B0F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KG All of Me" pitchFamily="2" charset="0"/>
              </a:rPr>
              <a:t>Use one word for two gaps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282" y="1214422"/>
            <a:ext cx="735808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Sassoon Infant Std" pitchFamily="34" charset="0"/>
              </a:rPr>
              <a:t>1a) The police officer was sure they had been </a:t>
            </a:r>
            <a:r>
              <a:rPr lang="en-GB" u="sng" dirty="0">
                <a:latin typeface="Sassoon Infant Std" pitchFamily="34" charset="0"/>
              </a:rPr>
              <a:t>		</a:t>
            </a:r>
            <a:r>
              <a:rPr lang="en-GB" dirty="0" err="1">
                <a:latin typeface="Sassoon Infant Std" pitchFamily="34" charset="0"/>
              </a:rPr>
              <a:t>ing</a:t>
            </a:r>
            <a:r>
              <a:rPr lang="en-GB" dirty="0">
                <a:latin typeface="Sassoon Infant Std" pitchFamily="34" charset="0"/>
              </a:rPr>
              <a:t> criminals.</a:t>
            </a:r>
            <a:br>
              <a:rPr lang="en-GB" dirty="0">
                <a:latin typeface="Sassoon Infant Std" pitchFamily="34" charset="0"/>
              </a:rPr>
            </a:br>
            <a:r>
              <a:rPr lang="en-GB" dirty="0">
                <a:latin typeface="Sassoon Infant Std" pitchFamily="34" charset="0"/>
              </a:rPr>
              <a:t>  b) Our boat was safely anchored in St Ives </a:t>
            </a:r>
            <a:r>
              <a:rPr lang="en-GB" u="sng" dirty="0">
                <a:latin typeface="Sassoon Infant Std" pitchFamily="34" charset="0"/>
              </a:rPr>
              <a:t>		</a:t>
            </a:r>
            <a:r>
              <a:rPr lang="en-GB" dirty="0">
                <a:latin typeface="Sassoon Infant Std" pitchFamily="34" charset="0"/>
              </a:rPr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282" y="1925413"/>
            <a:ext cx="7358082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Sassoon Infant Std" pitchFamily="34" charset="0"/>
              </a:rPr>
              <a:t>2a) One morning, a strange </a:t>
            </a:r>
            <a:r>
              <a:rPr lang="en-GB" u="sng" dirty="0">
                <a:latin typeface="Sassoon Infant Std" pitchFamily="34" charset="0"/>
              </a:rPr>
              <a:t>		</a:t>
            </a:r>
            <a:r>
              <a:rPr lang="en-GB" dirty="0">
                <a:latin typeface="Sassoon Infant Std" pitchFamily="34" charset="0"/>
              </a:rPr>
              <a:t> was left on my doorstep.</a:t>
            </a:r>
            <a:br>
              <a:rPr lang="en-GB" dirty="0">
                <a:latin typeface="Sassoon Infant Std" pitchFamily="34" charset="0"/>
              </a:rPr>
            </a:br>
            <a:r>
              <a:rPr lang="en-GB" dirty="0">
                <a:latin typeface="Sassoon Infant Std" pitchFamily="34" charset="0"/>
              </a:rPr>
              <a:t>  b) She </a:t>
            </a:r>
            <a:r>
              <a:rPr lang="en-GB" u="sng" dirty="0">
                <a:latin typeface="Sassoon Infant Std" pitchFamily="34" charset="0"/>
              </a:rPr>
              <a:t>		</a:t>
            </a:r>
            <a:r>
              <a:rPr lang="en-GB" dirty="0">
                <a:latin typeface="Sassoon Infant Std" pitchFamily="34" charset="0"/>
              </a:rPr>
              <a:t>s very strongly to people throwing litter on the ground.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4282" y="2639793"/>
            <a:ext cx="735808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Sassoon Infant Std" pitchFamily="34" charset="0"/>
              </a:rPr>
              <a:t>3a) The scientist Marie Curie was a </a:t>
            </a:r>
            <a:r>
              <a:rPr lang="en-GB" u="sng" dirty="0">
                <a:latin typeface="Sassoon Infant Std" pitchFamily="34" charset="0"/>
              </a:rPr>
              <a:t>		</a:t>
            </a:r>
            <a:r>
              <a:rPr lang="en-GB" dirty="0">
                <a:latin typeface="Sassoon Infant Std" pitchFamily="34" charset="0"/>
              </a:rPr>
              <a:t> of radiation therapy.</a:t>
            </a:r>
            <a:br>
              <a:rPr lang="en-GB" dirty="0">
                <a:latin typeface="Sassoon Infant Std" pitchFamily="34" charset="0"/>
              </a:rPr>
            </a:br>
            <a:r>
              <a:rPr lang="en-GB" dirty="0">
                <a:latin typeface="Sassoon Infant Std" pitchFamily="34" charset="0"/>
              </a:rPr>
              <a:t>  b) Alexander Graham Bell </a:t>
            </a:r>
            <a:r>
              <a:rPr lang="en-GB" u="sng" dirty="0">
                <a:latin typeface="Sassoon Infant Std" pitchFamily="34" charset="0"/>
              </a:rPr>
              <a:t>		</a:t>
            </a:r>
            <a:r>
              <a:rPr lang="en-GB" dirty="0" err="1">
                <a:latin typeface="Sassoon Infant Std" pitchFamily="34" charset="0"/>
              </a:rPr>
              <a:t>ed</a:t>
            </a:r>
            <a:r>
              <a:rPr lang="en-GB" dirty="0">
                <a:latin typeface="Sassoon Infant Std" pitchFamily="34" charset="0"/>
              </a:rPr>
              <a:t> the use of the telephone.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4282" y="3354173"/>
            <a:ext cx="7643866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Sassoon Infant Std" pitchFamily="34" charset="0"/>
              </a:rPr>
              <a:t>4a) The cottage on the edge of the village was a very simple </a:t>
            </a:r>
            <a:r>
              <a:rPr lang="en-GB" u="sng" dirty="0">
                <a:latin typeface="Sassoon Infant Std" pitchFamily="34" charset="0"/>
              </a:rPr>
              <a:t>	</a:t>
            </a:r>
            <a:r>
              <a:rPr lang="en-GB" dirty="0">
                <a:latin typeface="Sassoon Infant Std" pitchFamily="34" charset="0"/>
              </a:rPr>
              <a:t>.</a:t>
            </a:r>
            <a:br>
              <a:rPr lang="en-GB" dirty="0">
                <a:latin typeface="Sassoon Infant Std" pitchFamily="34" charset="0"/>
              </a:rPr>
            </a:br>
            <a:r>
              <a:rPr lang="en-GB" dirty="0">
                <a:latin typeface="Sassoon Infant Std" pitchFamily="34" charset="0"/>
              </a:rPr>
              <a:t>  b) Those </a:t>
            </a:r>
            <a:r>
              <a:rPr lang="en-GB" u="sng" dirty="0">
                <a:latin typeface="Sassoon Infant Std" pitchFamily="34" charset="0"/>
              </a:rPr>
              <a:t>	</a:t>
            </a:r>
            <a:r>
              <a:rPr lang="en-GB" dirty="0">
                <a:latin typeface="Sassoon Infant Std" pitchFamily="34" charset="0"/>
              </a:rPr>
              <a:t> in the north of England benefit from frequent rain showers.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4282" y="4068553"/>
            <a:ext cx="764386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Sassoon Infant Std" pitchFamily="34" charset="0"/>
              </a:rPr>
              <a:t>5a) The two friends began to </a:t>
            </a:r>
            <a:r>
              <a:rPr lang="en-GB" u="sng" dirty="0">
                <a:latin typeface="Sassoon Infant Std" pitchFamily="34" charset="0"/>
              </a:rPr>
              <a:t>	</a:t>
            </a:r>
            <a:r>
              <a:rPr lang="en-GB" dirty="0">
                <a:latin typeface="Sassoon Infant Std" pitchFamily="34" charset="0"/>
              </a:rPr>
              <a:t> playfully.</a:t>
            </a:r>
            <a:br>
              <a:rPr lang="en-GB" dirty="0">
                <a:latin typeface="Sassoon Infant Std" pitchFamily="34" charset="0"/>
              </a:rPr>
            </a:br>
            <a:r>
              <a:rPr lang="en-GB" dirty="0">
                <a:latin typeface="Sassoon Infant Std" pitchFamily="34" charset="0"/>
              </a:rPr>
              <a:t>  b) With some trepidation, he opened the sturdy </a:t>
            </a:r>
            <a:r>
              <a:rPr lang="en-GB" u="sng" dirty="0">
                <a:latin typeface="Sassoon Infant Std" pitchFamily="34" charset="0"/>
              </a:rPr>
              <a:t>		</a:t>
            </a:r>
            <a:r>
              <a:rPr lang="en-GB" dirty="0">
                <a:latin typeface="Sassoon Infant Std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4282" y="5214950"/>
            <a:ext cx="7500990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KG HAPPY Solid" pitchFamily="2" charset="0"/>
              </a:rPr>
              <a:t>CHOOSE FROM:</a:t>
            </a:r>
            <a:r>
              <a:rPr lang="en-GB" dirty="0">
                <a:solidFill>
                  <a:srgbClr val="00B0F0"/>
                </a:solidFill>
                <a:latin typeface="KG HAPPY Solid" pitchFamily="2" charset="0"/>
              </a:rPr>
              <a:t/>
            </a:r>
            <a:br>
              <a:rPr lang="en-GB" dirty="0">
                <a:solidFill>
                  <a:srgbClr val="00B0F0"/>
                </a:solidFill>
                <a:latin typeface="KG HAPPY Solid" pitchFamily="2" charset="0"/>
              </a:rPr>
            </a:br>
            <a:r>
              <a:rPr lang="en-GB" dirty="0">
                <a:solidFill>
                  <a:srgbClr val="00B0F0"/>
                </a:solidFill>
                <a:latin typeface="KG HAPPY Solid" pitchFamily="2" charset="0"/>
              </a:rPr>
              <a:t/>
            </a:r>
            <a:br>
              <a:rPr lang="en-GB" dirty="0">
                <a:solidFill>
                  <a:srgbClr val="00B0F0"/>
                </a:solidFill>
                <a:latin typeface="KG HAPPY Solid" pitchFamily="2" charset="0"/>
              </a:rPr>
            </a:br>
            <a:r>
              <a:rPr lang="en-GB" dirty="0">
                <a:solidFill>
                  <a:srgbClr val="00B0F0"/>
                </a:solidFill>
                <a:latin typeface="KG HAPPY Solid" pitchFamily="2" charset="0"/>
              </a:rPr>
              <a:t>object      pioneer      dwelling    box       harbour 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4348" y="1142984"/>
            <a:ext cx="4286280" cy="4770537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Sassoon Infant Std" pitchFamily="34" charset="0"/>
              </a:rPr>
              <a:t>Write:</a:t>
            </a:r>
            <a:r>
              <a:rPr lang="en-GB" sz="2800" dirty="0">
                <a:latin typeface="Sassoon Infant Std" pitchFamily="34" charset="0"/>
              </a:rPr>
              <a:t/>
            </a:r>
            <a:br>
              <a:rPr lang="en-GB" sz="2800" dirty="0">
                <a:latin typeface="Sassoon Infant Std" pitchFamily="34" charset="0"/>
              </a:rPr>
            </a:br>
            <a:r>
              <a:rPr lang="en-GB" sz="2800" dirty="0">
                <a:latin typeface="Sassoon Infant Std" pitchFamily="34" charset="0"/>
              </a:rPr>
              <a:t/>
            </a:r>
            <a:br>
              <a:rPr lang="en-GB" sz="2800" dirty="0">
                <a:latin typeface="Sassoon Infant Std" pitchFamily="34" charset="0"/>
              </a:rPr>
            </a:br>
            <a:r>
              <a:rPr lang="en-GB" sz="2800" b="1" u="sng" dirty="0">
                <a:solidFill>
                  <a:srgbClr val="00B050"/>
                </a:solidFill>
                <a:latin typeface="Sassoon Infant Std" pitchFamily="34" charset="0"/>
              </a:rPr>
              <a:t>2-For-1 </a:t>
            </a:r>
            <a:r>
              <a:rPr lang="en-GB" sz="2800" b="1" u="sng" dirty="0" err="1">
                <a:solidFill>
                  <a:srgbClr val="00B050"/>
                </a:solidFill>
                <a:latin typeface="Sassoon Infant Std" pitchFamily="34" charset="0"/>
              </a:rPr>
              <a:t>Gapfill</a:t>
            </a:r>
            <a:r>
              <a:rPr lang="en-GB" sz="2800" dirty="0">
                <a:solidFill>
                  <a:srgbClr val="00B050"/>
                </a:solidFill>
                <a:latin typeface="Sassoon Infant Std" pitchFamily="34" charset="0"/>
              </a:rPr>
              <a:t/>
            </a:r>
            <a:br>
              <a:rPr lang="en-GB" sz="2800" dirty="0">
                <a:solidFill>
                  <a:srgbClr val="00B050"/>
                </a:solidFill>
                <a:latin typeface="Sassoon Infant Std" pitchFamily="34" charset="0"/>
              </a:rPr>
            </a:br>
            <a:r>
              <a:rPr lang="en-GB" sz="2000" dirty="0">
                <a:solidFill>
                  <a:srgbClr val="00B050"/>
                </a:solidFill>
                <a:latin typeface="Sassoon Infant Std" pitchFamily="34" charset="0"/>
              </a:rPr>
              <a:t/>
            </a:r>
            <a:br>
              <a:rPr lang="en-GB" sz="2000" dirty="0">
                <a:solidFill>
                  <a:srgbClr val="00B050"/>
                </a:solidFill>
                <a:latin typeface="Sassoon Infant Std" pitchFamily="34" charset="0"/>
              </a:rPr>
            </a:br>
            <a:r>
              <a:rPr lang="en-GB" sz="2000" dirty="0">
                <a:solidFill>
                  <a:srgbClr val="00B050"/>
                </a:solidFill>
                <a:latin typeface="Sassoon Infant Std" pitchFamily="34" charset="0"/>
              </a:rPr>
              <a:t>1)</a:t>
            </a:r>
            <a:br>
              <a:rPr lang="en-GB" sz="2000" dirty="0">
                <a:solidFill>
                  <a:srgbClr val="00B050"/>
                </a:solidFill>
                <a:latin typeface="Sassoon Infant Std" pitchFamily="34" charset="0"/>
              </a:rPr>
            </a:br>
            <a:r>
              <a:rPr lang="en-GB" sz="2000" dirty="0">
                <a:solidFill>
                  <a:srgbClr val="00B050"/>
                </a:solidFill>
                <a:latin typeface="Sassoon Infant Std" pitchFamily="34" charset="0"/>
              </a:rPr>
              <a:t>2)</a:t>
            </a:r>
          </a:p>
          <a:p>
            <a:r>
              <a:rPr lang="en-GB" sz="2000" dirty="0">
                <a:solidFill>
                  <a:srgbClr val="00B050"/>
                </a:solidFill>
                <a:latin typeface="Sassoon Infant Std" pitchFamily="34" charset="0"/>
              </a:rPr>
              <a:t>3)</a:t>
            </a:r>
          </a:p>
          <a:p>
            <a:r>
              <a:rPr lang="en-GB" sz="2000" dirty="0">
                <a:solidFill>
                  <a:srgbClr val="00B050"/>
                </a:solidFill>
                <a:latin typeface="Sassoon Infant Std" pitchFamily="34" charset="0"/>
              </a:rPr>
              <a:t>4)</a:t>
            </a:r>
          </a:p>
          <a:p>
            <a:r>
              <a:rPr lang="en-GB" sz="2000" dirty="0">
                <a:solidFill>
                  <a:srgbClr val="00B050"/>
                </a:solidFill>
                <a:latin typeface="Sassoon Infant Std" pitchFamily="34" charset="0"/>
              </a:rPr>
              <a:t>5)</a:t>
            </a:r>
          </a:p>
          <a:p>
            <a:r>
              <a:rPr lang="en-GB" sz="2000" dirty="0">
                <a:solidFill>
                  <a:srgbClr val="00B050"/>
                </a:solidFill>
                <a:latin typeface="Sassoon Infant Std" pitchFamily="34" charset="0"/>
              </a:rPr>
              <a:t>6)</a:t>
            </a:r>
          </a:p>
          <a:p>
            <a:r>
              <a:rPr lang="en-GB" sz="2000" dirty="0">
                <a:solidFill>
                  <a:srgbClr val="00B050"/>
                </a:solidFill>
                <a:latin typeface="Sassoon Infant Std" pitchFamily="34" charset="0"/>
              </a:rPr>
              <a:t>7)</a:t>
            </a:r>
          </a:p>
          <a:p>
            <a:r>
              <a:rPr lang="en-GB" sz="2000" dirty="0">
                <a:solidFill>
                  <a:srgbClr val="00B050"/>
                </a:solidFill>
                <a:latin typeface="Sassoon Infant Std" pitchFamily="34" charset="0"/>
              </a:rPr>
              <a:t>8)</a:t>
            </a:r>
          </a:p>
          <a:p>
            <a:r>
              <a:rPr lang="en-GB" sz="2000" dirty="0">
                <a:solidFill>
                  <a:srgbClr val="00B050"/>
                </a:solidFill>
                <a:latin typeface="Sassoon Infant Std" pitchFamily="34" charset="0"/>
              </a:rPr>
              <a:t>9)</a:t>
            </a:r>
          </a:p>
          <a:p>
            <a:r>
              <a:rPr lang="en-GB" sz="2000" dirty="0">
                <a:solidFill>
                  <a:srgbClr val="00B050"/>
                </a:solidFill>
                <a:latin typeface="Sassoon Infant Std" pitchFamily="34" charset="0"/>
              </a:rPr>
              <a:t>10)</a:t>
            </a:r>
          </a:p>
        </p:txBody>
      </p:sp>
      <p:sp>
        <p:nvSpPr>
          <p:cNvPr id="13" name="24-Point Star 12"/>
          <p:cNvSpPr/>
          <p:nvPr/>
        </p:nvSpPr>
        <p:spPr>
          <a:xfrm>
            <a:off x="7358082" y="4071942"/>
            <a:ext cx="1500198" cy="1357322"/>
          </a:xfrm>
          <a:prstGeom prst="star24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KG All of Me" pitchFamily="2" charset="0"/>
              </a:rPr>
              <a:t>2.5 </a:t>
            </a:r>
            <a:r>
              <a:rPr lang="en-GB" dirty="0" err="1">
                <a:latin typeface="KG All of Me" pitchFamily="2" charset="0"/>
              </a:rPr>
              <a:t>mins</a:t>
            </a:r>
            <a:endParaRPr lang="en-GB" dirty="0">
              <a:latin typeface="KG All of M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2" grpId="1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71414"/>
            <a:ext cx="8001056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B0F0"/>
                </a:solidFill>
                <a:latin typeface="KG HAPPY Solid" pitchFamily="2" charset="0"/>
              </a:rPr>
              <a:t>        2-FOR-1 Words</a:t>
            </a:r>
          </a:p>
        </p:txBody>
      </p:sp>
      <p:sp>
        <p:nvSpPr>
          <p:cNvPr id="3" name="Flowchart: Manual Input 2"/>
          <p:cNvSpPr/>
          <p:nvPr/>
        </p:nvSpPr>
        <p:spPr>
          <a:xfrm>
            <a:off x="5929322" y="214290"/>
            <a:ext cx="3143272" cy="1000132"/>
          </a:xfrm>
          <a:prstGeom prst="flowChartManualInput">
            <a:avLst/>
          </a:prstGeom>
          <a:solidFill>
            <a:srgbClr val="00B0F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KG All of Me" pitchFamily="2" charset="0"/>
              </a:rPr>
              <a:t>Use one word for two gaps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282" y="1214422"/>
            <a:ext cx="735808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Sassoon Infant Std" pitchFamily="34" charset="0"/>
              </a:rPr>
              <a:t>6a) The judge decided to </a:t>
            </a:r>
            <a:r>
              <a:rPr lang="en-GB" u="sng" dirty="0">
                <a:latin typeface="Sassoon Infant Std" pitchFamily="34" charset="0"/>
              </a:rPr>
              <a:t>		</a:t>
            </a:r>
            <a:r>
              <a:rPr lang="en-GB" dirty="0">
                <a:latin typeface="Sassoon Infant Std" pitchFamily="34" charset="0"/>
              </a:rPr>
              <a:t> her of burglary.</a:t>
            </a:r>
            <a:br>
              <a:rPr lang="en-GB" dirty="0">
                <a:latin typeface="Sassoon Infant Std" pitchFamily="34" charset="0"/>
              </a:rPr>
            </a:br>
            <a:r>
              <a:rPr lang="en-GB" dirty="0">
                <a:latin typeface="Sassoon Infant Std" pitchFamily="34" charset="0"/>
              </a:rPr>
              <a:t>  b) He couldn’t find a job because he was a </a:t>
            </a:r>
            <a:r>
              <a:rPr lang="en-GB" u="sng" dirty="0">
                <a:latin typeface="Sassoon Infant Std" pitchFamily="34" charset="0"/>
              </a:rPr>
              <a:t>		</a:t>
            </a:r>
            <a:r>
              <a:rPr lang="en-GB" dirty="0">
                <a:latin typeface="Sassoon Infant Std" pitchFamily="34" charset="0"/>
              </a:rPr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282" y="1925413"/>
            <a:ext cx="7358082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Sassoon Infant Std" pitchFamily="34" charset="0"/>
              </a:rPr>
              <a:t>7a) Her teacher would not </a:t>
            </a:r>
            <a:r>
              <a:rPr lang="en-GB" u="sng" dirty="0">
                <a:latin typeface="Sassoon Infant Std" pitchFamily="34" charset="0"/>
              </a:rPr>
              <a:t>		</a:t>
            </a:r>
            <a:r>
              <a:rPr lang="en-GB" dirty="0">
                <a:latin typeface="Sassoon Infant Std" pitchFamily="34" charset="0"/>
              </a:rPr>
              <a:t> her to eat sweets in class.</a:t>
            </a:r>
            <a:br>
              <a:rPr lang="en-GB" dirty="0">
                <a:latin typeface="Sassoon Infant Std" pitchFamily="34" charset="0"/>
              </a:rPr>
            </a:br>
            <a:r>
              <a:rPr lang="en-GB" dirty="0">
                <a:latin typeface="Sassoon Infant Std" pitchFamily="34" charset="0"/>
              </a:rPr>
              <a:t>  b) If you want to climb Everest, you have to get a special </a:t>
            </a:r>
            <a:r>
              <a:rPr lang="en-GB" u="sng" dirty="0">
                <a:latin typeface="Sassoon Infant Std" pitchFamily="34" charset="0"/>
              </a:rPr>
              <a:t>	</a:t>
            </a:r>
            <a:r>
              <a:rPr lang="en-GB" dirty="0">
                <a:latin typeface="Sassoon Infant Std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4282" y="2639793"/>
            <a:ext cx="792961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Sassoon Infant Std" pitchFamily="34" charset="0"/>
              </a:rPr>
              <a:t>8a) My aunt suffers from a </a:t>
            </a:r>
            <a:r>
              <a:rPr lang="en-GB" u="sng" dirty="0">
                <a:latin typeface="Sassoon Infant Std" pitchFamily="34" charset="0"/>
              </a:rPr>
              <a:t>		</a:t>
            </a:r>
            <a:r>
              <a:rPr lang="en-GB" dirty="0">
                <a:latin typeface="Sassoon Infant Std" pitchFamily="34" charset="0"/>
              </a:rPr>
              <a:t> which means she cannot go out in the sun.</a:t>
            </a:r>
            <a:br>
              <a:rPr lang="en-GB" dirty="0">
                <a:latin typeface="Sassoon Infant Std" pitchFamily="34" charset="0"/>
              </a:rPr>
            </a:br>
            <a:r>
              <a:rPr lang="en-GB" dirty="0">
                <a:latin typeface="Sassoon Infant Std" pitchFamily="34" charset="0"/>
              </a:rPr>
              <a:t>  b) I asked him not to </a:t>
            </a:r>
            <a:r>
              <a:rPr lang="en-GB" u="sng" dirty="0">
                <a:latin typeface="Sassoon Infant Std" pitchFamily="34" charset="0"/>
              </a:rPr>
              <a:t>	</a:t>
            </a:r>
            <a:r>
              <a:rPr lang="en-GB" dirty="0">
                <a:latin typeface="Sassoon Infant Std" pitchFamily="34" charset="0"/>
              </a:rPr>
              <a:t> my desk but when I returned it was very messy..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4282" y="3354173"/>
            <a:ext cx="7643866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Sassoon Infant Std" pitchFamily="34" charset="0"/>
              </a:rPr>
              <a:t>9a) Any sensible adult will </a:t>
            </a:r>
            <a:r>
              <a:rPr lang="en-GB" u="sng" dirty="0">
                <a:latin typeface="Sassoon Infant Std" pitchFamily="34" charset="0"/>
              </a:rPr>
              <a:t>		</a:t>
            </a:r>
            <a:r>
              <a:rPr lang="en-GB" dirty="0">
                <a:latin typeface="Sassoon Infant Std" pitchFamily="34" charset="0"/>
              </a:rPr>
              <a:t> you to cross the road carefully.</a:t>
            </a:r>
            <a:br>
              <a:rPr lang="en-GB" dirty="0">
                <a:latin typeface="Sassoon Infant Std" pitchFamily="34" charset="0"/>
              </a:rPr>
            </a:br>
            <a:r>
              <a:rPr lang="en-GB" dirty="0">
                <a:latin typeface="Sassoon Infant Std" pitchFamily="34" charset="0"/>
              </a:rPr>
              <a:t>  b) The police gave him a </a:t>
            </a:r>
            <a:r>
              <a:rPr lang="en-GB" u="sng" dirty="0">
                <a:latin typeface="Sassoon Infant Std" pitchFamily="34" charset="0"/>
              </a:rPr>
              <a:t>		</a:t>
            </a:r>
            <a:r>
              <a:rPr lang="en-GB" dirty="0">
                <a:latin typeface="Sassoon Infant Std" pitchFamily="34" charset="0"/>
              </a:rPr>
              <a:t> after he drove his car too fast.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4282" y="4068553"/>
            <a:ext cx="764386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Sassoon Infant Std" pitchFamily="34" charset="0"/>
              </a:rPr>
              <a:t>10a) The school was at the top of an </a:t>
            </a:r>
            <a:r>
              <a:rPr lang="en-GB" u="sng" dirty="0">
                <a:latin typeface="Sassoon Infant Std" pitchFamily="34" charset="0"/>
              </a:rPr>
              <a:t>		</a:t>
            </a:r>
            <a:r>
              <a:rPr lang="en-GB" dirty="0">
                <a:latin typeface="Sassoon Infant Std" pitchFamily="34" charset="0"/>
              </a:rPr>
              <a:t>and we arrived out of breath.</a:t>
            </a:r>
            <a:br>
              <a:rPr lang="en-GB" dirty="0">
                <a:latin typeface="Sassoon Infant Std" pitchFamily="34" charset="0"/>
              </a:rPr>
            </a:br>
            <a:r>
              <a:rPr lang="en-GB" dirty="0">
                <a:latin typeface="Sassoon Infant Std" pitchFamily="34" charset="0"/>
              </a:rPr>
              <a:t>    b) She was </a:t>
            </a:r>
            <a:r>
              <a:rPr lang="en-GB" u="sng" dirty="0">
                <a:latin typeface="Sassoon Infant Std" pitchFamily="34" charset="0"/>
              </a:rPr>
              <a:t>		</a:t>
            </a:r>
            <a:r>
              <a:rPr lang="en-GB" dirty="0">
                <a:latin typeface="Sassoon Infant Std" pitchFamily="34" charset="0"/>
              </a:rPr>
              <a:t>d over her book, engrossed in the story.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4282" y="5214950"/>
            <a:ext cx="7500990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KG HAPPY Solid" pitchFamily="2" charset="0"/>
              </a:rPr>
              <a:t>CHOOSE FROM:</a:t>
            </a:r>
            <a:r>
              <a:rPr lang="en-GB" dirty="0">
                <a:solidFill>
                  <a:srgbClr val="00B0F0"/>
                </a:solidFill>
                <a:latin typeface="KG HAPPY Solid" pitchFamily="2" charset="0"/>
              </a:rPr>
              <a:t/>
            </a:r>
            <a:br>
              <a:rPr lang="en-GB" dirty="0">
                <a:solidFill>
                  <a:srgbClr val="00B0F0"/>
                </a:solidFill>
                <a:latin typeface="KG HAPPY Solid" pitchFamily="2" charset="0"/>
              </a:rPr>
            </a:br>
            <a:r>
              <a:rPr lang="en-GB" dirty="0">
                <a:solidFill>
                  <a:srgbClr val="00B0F0"/>
                </a:solidFill>
                <a:latin typeface="KG HAPPY Solid" pitchFamily="2" charset="0"/>
              </a:rPr>
              <a:t/>
            </a:r>
            <a:br>
              <a:rPr lang="en-GB" dirty="0">
                <a:solidFill>
                  <a:srgbClr val="00B0F0"/>
                </a:solidFill>
                <a:latin typeface="KG HAPPY Solid" pitchFamily="2" charset="0"/>
              </a:rPr>
            </a:br>
            <a:r>
              <a:rPr lang="en-GB" dirty="0">
                <a:solidFill>
                  <a:srgbClr val="00B0F0"/>
                </a:solidFill>
                <a:latin typeface="KG HAPPY Solid" pitchFamily="2" charset="0"/>
              </a:rPr>
              <a:t>incline      disorder     permit      convict     caution</a:t>
            </a:r>
          </a:p>
        </p:txBody>
      </p:sp>
      <p:sp>
        <p:nvSpPr>
          <p:cNvPr id="13" name="24-Point Star 12"/>
          <p:cNvSpPr/>
          <p:nvPr/>
        </p:nvSpPr>
        <p:spPr>
          <a:xfrm>
            <a:off x="7358082" y="4071942"/>
            <a:ext cx="1500198" cy="1357322"/>
          </a:xfrm>
          <a:prstGeom prst="star24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KG All of Me" pitchFamily="2" charset="0"/>
              </a:rPr>
              <a:t>2.5 </a:t>
            </a:r>
            <a:r>
              <a:rPr lang="en-GB" dirty="0" err="1">
                <a:latin typeface="KG All of Me" pitchFamily="2" charset="0"/>
              </a:rPr>
              <a:t>mins</a:t>
            </a:r>
            <a:endParaRPr lang="en-GB" dirty="0">
              <a:latin typeface="KG All of Me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71414"/>
            <a:ext cx="8001056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B0F0"/>
                </a:solidFill>
                <a:latin typeface="KG HAPPY Solid" pitchFamily="2" charset="0"/>
              </a:rPr>
              <a:t>        2-FOR-1 Words</a:t>
            </a:r>
          </a:p>
        </p:txBody>
      </p:sp>
      <p:sp>
        <p:nvSpPr>
          <p:cNvPr id="3" name="Flowchart: Manual Input 2"/>
          <p:cNvSpPr/>
          <p:nvPr/>
        </p:nvSpPr>
        <p:spPr>
          <a:xfrm>
            <a:off x="5929322" y="214290"/>
            <a:ext cx="3143272" cy="1000132"/>
          </a:xfrm>
          <a:prstGeom prst="flowChartManualInput">
            <a:avLst/>
          </a:prstGeom>
          <a:solidFill>
            <a:srgbClr val="00B0F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KG All of Me" pitchFamily="2" charset="0"/>
              </a:rPr>
              <a:t>Use one word for two gaps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282" y="1214422"/>
            <a:ext cx="735808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Sassoon Infant Std" pitchFamily="34" charset="0"/>
              </a:rPr>
              <a:t>1a) The police officer was sure they had been </a:t>
            </a:r>
            <a:r>
              <a:rPr lang="en-GB" dirty="0" err="1">
                <a:solidFill>
                  <a:srgbClr val="FF0000"/>
                </a:solidFill>
                <a:latin typeface="KG HAPPY Solid" pitchFamily="2" charset="0"/>
              </a:rPr>
              <a:t>HARBOUR</a:t>
            </a:r>
            <a:r>
              <a:rPr lang="en-GB" dirty="0" err="1">
                <a:latin typeface="Sassoon Infant Std" pitchFamily="34" charset="0"/>
              </a:rPr>
              <a:t>ing</a:t>
            </a:r>
            <a:r>
              <a:rPr lang="en-GB" dirty="0">
                <a:latin typeface="Sassoon Infant Std" pitchFamily="34" charset="0"/>
              </a:rPr>
              <a:t> criminals.</a:t>
            </a:r>
            <a:br>
              <a:rPr lang="en-GB" dirty="0">
                <a:latin typeface="Sassoon Infant Std" pitchFamily="34" charset="0"/>
              </a:rPr>
            </a:br>
            <a:r>
              <a:rPr lang="en-GB" dirty="0">
                <a:latin typeface="Sassoon Infant Std" pitchFamily="34" charset="0"/>
              </a:rPr>
              <a:t>  b) Our boat was safely anchored in St Ives </a:t>
            </a:r>
            <a:r>
              <a:rPr lang="en-GB" dirty="0">
                <a:solidFill>
                  <a:srgbClr val="FF0000"/>
                </a:solidFill>
                <a:latin typeface="KG HAPPY Solid" pitchFamily="2" charset="0"/>
              </a:rPr>
              <a:t>HARBOUR</a:t>
            </a:r>
            <a:r>
              <a:rPr lang="en-GB" dirty="0">
                <a:latin typeface="Sassoon Infant Std" pitchFamily="34" charset="0"/>
              </a:rPr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282" y="1925413"/>
            <a:ext cx="7358082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Sassoon Infant Std" pitchFamily="34" charset="0"/>
              </a:rPr>
              <a:t>2a) One morning, a strange </a:t>
            </a:r>
            <a:r>
              <a:rPr lang="en-GB" dirty="0">
                <a:solidFill>
                  <a:srgbClr val="FF0000"/>
                </a:solidFill>
                <a:latin typeface="KG HAPPY Solid" pitchFamily="2" charset="0"/>
              </a:rPr>
              <a:t>OBJECT</a:t>
            </a:r>
            <a:r>
              <a:rPr lang="en-GB" dirty="0">
                <a:latin typeface="Sassoon Infant Std" pitchFamily="34" charset="0"/>
              </a:rPr>
              <a:t> was left on my doorstep.</a:t>
            </a:r>
            <a:br>
              <a:rPr lang="en-GB" dirty="0">
                <a:latin typeface="Sassoon Infant Std" pitchFamily="34" charset="0"/>
              </a:rPr>
            </a:br>
            <a:r>
              <a:rPr lang="en-GB" dirty="0">
                <a:latin typeface="Sassoon Infant Std" pitchFamily="34" charset="0"/>
              </a:rPr>
              <a:t>  b) She </a:t>
            </a:r>
            <a:r>
              <a:rPr lang="en-GB" dirty="0">
                <a:solidFill>
                  <a:srgbClr val="FF0000"/>
                </a:solidFill>
                <a:latin typeface="KG HAPPY Solid" pitchFamily="2" charset="0"/>
              </a:rPr>
              <a:t>OBJECT </a:t>
            </a:r>
            <a:r>
              <a:rPr lang="en-GB" dirty="0">
                <a:latin typeface="Sassoon Infant Std" pitchFamily="34" charset="0"/>
              </a:rPr>
              <a:t>s very strongly to people throwing litter on the ground.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4282" y="2639793"/>
            <a:ext cx="735808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Sassoon Infant Std" pitchFamily="34" charset="0"/>
              </a:rPr>
              <a:t>3a) The scientist Marie Curie was a </a:t>
            </a:r>
            <a:r>
              <a:rPr lang="en-GB" dirty="0">
                <a:solidFill>
                  <a:srgbClr val="FF0000"/>
                </a:solidFill>
                <a:latin typeface="KG HAPPY Solid" pitchFamily="2" charset="0"/>
              </a:rPr>
              <a:t>PIONEER</a:t>
            </a:r>
            <a:r>
              <a:rPr lang="en-GB" dirty="0">
                <a:latin typeface="Sassoon Infant Std" pitchFamily="34" charset="0"/>
              </a:rPr>
              <a:t> of radiation therapy.</a:t>
            </a:r>
            <a:br>
              <a:rPr lang="en-GB" dirty="0">
                <a:latin typeface="Sassoon Infant Std" pitchFamily="34" charset="0"/>
              </a:rPr>
            </a:br>
            <a:r>
              <a:rPr lang="en-GB" dirty="0">
                <a:latin typeface="Sassoon Infant Std" pitchFamily="34" charset="0"/>
              </a:rPr>
              <a:t>  b) Alexander Graham Bell </a:t>
            </a:r>
            <a:r>
              <a:rPr lang="en-GB" dirty="0" err="1">
                <a:solidFill>
                  <a:srgbClr val="FF0000"/>
                </a:solidFill>
                <a:latin typeface="KG HAPPY Solid" pitchFamily="2" charset="0"/>
              </a:rPr>
              <a:t>PIONEER</a:t>
            </a:r>
            <a:r>
              <a:rPr lang="en-GB" dirty="0" err="1">
                <a:latin typeface="Sassoon Infant Std" pitchFamily="34" charset="0"/>
              </a:rPr>
              <a:t>ed</a:t>
            </a:r>
            <a:r>
              <a:rPr lang="en-GB" dirty="0">
                <a:latin typeface="Sassoon Infant Std" pitchFamily="34" charset="0"/>
              </a:rPr>
              <a:t> the use of the telephone.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4282" y="3354173"/>
            <a:ext cx="7643866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Sassoon Infant Std" pitchFamily="34" charset="0"/>
              </a:rPr>
              <a:t>4a) The cottage on the edge of the village was a very simple </a:t>
            </a:r>
            <a:r>
              <a:rPr lang="en-GB" dirty="0">
                <a:solidFill>
                  <a:srgbClr val="FF0000"/>
                </a:solidFill>
                <a:latin typeface="KG HAPPY Solid" pitchFamily="2" charset="0"/>
              </a:rPr>
              <a:t>DWELLING</a:t>
            </a:r>
            <a:r>
              <a:rPr lang="en-GB" dirty="0">
                <a:latin typeface="Sassoon Infant Std" pitchFamily="34" charset="0"/>
              </a:rPr>
              <a:t>.</a:t>
            </a:r>
            <a:br>
              <a:rPr lang="en-GB" dirty="0">
                <a:latin typeface="Sassoon Infant Std" pitchFamily="34" charset="0"/>
              </a:rPr>
            </a:br>
            <a:r>
              <a:rPr lang="en-GB" dirty="0">
                <a:latin typeface="Sassoon Infant Std" pitchFamily="34" charset="0"/>
              </a:rPr>
              <a:t>  b) Those </a:t>
            </a:r>
            <a:r>
              <a:rPr lang="en-GB" dirty="0">
                <a:solidFill>
                  <a:srgbClr val="FF0000"/>
                </a:solidFill>
                <a:latin typeface="KG HAPPY Solid" pitchFamily="2" charset="0"/>
              </a:rPr>
              <a:t>DWELLING</a:t>
            </a:r>
            <a:r>
              <a:rPr lang="en-GB" dirty="0">
                <a:latin typeface="Sassoon Infant Std" pitchFamily="34" charset="0"/>
              </a:rPr>
              <a:t> in the north of England benefit from frequent rain showers.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4282" y="4068553"/>
            <a:ext cx="764386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Sassoon Infant Std" pitchFamily="34" charset="0"/>
              </a:rPr>
              <a:t>5a) The two friends began to </a:t>
            </a:r>
            <a:r>
              <a:rPr lang="en-GB" dirty="0">
                <a:solidFill>
                  <a:srgbClr val="FF0000"/>
                </a:solidFill>
                <a:latin typeface="KG HAPPY Solid" pitchFamily="2" charset="0"/>
              </a:rPr>
              <a:t>BOX</a:t>
            </a:r>
            <a:r>
              <a:rPr lang="en-GB" dirty="0">
                <a:latin typeface="Sassoon Infant Std" pitchFamily="34" charset="0"/>
              </a:rPr>
              <a:t> playfully.</a:t>
            </a:r>
            <a:br>
              <a:rPr lang="en-GB" dirty="0">
                <a:latin typeface="Sassoon Infant Std" pitchFamily="34" charset="0"/>
              </a:rPr>
            </a:br>
            <a:r>
              <a:rPr lang="en-GB" dirty="0">
                <a:latin typeface="Sassoon Infant Std" pitchFamily="34" charset="0"/>
              </a:rPr>
              <a:t>  b) With some trepidation, he opened the sturdy </a:t>
            </a:r>
            <a:r>
              <a:rPr lang="en-GB" u="sng" dirty="0">
                <a:latin typeface="Sassoon Infant Std" pitchFamily="34" charset="0"/>
              </a:rPr>
              <a:t>	</a:t>
            </a:r>
            <a:r>
              <a:rPr lang="en-GB" dirty="0">
                <a:solidFill>
                  <a:srgbClr val="FF0000"/>
                </a:solidFill>
                <a:latin typeface="KG HAPPY Solid" pitchFamily="2" charset="0"/>
              </a:rPr>
              <a:t> BOX</a:t>
            </a:r>
            <a:r>
              <a:rPr lang="en-GB" dirty="0">
                <a:latin typeface="Sassoon Infant Std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4282" y="5214950"/>
            <a:ext cx="750099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B0F0"/>
                </a:solidFill>
                <a:latin typeface="KG HAPPY Solid" pitchFamily="2" charset="0"/>
              </a:rPr>
              <a:t>LET’S CHECK OUR ANSWERS   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3281</TotalTime>
  <Words>1917</Words>
  <Application>Microsoft Office PowerPoint</Application>
  <PresentationFormat>On-screen Show (4:3)</PresentationFormat>
  <Paragraphs>716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KG HAPPY Solid</vt:lpstr>
      <vt:lpstr>Sassoon Infant Std</vt:lpstr>
      <vt:lpstr>Webdings</vt:lpstr>
      <vt:lpstr>Calibri</vt:lpstr>
      <vt:lpstr>KG All of 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Christine McLaughlin</dc:creator>
  <cp:lastModifiedBy>CHRISTINE MCLAUGHLIN AND EMMA CANAVAN</cp:lastModifiedBy>
  <cp:revision>189</cp:revision>
  <dcterms:created xsi:type="dcterms:W3CDTF">2021-07-11T06:47:23Z</dcterms:created>
  <dcterms:modified xsi:type="dcterms:W3CDTF">2021-07-25T12:28:38Z</dcterms:modified>
</cp:coreProperties>
</file>